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257" r:id="rId4"/>
    <p:sldId id="264" r:id="rId5"/>
    <p:sldId id="259" r:id="rId6"/>
    <p:sldId id="260" r:id="rId7"/>
    <p:sldId id="258" r:id="rId8"/>
    <p:sldId id="261" r:id="rId9"/>
    <p:sldId id="263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7" r:id="rId23"/>
    <p:sldId id="288" r:id="rId24"/>
    <p:sldId id="291" r:id="rId25"/>
    <p:sldId id="289" r:id="rId26"/>
    <p:sldId id="290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79" r:id="rId35"/>
    <p:sldId id="280" r:id="rId36"/>
    <p:sldId id="281" r:id="rId37"/>
    <p:sldId id="282" r:id="rId38"/>
    <p:sldId id="283" r:id="rId39"/>
    <p:sldId id="285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0sec/binary_lecture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ksnctf.sweetduet.info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A33D8-16A2-4313-A9A3-DC1E54DBD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バイナリ問題を解こう！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875350C-4C3F-45E7-B74A-8522020B5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ja-JP" sz="2400" dirty="0"/>
              <a:t>Apo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806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DE73A-27B1-43E7-96E7-4DCAF1BB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Ollydbg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102066-2229-4A4A-9BED-23BF63112C7B}"/>
              </a:ext>
            </a:extLst>
          </p:cNvPr>
          <p:cNvSpPr txBox="1"/>
          <p:nvPr/>
        </p:nvSpPr>
        <p:spPr>
          <a:xfrm>
            <a:off x="1109709" y="2494626"/>
            <a:ext cx="84946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デバッガ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・ブレークポイント指定して、そこまで実行</a:t>
            </a:r>
            <a:endParaRPr kumimoji="1"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F2</a:t>
            </a:r>
            <a:r>
              <a:rPr kumimoji="1" lang="ja-JP" altLang="en-US" sz="2400" dirty="0"/>
              <a:t>キーを押してステップ実行</a:t>
            </a:r>
            <a:endParaRPr kumimoji="1" lang="en-US" altLang="ja-JP" sz="2400" dirty="0"/>
          </a:p>
          <a:p>
            <a:r>
              <a:rPr kumimoji="1" lang="ja-JP" altLang="en-US" sz="2400" dirty="0"/>
              <a:t>・実行中のレジスタの中身が見れる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基本的な機能を抑えつつ、昔から使われてるため今でも現役</a:t>
            </a:r>
            <a:endParaRPr kumimoji="1" lang="en-US" altLang="ja-JP" sz="2400" dirty="0"/>
          </a:p>
          <a:p>
            <a:r>
              <a:rPr kumimoji="1" lang="ja-JP" altLang="en-US" sz="2400" dirty="0"/>
              <a:t>比較的使いやすいけれどコレ以外でもどうにかなる</a:t>
            </a:r>
            <a:endParaRPr kumimoji="1" lang="en-US" altLang="ja-JP" sz="2400" dirty="0"/>
          </a:p>
          <a:p>
            <a:r>
              <a:rPr kumimoji="1" lang="en-US" altLang="ja-JP" sz="2400" dirty="0"/>
              <a:t>IDA pro</a:t>
            </a:r>
            <a:r>
              <a:rPr kumimoji="1" lang="ja-JP" altLang="en-US" sz="2400" dirty="0"/>
              <a:t>の有料版にはデバッガ機能があるのでコレいらない</a:t>
            </a:r>
          </a:p>
        </p:txBody>
      </p:sp>
    </p:spTree>
    <p:extLst>
      <p:ext uri="{BB962C8B-B14F-4D97-AF65-F5344CB8AC3E}">
        <p14:creationId xmlns:p14="http://schemas.microsoft.com/office/powerpoint/2010/main" val="21772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F7E53-88F5-4362-84AE-3E9CFDC8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IDA</a:t>
            </a:r>
            <a:r>
              <a:rPr lang="ja-JP" altLang="en-US" dirty="0"/>
              <a:t>の使い方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B004E6-F718-4201-8AD3-B478E4E0411F}"/>
              </a:ext>
            </a:extLst>
          </p:cNvPr>
          <p:cNvSpPr txBox="1"/>
          <p:nvPr/>
        </p:nvSpPr>
        <p:spPr>
          <a:xfrm>
            <a:off x="976649" y="2680674"/>
            <a:ext cx="1023870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err="1"/>
              <a:t>って</a:t>
            </a:r>
            <a:r>
              <a:rPr kumimoji="1" lang="ja-JP" altLang="en-US" sz="2800" dirty="0"/>
              <a:t>説明しても良いんですが、手を動かしたほうがよく分かる</a:t>
            </a:r>
            <a:endParaRPr kumimoji="1" lang="en-US" altLang="ja-JP" sz="28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サンプル用意しました。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2"/>
              </a:rPr>
              <a:t>https://github.com/ap0sec/binary_lecture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sample_01</a:t>
            </a:r>
            <a:r>
              <a:rPr kumimoji="1" lang="ja-JP" altLang="en-US" sz="2400" dirty="0"/>
              <a:t>にある</a:t>
            </a:r>
            <a:r>
              <a:rPr kumimoji="1" lang="en-US" altLang="ja-JP" sz="2400" dirty="0"/>
              <a:t>2</a:t>
            </a:r>
            <a:r>
              <a:rPr kumimoji="1" lang="ja-JP" altLang="en-US" sz="2400" dirty="0" err="1"/>
              <a:t>つの</a:t>
            </a:r>
            <a:r>
              <a:rPr kumimoji="1" lang="ja-JP" altLang="en-US" sz="2400" dirty="0"/>
              <a:t>ファイルをダウンロードしてください</a:t>
            </a:r>
            <a:endParaRPr kumimoji="1" lang="en-US" altLang="ja-JP" sz="2400" dirty="0"/>
          </a:p>
          <a:p>
            <a:r>
              <a:rPr kumimoji="1" lang="ja-JP" altLang="en-US" sz="2400" dirty="0"/>
              <a:t>（この</a:t>
            </a:r>
            <a:r>
              <a:rPr kumimoji="1" lang="en-US" altLang="ja-JP" sz="2400" dirty="0" err="1"/>
              <a:t>Github</a:t>
            </a:r>
            <a:r>
              <a:rPr kumimoji="1" lang="ja-JP" altLang="en-US" sz="2400" dirty="0"/>
              <a:t>はあとでまた使うので閉じないように）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3877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F7E53-88F5-4362-84AE-3E9CFDC8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サンプルを触ってみよう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2C6CE0-80DD-40D9-8E67-AA5ADC2DB65A}"/>
              </a:ext>
            </a:extLst>
          </p:cNvPr>
          <p:cNvSpPr txBox="1"/>
          <p:nvPr/>
        </p:nvSpPr>
        <p:spPr>
          <a:xfrm>
            <a:off x="810000" y="2396303"/>
            <a:ext cx="809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コマンドプロンプトを起動して「</a:t>
            </a:r>
            <a:r>
              <a:rPr kumimoji="1" lang="en-US" altLang="ja-JP" sz="2400" dirty="0"/>
              <a:t>sample01.exe</a:t>
            </a:r>
            <a:r>
              <a:rPr kumimoji="1" lang="ja-JP" altLang="en-US" sz="2400" dirty="0"/>
              <a:t>」を実行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043061C-FC44-4CD0-9D6B-6C2457C27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73" y="2857968"/>
            <a:ext cx="10619339" cy="74393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B8399D-A50C-4005-A51E-F61A8ED7E1CC}"/>
              </a:ext>
            </a:extLst>
          </p:cNvPr>
          <p:cNvSpPr txBox="1"/>
          <p:nvPr/>
        </p:nvSpPr>
        <p:spPr>
          <a:xfrm>
            <a:off x="4588609" y="360190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なんじゃい。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DB7D42-8146-4CCC-944E-B636B89ED086}"/>
              </a:ext>
            </a:extLst>
          </p:cNvPr>
          <p:cNvSpPr txBox="1"/>
          <p:nvPr/>
        </p:nvSpPr>
        <p:spPr>
          <a:xfrm>
            <a:off x="810000" y="429829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なにかテキストを引数に与えて再実行してみましょう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9749657-7AB8-4222-8C73-2B0B2E7C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73" y="4843701"/>
            <a:ext cx="10619339" cy="61265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75C293-A36D-4B2C-A673-235466DB279C}"/>
              </a:ext>
            </a:extLst>
          </p:cNvPr>
          <p:cNvSpPr txBox="1"/>
          <p:nvPr/>
        </p:nvSpPr>
        <p:spPr>
          <a:xfrm>
            <a:off x="4857743" y="5567155"/>
            <a:ext cx="1763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Nope </a:t>
            </a:r>
            <a:r>
              <a:rPr kumimoji="1" lang="en-US" altLang="ja-JP" sz="3200" dirty="0">
                <a:sym typeface="Wingdings" panose="05000000000000000000" pitchFamily="2" charset="2"/>
              </a:rPr>
              <a:t>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486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3DCAD5-5620-4580-A7EC-74A4E7E2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サンプルを触ってみよう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5CA14D-3BCE-44CF-A1BE-F61FA6B5E605}"/>
              </a:ext>
            </a:extLst>
          </p:cNvPr>
          <p:cNvSpPr txBox="1"/>
          <p:nvPr/>
        </p:nvSpPr>
        <p:spPr>
          <a:xfrm>
            <a:off x="1079241" y="2530136"/>
            <a:ext cx="100335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早速</a:t>
            </a:r>
            <a:r>
              <a:rPr kumimoji="1" lang="en-US" altLang="ja-JP" sz="2400" dirty="0"/>
              <a:t>IDA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pro</a:t>
            </a:r>
            <a:r>
              <a:rPr kumimoji="1" lang="ja-JP" altLang="en-US" sz="2400" dirty="0"/>
              <a:t>に食べさせましょう</a:t>
            </a:r>
            <a:endParaRPr kumimoji="1" lang="en-US" altLang="ja-JP" sz="2400" dirty="0"/>
          </a:p>
          <a:p>
            <a:r>
              <a:rPr kumimoji="1" lang="ja-JP" altLang="en-US" sz="2400" dirty="0"/>
              <a:t>まず</a:t>
            </a:r>
            <a:r>
              <a:rPr kumimoji="1" lang="en-US" altLang="ja-JP" sz="2400" dirty="0"/>
              <a:t>IDA pro free</a:t>
            </a:r>
            <a:r>
              <a:rPr kumimoji="1" lang="ja-JP" altLang="en-US" sz="2400" dirty="0"/>
              <a:t>が管理者権限で起動するように設定します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管理者権限でない状態では、ほとんどの解析ツールが</a:t>
            </a:r>
            <a:endParaRPr kumimoji="1" lang="en-US" altLang="ja-JP" sz="2400" dirty="0"/>
          </a:p>
          <a:p>
            <a:r>
              <a:rPr kumimoji="1" lang="ja-JP" altLang="en-US" sz="2400" dirty="0"/>
              <a:t>真価を発揮しないので、インストールしたら最初にやっておきましょう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5768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BD888B-7532-4A93-8148-7040D270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03" y="178788"/>
            <a:ext cx="3635055" cy="65004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C60B45-0E22-4B30-8541-AF644837F606}"/>
              </a:ext>
            </a:extLst>
          </p:cNvPr>
          <p:cNvSpPr txBox="1"/>
          <p:nvPr/>
        </p:nvSpPr>
        <p:spPr>
          <a:xfrm>
            <a:off x="4554244" y="2077376"/>
            <a:ext cx="76354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インストールされた</a:t>
            </a:r>
            <a:r>
              <a:rPr kumimoji="1" lang="en-US" altLang="ja-JP" sz="2400" dirty="0"/>
              <a:t>idag.exe</a:t>
            </a:r>
            <a:r>
              <a:rPr kumimoji="1" lang="ja-JP" altLang="en-US" sz="2400" dirty="0"/>
              <a:t>のプロパティを開いて</a:t>
            </a:r>
            <a:endParaRPr kumimoji="1" lang="en-US" altLang="ja-JP" sz="2400" dirty="0"/>
          </a:p>
          <a:p>
            <a:r>
              <a:rPr kumimoji="1" lang="ja-JP" altLang="en-US" sz="2400" dirty="0"/>
              <a:t>（おそらくここ　</a:t>
            </a:r>
            <a:r>
              <a:rPr kumimoji="1" lang="en-US" altLang="ja-JP" sz="2400" dirty="0"/>
              <a:t>C:\Program Files (x86)\IDA Free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ここにチェックを入れておく</a:t>
            </a:r>
            <a:endParaRPr kumimoji="1" lang="en-US" altLang="ja-JP" sz="2400" dirty="0"/>
          </a:p>
          <a:p>
            <a:r>
              <a:rPr kumimoji="1" lang="ja-JP" altLang="en-US" sz="2400" dirty="0"/>
              <a:t>（これでショートカットへ</a:t>
            </a:r>
            <a:r>
              <a:rPr kumimoji="1" lang="en-US" altLang="ja-JP" sz="2400" dirty="0"/>
              <a:t>D&amp;D</a:t>
            </a:r>
            <a:r>
              <a:rPr kumimoji="1" lang="ja-JP" altLang="en-US" sz="2400" dirty="0"/>
              <a:t>しても管理者権限で</a:t>
            </a:r>
            <a:endParaRPr kumimoji="1" lang="en-US" altLang="ja-JP" sz="2400" dirty="0"/>
          </a:p>
          <a:p>
            <a:r>
              <a:rPr kumimoji="1" lang="ja-JP" altLang="en-US" sz="2400" dirty="0"/>
              <a:t>動作するようになる）</a:t>
            </a:r>
            <a:endParaRPr kumimoji="1" lang="en-US" altLang="ja-JP" sz="2400" dirty="0"/>
          </a:p>
        </p:txBody>
      </p: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5EBDD428-A007-40C6-85C8-A3B9D3BDA2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5422" y="3428997"/>
            <a:ext cx="3568825" cy="2039647"/>
          </a:xfrm>
          <a:prstGeom prst="curvedConnector3">
            <a:avLst>
              <a:gd name="adj1" fmla="val 11542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9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5D92B-5744-4781-B73B-B70BBD48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サンプルを触ってみよう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AA86300-9917-4021-9A28-E0A623AB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301" y="2324800"/>
            <a:ext cx="3310080" cy="2210386"/>
          </a:xfrm>
          <a:prstGeom prst="rect">
            <a:avLst/>
          </a:prstGeom>
        </p:spPr>
      </p:pic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C785839D-0C93-4DCC-AC77-D8457540838D}"/>
              </a:ext>
            </a:extLst>
          </p:cNvPr>
          <p:cNvCxnSpPr>
            <a:cxnSpLocks/>
          </p:cNvCxnSpPr>
          <p:nvPr/>
        </p:nvCxnSpPr>
        <p:spPr>
          <a:xfrm>
            <a:off x="9684291" y="3681040"/>
            <a:ext cx="1012058" cy="1729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36DDEC-C419-4E85-A22E-453FA8B1472C}"/>
              </a:ext>
            </a:extLst>
          </p:cNvPr>
          <p:cNvSpPr txBox="1"/>
          <p:nvPr/>
        </p:nvSpPr>
        <p:spPr>
          <a:xfrm>
            <a:off x="1072905" y="2388404"/>
            <a:ext cx="7353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sample_01</a:t>
            </a:r>
            <a:r>
              <a:rPr kumimoji="1" lang="ja-JP" altLang="en-US" sz="2400" dirty="0"/>
              <a:t>を</a:t>
            </a:r>
            <a:r>
              <a:rPr kumimoji="1" lang="en-US" altLang="ja-JP" sz="2400" dirty="0"/>
              <a:t>IDA Pro Free</a:t>
            </a:r>
            <a:r>
              <a:rPr kumimoji="1" lang="ja-JP" altLang="en-US" sz="2400" dirty="0"/>
              <a:t>のショートカットへ</a:t>
            </a:r>
            <a:r>
              <a:rPr kumimoji="1" lang="en-US" altLang="ja-JP" sz="2400" dirty="0"/>
              <a:t>D&amp;D</a:t>
            </a:r>
          </a:p>
          <a:p>
            <a:r>
              <a:rPr kumimoji="1" lang="ja-JP" altLang="en-US" sz="2400" dirty="0"/>
              <a:t>（</a:t>
            </a:r>
            <a:r>
              <a:rPr kumimoji="1" lang="en-US" altLang="ja-JP" sz="2400" dirty="0"/>
              <a:t>sample_01.exe</a:t>
            </a:r>
            <a:r>
              <a:rPr kumimoji="1" lang="ja-JP" altLang="en-US" sz="2400" dirty="0"/>
              <a:t>じゃないので注意）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E9C491B-1689-4305-B58C-7B1ED43FEA69}"/>
              </a:ext>
            </a:extLst>
          </p:cNvPr>
          <p:cNvSpPr txBox="1"/>
          <p:nvPr/>
        </p:nvSpPr>
        <p:spPr>
          <a:xfrm>
            <a:off x="1504409" y="4377471"/>
            <a:ext cx="91919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プログラムとしては同様の動作をしますが</a:t>
            </a:r>
            <a:endParaRPr kumimoji="1" lang="en-US" altLang="ja-JP" sz="2000" dirty="0"/>
          </a:p>
          <a:p>
            <a:r>
              <a:rPr kumimoji="1" lang="ja-JP" altLang="en-US" sz="2000" dirty="0"/>
              <a:t>諸事情により解析しやすい</a:t>
            </a:r>
            <a:r>
              <a:rPr kumimoji="1" lang="en-US" altLang="ja-JP" sz="2000" dirty="0"/>
              <a:t>PE32</a:t>
            </a:r>
            <a:r>
              <a:rPr kumimoji="1" lang="ja-JP" altLang="en-US" sz="2000" dirty="0"/>
              <a:t>ファイルを用意できませんでした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en-US" altLang="ja-JP" sz="2000" dirty="0"/>
              <a:t>sample_01</a:t>
            </a:r>
            <a:r>
              <a:rPr kumimoji="1" lang="ja-JP" altLang="en-US" sz="2000" dirty="0"/>
              <a:t>は</a:t>
            </a:r>
            <a:r>
              <a:rPr kumimoji="1" lang="en-US" altLang="ja-JP" sz="2000" dirty="0"/>
              <a:t>ELF32</a:t>
            </a:r>
            <a:r>
              <a:rPr kumimoji="1" lang="ja-JP" altLang="en-US" sz="2000" dirty="0"/>
              <a:t>ファイル（</a:t>
            </a:r>
            <a:r>
              <a:rPr kumimoji="1" lang="en-US" altLang="ja-JP" sz="2000" dirty="0"/>
              <a:t>Linux</a:t>
            </a:r>
            <a:r>
              <a:rPr kumimoji="1" lang="ja-JP" altLang="en-US" sz="2000" dirty="0"/>
              <a:t>の実行ファイル形式）です</a:t>
            </a:r>
            <a:endParaRPr kumimoji="1" lang="en-US" altLang="ja-JP" sz="2000" dirty="0"/>
          </a:p>
          <a:p>
            <a:r>
              <a:rPr kumimoji="1" lang="ja-JP" altLang="en-US" sz="2000" dirty="0"/>
              <a:t>これは</a:t>
            </a:r>
            <a:r>
              <a:rPr kumimoji="1" lang="en-US" altLang="ja-JP" sz="2000" dirty="0"/>
              <a:t>Ubuntu</a:t>
            </a:r>
            <a:r>
              <a:rPr kumimoji="1" lang="ja-JP" altLang="en-US" sz="2000" dirty="0"/>
              <a:t>とかの</a:t>
            </a:r>
            <a:r>
              <a:rPr kumimoji="1" lang="en-US" altLang="ja-JP" sz="2000" dirty="0"/>
              <a:t>VM</a:t>
            </a:r>
            <a:r>
              <a:rPr kumimoji="1" lang="ja-JP" altLang="en-US" sz="2000" dirty="0"/>
              <a:t>ある人は実行してみてもいいでしょう（同じですが）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64313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E806E-6865-4570-A8E3-ECD23834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Tips:CTF</a:t>
            </a:r>
            <a:r>
              <a:rPr kumimoji="1" lang="ja-JP" altLang="en-US" dirty="0"/>
              <a:t>やるときの</a:t>
            </a:r>
            <a:r>
              <a:rPr kumimoji="1" lang="en-US" altLang="ja-JP" dirty="0"/>
              <a:t>OS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333B2F-CE77-4967-92A4-7DD901DDE4EE}"/>
              </a:ext>
            </a:extLst>
          </p:cNvPr>
          <p:cNvSpPr txBox="1"/>
          <p:nvPr/>
        </p:nvSpPr>
        <p:spPr>
          <a:xfrm>
            <a:off x="906053" y="2556769"/>
            <a:ext cx="104759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基本的に</a:t>
            </a:r>
            <a:r>
              <a:rPr kumimoji="1" lang="en-US" altLang="ja-JP" sz="2400" dirty="0"/>
              <a:t>Linux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or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Mac</a:t>
            </a:r>
            <a:r>
              <a:rPr kumimoji="1" lang="ja-JP" altLang="en-US" sz="2400" dirty="0"/>
              <a:t>の人が多い気がします</a:t>
            </a:r>
            <a:endParaRPr kumimoji="1" lang="en-US" altLang="ja-JP" sz="2400" dirty="0"/>
          </a:p>
          <a:p>
            <a:r>
              <a:rPr kumimoji="1" lang="en-US" altLang="ja-JP" sz="2400" dirty="0"/>
              <a:t>CTF</a:t>
            </a:r>
            <a:r>
              <a:rPr kumimoji="1" lang="ja-JP" altLang="en-US" sz="2400" dirty="0"/>
              <a:t>プレイヤーには、そういった環境に慣れ親しんだ人が多いせいかも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自分は解析ツールを色々試してみたいのもあって</a:t>
            </a:r>
            <a:r>
              <a:rPr kumimoji="1" lang="en-US" altLang="ja-JP" sz="2400" dirty="0"/>
              <a:t>Windows10</a:t>
            </a:r>
            <a:r>
              <a:rPr kumimoji="1" lang="ja-JP" altLang="en-US" sz="2400" dirty="0"/>
              <a:t>でやってます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ただし、今回解析するファイルのように、</a:t>
            </a:r>
            <a:r>
              <a:rPr kumimoji="1" lang="en-US" altLang="ja-JP" sz="2400" dirty="0"/>
              <a:t>Windows</a:t>
            </a:r>
            <a:r>
              <a:rPr kumimoji="1" lang="ja-JP" altLang="en-US" sz="2400" dirty="0"/>
              <a:t>では実行できない形式</a:t>
            </a:r>
            <a:endParaRPr kumimoji="1" lang="en-US" altLang="ja-JP" sz="2400" dirty="0"/>
          </a:p>
          <a:p>
            <a:r>
              <a:rPr kumimoji="1" lang="ja-JP" altLang="en-US" sz="2400" dirty="0"/>
              <a:t>のファイルが配られるパターンもあるため</a:t>
            </a:r>
            <a:endParaRPr kumimoji="1" lang="en-US" altLang="ja-JP" sz="2400" dirty="0"/>
          </a:p>
          <a:p>
            <a:r>
              <a:rPr kumimoji="1" lang="en-US" altLang="ja-JP" sz="2400" dirty="0"/>
              <a:t>VM</a:t>
            </a:r>
            <a:r>
              <a:rPr kumimoji="1" lang="ja-JP" altLang="en-US" sz="2400" dirty="0"/>
              <a:t>上に</a:t>
            </a:r>
            <a:r>
              <a:rPr kumimoji="1" lang="en-US" altLang="ja-JP" sz="2400" dirty="0"/>
              <a:t>Linux</a:t>
            </a:r>
            <a:r>
              <a:rPr kumimoji="1" lang="ja-JP" altLang="en-US" sz="2400" dirty="0"/>
              <a:t>環境を整えておくのがベスト（と個人的に思っている）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algn="r"/>
            <a:r>
              <a:rPr kumimoji="1" lang="ja-JP" altLang="en-US" sz="2000" dirty="0"/>
              <a:t>ほら</a:t>
            </a:r>
            <a:r>
              <a:rPr kumimoji="1" lang="en-US" altLang="ja-JP" sz="2000" dirty="0"/>
              <a:t>Kali </a:t>
            </a:r>
            <a:r>
              <a:rPr kumimoji="1" lang="en-US" altLang="ja-JP" sz="2000" dirty="0" err="1"/>
              <a:t>linux</a:t>
            </a:r>
            <a:r>
              <a:rPr kumimoji="1" lang="ja-JP" altLang="en-US" sz="2000" dirty="0"/>
              <a:t>使おう</a:t>
            </a:r>
          </a:p>
        </p:txBody>
      </p:sp>
    </p:spTree>
    <p:extLst>
      <p:ext uri="{BB962C8B-B14F-4D97-AF65-F5344CB8AC3E}">
        <p14:creationId xmlns:p14="http://schemas.microsoft.com/office/powerpoint/2010/main" val="368397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サンプルを触ってみよう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525A540-CDE5-43B9-BA11-A69EA95B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2" y="2321174"/>
            <a:ext cx="3596952" cy="43285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889069-1B29-4AB7-ABE4-65841493F1F1}"/>
              </a:ext>
            </a:extLst>
          </p:cNvPr>
          <p:cNvSpPr txBox="1"/>
          <p:nvPr/>
        </p:nvSpPr>
        <p:spPr>
          <a:xfrm>
            <a:off x="4635079" y="2673613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ここでどういったファイル形式でロードするのかを決める</a:t>
            </a:r>
            <a:endParaRPr kumimoji="1" lang="en-US" altLang="ja-JP" sz="2000" dirty="0"/>
          </a:p>
          <a:p>
            <a:r>
              <a:rPr kumimoji="1" lang="ja-JP" altLang="en-US" sz="2000" dirty="0"/>
              <a:t>この場合は</a:t>
            </a:r>
            <a:r>
              <a:rPr kumimoji="1" lang="en-US" altLang="ja-JP" sz="2000" dirty="0"/>
              <a:t>ELF</a:t>
            </a:r>
            <a:r>
              <a:rPr kumimoji="1" lang="ja-JP" altLang="en-US" sz="2000" dirty="0" err="1"/>
              <a:t>のままで</a:t>
            </a:r>
            <a:r>
              <a:rPr kumimoji="1" lang="ja-JP" altLang="en-US" sz="2000" dirty="0"/>
              <a:t>良い</a:t>
            </a:r>
            <a:endParaRPr kumimoji="1"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60242F-BE75-4FB0-8D39-ACD7E93E3C43}"/>
              </a:ext>
            </a:extLst>
          </p:cNvPr>
          <p:cNvSpPr txBox="1"/>
          <p:nvPr/>
        </p:nvSpPr>
        <p:spPr>
          <a:xfrm>
            <a:off x="4635079" y="4184387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色々オプションがあるが、基本的にはスルーで</a:t>
            </a:r>
            <a:r>
              <a:rPr kumimoji="1" lang="en-US" altLang="ja-JP" dirty="0"/>
              <a:t>OK</a:t>
            </a:r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  <a:p>
            <a:r>
              <a:rPr kumimoji="1" lang="ja-JP" altLang="en-US" dirty="0"/>
              <a:t>（気になる人は調べてみてね、自分はいじったこと無いです）</a:t>
            </a:r>
          </a:p>
        </p:txBody>
      </p:sp>
    </p:spTree>
    <p:extLst>
      <p:ext uri="{BB962C8B-B14F-4D97-AF65-F5344CB8AC3E}">
        <p14:creationId xmlns:p14="http://schemas.microsoft.com/office/powerpoint/2010/main" val="23453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DA2239F1-C2DB-4F64-8122-EBDEBEEE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50"/>
            <a:ext cx="12192000" cy="63373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4E9F35-7E55-4AAE-9EAB-449B606E39A9}"/>
              </a:ext>
            </a:extLst>
          </p:cNvPr>
          <p:cNvSpPr txBox="1"/>
          <p:nvPr/>
        </p:nvSpPr>
        <p:spPr>
          <a:xfrm>
            <a:off x="5308847" y="16423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ツリー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56100E3-DB91-47F8-8994-291F09910783}"/>
              </a:ext>
            </a:extLst>
          </p:cNvPr>
          <p:cNvSpPr txBox="1"/>
          <p:nvPr/>
        </p:nvSpPr>
        <p:spPr>
          <a:xfrm>
            <a:off x="3559959" y="1709860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ここは逆アセンブルの結果をツリー表示してくれる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F0B69BC-E716-46D6-89BC-AB653B75596E}"/>
              </a:ext>
            </a:extLst>
          </p:cNvPr>
          <p:cNvSpPr txBox="1"/>
          <p:nvPr/>
        </p:nvSpPr>
        <p:spPr>
          <a:xfrm>
            <a:off x="8655728" y="45941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プログラム内に含まれる文字列群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6FC655-AAE8-4C04-93B3-90BCD3ED1A0C}"/>
              </a:ext>
            </a:extLst>
          </p:cNvPr>
          <p:cNvSpPr txBox="1"/>
          <p:nvPr/>
        </p:nvSpPr>
        <p:spPr>
          <a:xfrm>
            <a:off x="10184304" y="18270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関数群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65E7F49-C86F-43FD-8E09-3BF513727584}"/>
              </a:ext>
            </a:extLst>
          </p:cNvPr>
          <p:cNvSpPr txBox="1"/>
          <p:nvPr/>
        </p:nvSpPr>
        <p:spPr>
          <a:xfrm>
            <a:off x="9771418" y="49634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おや？？</a:t>
            </a:r>
          </a:p>
        </p:txBody>
      </p:sp>
    </p:spTree>
    <p:extLst>
      <p:ext uri="{BB962C8B-B14F-4D97-AF65-F5344CB8AC3E}">
        <p14:creationId xmlns:p14="http://schemas.microsoft.com/office/powerpoint/2010/main" val="372259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31AD15-41EC-4E25-AF21-485632DB3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8" y="1250866"/>
            <a:ext cx="3505504" cy="249195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4BB211-29D3-44D1-BBDB-666E7A362A61}"/>
              </a:ext>
            </a:extLst>
          </p:cNvPr>
          <p:cNvSpPr txBox="1"/>
          <p:nvPr/>
        </p:nvSpPr>
        <p:spPr>
          <a:xfrm>
            <a:off x="5131293" y="1331650"/>
            <a:ext cx="542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文字列群の中に直接</a:t>
            </a:r>
            <a:r>
              <a:rPr kumimoji="1" lang="en-US" altLang="ja-JP" sz="2400" dirty="0"/>
              <a:t>Flag</a:t>
            </a:r>
            <a:r>
              <a:rPr kumimoji="1" lang="ja-JP" altLang="en-US" sz="2400" dirty="0"/>
              <a:t>入ってる！！</a:t>
            </a: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3494D8-E373-416A-B744-33159040272F}"/>
              </a:ext>
            </a:extLst>
          </p:cNvPr>
          <p:cNvSpPr txBox="1"/>
          <p:nvPr/>
        </p:nvSpPr>
        <p:spPr>
          <a:xfrm>
            <a:off x="6727082" y="220445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終了！！！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37B732-B719-49CE-93E5-A6D6813F0976}"/>
              </a:ext>
            </a:extLst>
          </p:cNvPr>
          <p:cNvSpPr txBox="1"/>
          <p:nvPr/>
        </p:nvSpPr>
        <p:spPr>
          <a:xfrm>
            <a:off x="2210540" y="5064686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とまぁ、こんな親切な問題だったら苦労はしないですね、はい。</a:t>
            </a:r>
          </a:p>
        </p:txBody>
      </p:sp>
    </p:spTree>
    <p:extLst>
      <p:ext uri="{BB962C8B-B14F-4D97-AF65-F5344CB8AC3E}">
        <p14:creationId xmlns:p14="http://schemas.microsoft.com/office/powerpoint/2010/main" val="38425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33C6A-ADB2-4D0F-8B9F-2BB7AAB3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539513-0210-428C-A497-1E6AFF5A276A}"/>
              </a:ext>
            </a:extLst>
          </p:cNvPr>
          <p:cNvSpPr txBox="1"/>
          <p:nvPr/>
        </p:nvSpPr>
        <p:spPr>
          <a:xfrm>
            <a:off x="1260629" y="2530136"/>
            <a:ext cx="82894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HN	</a:t>
            </a:r>
            <a:r>
              <a:rPr kumimoji="1" lang="ja-JP" altLang="en-US" sz="2800" dirty="0"/>
              <a:t>：</a:t>
            </a:r>
            <a:r>
              <a:rPr kumimoji="1" lang="en-US" altLang="ja-JP" sz="2800" dirty="0"/>
              <a:t>Apo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Twitter</a:t>
            </a:r>
            <a:r>
              <a:rPr kumimoji="1" lang="ja-JP" altLang="en-US" sz="2800" dirty="0"/>
              <a:t>：</a:t>
            </a:r>
            <a:r>
              <a:rPr kumimoji="1" lang="en-US" altLang="ja-JP" sz="2800" dirty="0"/>
              <a:t>@_ap0_sec</a:t>
            </a:r>
          </a:p>
          <a:p>
            <a:r>
              <a:rPr kumimoji="1" lang="ja-JP" altLang="en-US" sz="2800" dirty="0"/>
              <a:t>趣味</a:t>
            </a:r>
            <a:r>
              <a:rPr kumimoji="1" lang="en-US" altLang="ja-JP" sz="2800" dirty="0"/>
              <a:t>	</a:t>
            </a:r>
            <a:r>
              <a:rPr kumimoji="1" lang="ja-JP" altLang="en-US" sz="2800" dirty="0"/>
              <a:t>：バスケットボール（夜に寮生と体育館で）</a:t>
            </a:r>
            <a:endParaRPr kumimoji="1" lang="en-US" altLang="ja-JP" sz="2800" dirty="0"/>
          </a:p>
          <a:p>
            <a:r>
              <a:rPr kumimoji="1" lang="en-US" altLang="ja-JP" sz="2800" dirty="0"/>
              <a:t>		</a:t>
            </a:r>
            <a:r>
              <a:rPr kumimoji="1" lang="ja-JP" altLang="en-US" sz="2800" dirty="0"/>
              <a:t>　釣り（木更津港でルアー釣り）</a:t>
            </a:r>
            <a:endParaRPr kumimoji="1" lang="en-US" altLang="ja-JP" sz="2800" dirty="0"/>
          </a:p>
          <a:p>
            <a:r>
              <a:rPr kumimoji="1" lang="en-US" altLang="ja-JP" sz="2800" dirty="0"/>
              <a:t>		</a:t>
            </a:r>
            <a:r>
              <a:rPr kumimoji="1" lang="ja-JP" altLang="en-US" sz="2800" dirty="0"/>
              <a:t>　ネトゲ（暇あればなんかいつもやってる）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26176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サンプルの続きをしよう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12643F-A184-47D8-A3EF-6689B68876FD}"/>
              </a:ext>
            </a:extLst>
          </p:cNvPr>
          <p:cNvSpPr txBox="1"/>
          <p:nvPr/>
        </p:nvSpPr>
        <p:spPr>
          <a:xfrm>
            <a:off x="1225118" y="2432482"/>
            <a:ext cx="9557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Github</a:t>
            </a:r>
            <a:r>
              <a:rPr kumimoji="1" lang="ja-JP" altLang="en-US" sz="2400" dirty="0"/>
              <a:t>から</a:t>
            </a:r>
            <a:r>
              <a:rPr kumimoji="1" lang="en-US" altLang="ja-JP" sz="2400" dirty="0"/>
              <a:t>sample_02</a:t>
            </a:r>
            <a:r>
              <a:rPr kumimoji="1" lang="ja-JP" altLang="en-US" sz="2400" dirty="0"/>
              <a:t>にあるファイルをダウンロードしてください</a:t>
            </a:r>
            <a:endParaRPr kumimoji="1" lang="en-US" altLang="ja-JP" sz="2400" dirty="0"/>
          </a:p>
          <a:p>
            <a:r>
              <a:rPr kumimoji="1" lang="ja-JP" altLang="en-US" sz="2400" dirty="0"/>
              <a:t>同じように</a:t>
            </a:r>
            <a:r>
              <a:rPr kumimoji="1" lang="en-US" altLang="ja-JP" sz="2400" dirty="0"/>
              <a:t>sample_02</a:t>
            </a:r>
            <a:r>
              <a:rPr kumimoji="1" lang="ja-JP" altLang="en-US" sz="2400" dirty="0"/>
              <a:t>を</a:t>
            </a:r>
            <a:r>
              <a:rPr kumimoji="1" lang="en-US" altLang="ja-JP" sz="2400" dirty="0" err="1"/>
              <a:t>IDApro</a:t>
            </a:r>
            <a:r>
              <a:rPr kumimoji="1" lang="ja-JP" altLang="en-US" sz="2400" dirty="0"/>
              <a:t>に食べさせましょう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B625771-6A37-4F2A-A6EA-645C65CC7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03" y="3512555"/>
            <a:ext cx="3916992" cy="289825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58787C5-E2B9-424A-8E63-72D45AF03317}"/>
              </a:ext>
            </a:extLst>
          </p:cNvPr>
          <p:cNvSpPr txBox="1"/>
          <p:nvPr/>
        </p:nvSpPr>
        <p:spPr>
          <a:xfrm>
            <a:off x="5388746" y="3817397"/>
            <a:ext cx="458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さっきはあった</a:t>
            </a:r>
            <a:r>
              <a:rPr kumimoji="1" lang="en-US" altLang="ja-JP" dirty="0"/>
              <a:t>Flag</a:t>
            </a:r>
            <a:r>
              <a:rPr kumimoji="1" lang="ja-JP" altLang="en-US" dirty="0"/>
              <a:t>がありません。悲しい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083B83-1B27-4B66-8A7F-B36CEDD1CAA0}"/>
              </a:ext>
            </a:extLst>
          </p:cNvPr>
          <p:cNvSpPr txBox="1"/>
          <p:nvPr/>
        </p:nvSpPr>
        <p:spPr>
          <a:xfrm>
            <a:off x="6003830" y="4740647"/>
            <a:ext cx="428835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じゃあどうしようか。</a:t>
            </a:r>
            <a:endParaRPr kumimoji="1" lang="en-US" altLang="ja-JP" dirty="0"/>
          </a:p>
          <a:p>
            <a:r>
              <a:rPr kumimoji="1" lang="ja-JP" altLang="en-US" sz="3200" dirty="0"/>
              <a:t>アセンブリを読もう！</a:t>
            </a:r>
          </a:p>
        </p:txBody>
      </p:sp>
    </p:spTree>
    <p:extLst>
      <p:ext uri="{BB962C8B-B14F-4D97-AF65-F5344CB8AC3E}">
        <p14:creationId xmlns:p14="http://schemas.microsoft.com/office/powerpoint/2010/main" val="121359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アセンブリを読む（ツリーを眺める）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21C09BB-32EE-4EC2-9851-1D98F1F5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40" y="2245830"/>
            <a:ext cx="9808902" cy="256189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9CC4C3-F912-414A-987B-DB388306B945}"/>
              </a:ext>
            </a:extLst>
          </p:cNvPr>
          <p:cNvSpPr txBox="1"/>
          <p:nvPr/>
        </p:nvSpPr>
        <p:spPr>
          <a:xfrm>
            <a:off x="810000" y="5122415"/>
            <a:ext cx="101505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この部分をなんとなく眺めると、「</a:t>
            </a:r>
            <a:r>
              <a:rPr kumimoji="1" lang="en-US" altLang="ja-JP" sz="2000" dirty="0"/>
              <a:t>Usage</a:t>
            </a:r>
            <a:r>
              <a:rPr kumimoji="1" lang="ja-JP" altLang="en-US" sz="2000" dirty="0"/>
              <a:t>～」、「</a:t>
            </a:r>
            <a:r>
              <a:rPr kumimoji="1" lang="en-US" altLang="ja-JP" sz="2000" dirty="0"/>
              <a:t>Nope :(</a:t>
            </a:r>
            <a:r>
              <a:rPr kumimoji="1" lang="ja-JP" altLang="en-US" sz="2000" dirty="0"/>
              <a:t>」、「</a:t>
            </a:r>
            <a:r>
              <a:rPr kumimoji="1" lang="en-US" altLang="ja-JP" sz="2000" dirty="0"/>
              <a:t>%s</a:t>
            </a:r>
            <a:r>
              <a:rPr kumimoji="1" lang="ja-JP" altLang="en-US" sz="2000" dirty="0"/>
              <a:t>」の３つが見える</a:t>
            </a:r>
            <a:endParaRPr kumimoji="1" lang="en-US" altLang="ja-JP" sz="2000" dirty="0"/>
          </a:p>
          <a:p>
            <a:r>
              <a:rPr kumimoji="1" lang="ja-JP" altLang="en-US" sz="2000" dirty="0"/>
              <a:t>どうやら実行結果は３パターンな気がする</a:t>
            </a:r>
            <a:endParaRPr kumimoji="1" lang="en-US" altLang="ja-JP" sz="2000" dirty="0"/>
          </a:p>
          <a:p>
            <a:r>
              <a:rPr kumimoji="1" lang="ja-JP" altLang="en-US" sz="2000" dirty="0"/>
              <a:t>（</a:t>
            </a:r>
            <a:r>
              <a:rPr kumimoji="1" lang="en-US" altLang="ja-JP" sz="2000" dirty="0"/>
              <a:t>%s</a:t>
            </a:r>
            <a:r>
              <a:rPr kumimoji="1" lang="ja-JP" altLang="en-US" sz="2000" dirty="0"/>
              <a:t>は直後</a:t>
            </a:r>
            <a:r>
              <a:rPr kumimoji="1" lang="en-US" altLang="ja-JP" sz="2000" dirty="0"/>
              <a:t>call</a:t>
            </a:r>
            <a:r>
              <a:rPr kumimoji="1" lang="ja-JP" altLang="en-US" sz="2000" dirty="0"/>
              <a:t>されている</a:t>
            </a:r>
            <a:r>
              <a:rPr kumimoji="1" lang="en-US" altLang="ja-JP" sz="2000" dirty="0" err="1"/>
              <a:t>printf</a:t>
            </a:r>
            <a:r>
              <a:rPr kumimoji="1" lang="ja-JP" altLang="en-US" sz="2000" dirty="0"/>
              <a:t>に使う書式指定子）</a:t>
            </a:r>
          </a:p>
        </p:txBody>
      </p:sp>
    </p:spTree>
    <p:extLst>
      <p:ext uri="{BB962C8B-B14F-4D97-AF65-F5344CB8AC3E}">
        <p14:creationId xmlns:p14="http://schemas.microsoft.com/office/powerpoint/2010/main" val="2475140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アセンブリを読む（ツリーを眺める）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9CC4C3-F912-414A-987B-DB388306B945}"/>
              </a:ext>
            </a:extLst>
          </p:cNvPr>
          <p:cNvSpPr txBox="1"/>
          <p:nvPr/>
        </p:nvSpPr>
        <p:spPr>
          <a:xfrm>
            <a:off x="1173984" y="520528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とりあえずこの部分についてアセンブリを軽く読み解いてみる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5B2ED3F-7036-487B-9A10-FDE09984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49" y="2308887"/>
            <a:ext cx="3972194" cy="24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86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</a:t>
            </a:r>
            <a:r>
              <a:rPr lang="ja-JP" altLang="en-US" dirty="0"/>
              <a:t>ちょっと深く</a:t>
            </a:r>
            <a:r>
              <a:rPr kumimoji="1" lang="ja-JP" altLang="en-US" dirty="0"/>
              <a:t>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5B2ED3F-7036-487B-9A10-FDE09984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49" y="2308887"/>
            <a:ext cx="3972194" cy="2466809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3B319AA1-06C4-4D51-AB07-D49FCBC7B890}"/>
              </a:ext>
            </a:extLst>
          </p:cNvPr>
          <p:cNvSpPr/>
          <p:nvPr/>
        </p:nvSpPr>
        <p:spPr>
          <a:xfrm>
            <a:off x="2765395" y="3648722"/>
            <a:ext cx="1269507" cy="23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0457CE-0F9B-496F-8FA7-B196CE75EAE3}"/>
              </a:ext>
            </a:extLst>
          </p:cNvPr>
          <p:cNvSpPr txBox="1"/>
          <p:nvPr/>
        </p:nvSpPr>
        <p:spPr>
          <a:xfrm>
            <a:off x="2532740" y="4969176"/>
            <a:ext cx="570701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/>
              <a:t>call</a:t>
            </a:r>
          </a:p>
          <a:p>
            <a:r>
              <a:rPr kumimoji="1" lang="ja-JP" altLang="en-US" sz="2400" dirty="0"/>
              <a:t>指定した関数を呼び出す。今回は</a:t>
            </a:r>
            <a:r>
              <a:rPr kumimoji="1" lang="en-US" altLang="ja-JP" sz="2400" dirty="0"/>
              <a:t>_</a:t>
            </a:r>
            <a:r>
              <a:rPr kumimoji="1" lang="en-US" altLang="ja-JP" sz="2400" dirty="0" err="1"/>
              <a:t>printf</a:t>
            </a:r>
            <a:endParaRPr kumimoji="1"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A6CFB8F-DD8B-4380-B3CA-384A177F5ECB}"/>
              </a:ext>
            </a:extLst>
          </p:cNvPr>
          <p:cNvSpPr txBox="1"/>
          <p:nvPr/>
        </p:nvSpPr>
        <p:spPr>
          <a:xfrm>
            <a:off x="2192785" y="5839831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なんか</a:t>
            </a:r>
            <a:r>
              <a:rPr kumimoji="1" lang="en-US" altLang="ja-JP" sz="2800" dirty="0"/>
              <a:t>C</a:t>
            </a:r>
            <a:r>
              <a:rPr kumimoji="1" lang="ja-JP" altLang="en-US" sz="2800" dirty="0"/>
              <a:t>言語の</a:t>
            </a:r>
            <a:r>
              <a:rPr kumimoji="1" lang="en-US" altLang="ja-JP" sz="2800" dirty="0" err="1"/>
              <a:t>printf</a:t>
            </a:r>
            <a:r>
              <a:rPr kumimoji="1" lang="en-US" altLang="ja-JP" sz="2800" dirty="0"/>
              <a:t>()</a:t>
            </a:r>
            <a:r>
              <a:rPr kumimoji="1" lang="ja-JP" altLang="en-US" sz="2800" dirty="0"/>
              <a:t>に見えなくもない</a:t>
            </a:r>
          </a:p>
        </p:txBody>
      </p:sp>
    </p:spTree>
    <p:extLst>
      <p:ext uri="{BB962C8B-B14F-4D97-AF65-F5344CB8AC3E}">
        <p14:creationId xmlns:p14="http://schemas.microsoft.com/office/powerpoint/2010/main" val="126856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68783-6828-41BB-A071-03B8E27D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ところで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9CC3CE-F708-4727-9EF0-541FD68E6319}"/>
              </a:ext>
            </a:extLst>
          </p:cNvPr>
          <p:cNvSpPr txBox="1"/>
          <p:nvPr/>
        </p:nvSpPr>
        <p:spPr>
          <a:xfrm>
            <a:off x="1180730" y="2583403"/>
            <a:ext cx="859081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printf</a:t>
            </a:r>
            <a:r>
              <a:rPr kumimoji="1" lang="en-US" altLang="ja-JP" sz="2400" dirty="0"/>
              <a:t>()</a:t>
            </a:r>
          </a:p>
          <a:p>
            <a:r>
              <a:rPr kumimoji="1" lang="en-US" altLang="ja-JP" sz="2400" dirty="0"/>
              <a:t>	C</a:t>
            </a:r>
            <a:r>
              <a:rPr kumimoji="1" lang="ja-JP" altLang="en-US" sz="2400" dirty="0"/>
              <a:t>言語において、画面に文字や変数の中身を表示する関数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引数に文字列や書式指定子、変数などを渡す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ということは</a:t>
            </a:r>
            <a:endParaRPr kumimoji="1" lang="en-US" altLang="ja-JP" sz="2400" dirty="0"/>
          </a:p>
          <a:p>
            <a:r>
              <a:rPr kumimoji="1" lang="en-US" altLang="ja-JP" sz="2400" dirty="0" err="1"/>
              <a:t>printf</a:t>
            </a:r>
            <a:r>
              <a:rPr kumimoji="1" lang="en-US" altLang="ja-JP" sz="2400" dirty="0"/>
              <a:t>()</a:t>
            </a:r>
            <a:r>
              <a:rPr kumimoji="1" lang="ja-JP" altLang="en-US" sz="2400" dirty="0"/>
              <a:t>を使うには、引数が必要</a:t>
            </a:r>
            <a:endParaRPr kumimoji="1" lang="en-US" altLang="ja-JP" sz="2400" dirty="0"/>
          </a:p>
          <a:p>
            <a:r>
              <a:rPr kumimoji="1" lang="ja-JP" altLang="en-US" sz="2800" u="sng" dirty="0"/>
              <a:t>では、さっきの</a:t>
            </a:r>
            <a:r>
              <a:rPr kumimoji="1" lang="en-US" altLang="ja-JP" sz="2800" u="sng" dirty="0"/>
              <a:t>_</a:t>
            </a:r>
            <a:r>
              <a:rPr kumimoji="1" lang="en-US" altLang="ja-JP" sz="2800" u="sng" dirty="0" err="1"/>
              <a:t>printf</a:t>
            </a:r>
            <a:r>
              <a:rPr kumimoji="1" lang="ja-JP" altLang="en-US" sz="2800" u="sng" dirty="0" err="1"/>
              <a:t>、</a:t>
            </a:r>
            <a:r>
              <a:rPr kumimoji="1" lang="ja-JP" altLang="en-US" sz="2800" u="sng" dirty="0"/>
              <a:t>引数は？</a:t>
            </a:r>
            <a:endParaRPr kumimoji="1" lang="en-US" altLang="ja-JP" sz="2800" u="sng" dirty="0"/>
          </a:p>
        </p:txBody>
      </p:sp>
    </p:spTree>
    <p:extLst>
      <p:ext uri="{BB962C8B-B14F-4D97-AF65-F5344CB8AC3E}">
        <p14:creationId xmlns:p14="http://schemas.microsoft.com/office/powerpoint/2010/main" val="1152007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アセンブリを読む（ちょっと深く）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5B2ED3F-7036-487B-9A10-FDE09984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49" y="2308887"/>
            <a:ext cx="3972194" cy="2466809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3B319AA1-06C4-4D51-AB07-D49FCBC7B890}"/>
              </a:ext>
            </a:extLst>
          </p:cNvPr>
          <p:cNvSpPr/>
          <p:nvPr/>
        </p:nvSpPr>
        <p:spPr>
          <a:xfrm>
            <a:off x="2756517" y="3429000"/>
            <a:ext cx="1269507" cy="23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F901976-92F7-4FA0-A3CB-920E2EDCEC8A}"/>
              </a:ext>
            </a:extLst>
          </p:cNvPr>
          <p:cNvSpPr/>
          <p:nvPr/>
        </p:nvSpPr>
        <p:spPr>
          <a:xfrm>
            <a:off x="2765394" y="3198180"/>
            <a:ext cx="1269507" cy="23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33D65E-E7E7-4AF2-8379-4DF758FF0858}"/>
              </a:ext>
            </a:extLst>
          </p:cNvPr>
          <p:cNvSpPr txBox="1"/>
          <p:nvPr/>
        </p:nvSpPr>
        <p:spPr>
          <a:xfrm>
            <a:off x="1229375" y="3209252"/>
            <a:ext cx="141577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コレです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7C4B4A-4703-4774-89B6-1937865E71D7}"/>
              </a:ext>
            </a:extLst>
          </p:cNvPr>
          <p:cNvSpPr txBox="1"/>
          <p:nvPr/>
        </p:nvSpPr>
        <p:spPr>
          <a:xfrm>
            <a:off x="2044239" y="5064824"/>
            <a:ext cx="7269939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/>
              <a:t>push</a:t>
            </a:r>
          </a:p>
          <a:p>
            <a:r>
              <a:rPr kumimoji="1" lang="ja-JP" altLang="en-US" sz="2400" dirty="0"/>
              <a:t>指定された内容をスタックに積み上げる</a:t>
            </a:r>
            <a:endParaRPr kumimoji="1" lang="en-US" altLang="ja-JP" sz="2400" dirty="0"/>
          </a:p>
          <a:p>
            <a:r>
              <a:rPr kumimoji="1" lang="ja-JP" altLang="en-US" sz="2400" dirty="0"/>
              <a:t>関数は引数を取る時、スタックから内容を</a:t>
            </a:r>
            <a:r>
              <a:rPr kumimoji="1" lang="en-US" altLang="ja-JP" sz="2400" dirty="0"/>
              <a:t>pop</a:t>
            </a:r>
            <a:r>
              <a:rPr kumimoji="1" lang="ja-JP" altLang="en-US" sz="2400" dirty="0"/>
              <a:t>する</a:t>
            </a:r>
          </a:p>
        </p:txBody>
      </p:sp>
    </p:spTree>
    <p:extLst>
      <p:ext uri="{BB962C8B-B14F-4D97-AF65-F5344CB8AC3E}">
        <p14:creationId xmlns:p14="http://schemas.microsoft.com/office/powerpoint/2010/main" val="1704813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68783-6828-41BB-A071-03B8E27D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ならば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9CC3CE-F708-4727-9EF0-541FD68E6319}"/>
              </a:ext>
            </a:extLst>
          </p:cNvPr>
          <p:cNvSpPr txBox="1"/>
          <p:nvPr/>
        </p:nvSpPr>
        <p:spPr>
          <a:xfrm>
            <a:off x="1180730" y="2583403"/>
            <a:ext cx="8802410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関数の引数は、直前にスタックに積み上げる</a:t>
            </a:r>
            <a:endParaRPr kumimoji="1" lang="en-US" altLang="ja-JP" sz="2400" dirty="0"/>
          </a:p>
          <a:p>
            <a:r>
              <a:rPr kumimoji="1" lang="ja-JP" altLang="en-US" sz="2400" dirty="0"/>
              <a:t>関数の呼び出しがあったら、その直前の</a:t>
            </a:r>
            <a:r>
              <a:rPr kumimoji="1" lang="en-US" altLang="ja-JP" sz="2400" dirty="0"/>
              <a:t>push</a:t>
            </a:r>
            <a:r>
              <a:rPr kumimoji="1" lang="ja-JP" altLang="en-US" sz="2400" dirty="0"/>
              <a:t>を確認！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スタック：後入れ先出しのポテチの筒みたいなもの</a:t>
            </a:r>
            <a:endParaRPr kumimoji="1" lang="en-US" altLang="ja-JP" sz="2400" dirty="0"/>
          </a:p>
          <a:p>
            <a:r>
              <a:rPr kumimoji="1" lang="en-US" altLang="ja-JP" sz="2400" dirty="0"/>
              <a:t>				</a:t>
            </a:r>
            <a:r>
              <a:rPr kumimoji="1" lang="ja-JP" altLang="en-US" sz="2400" dirty="0"/>
              <a:t>データの一時的な格納とかでよく使うデータ構造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800" u="sng" dirty="0"/>
              <a:t>では、</a:t>
            </a:r>
            <a:r>
              <a:rPr kumimoji="1" lang="en-US" altLang="ja-JP" sz="2800" u="sng" dirty="0"/>
              <a:t>%s</a:t>
            </a:r>
            <a:r>
              <a:rPr kumimoji="1" lang="ja-JP" altLang="en-US" sz="2800" u="sng" dirty="0"/>
              <a:t>で出力するはずの変数は結局何なのだろうか</a:t>
            </a:r>
            <a:endParaRPr kumimoji="1" lang="en-US" altLang="ja-JP" sz="2800" u="sng" dirty="0"/>
          </a:p>
        </p:txBody>
      </p:sp>
    </p:spTree>
    <p:extLst>
      <p:ext uri="{BB962C8B-B14F-4D97-AF65-F5344CB8AC3E}">
        <p14:creationId xmlns:p14="http://schemas.microsoft.com/office/powerpoint/2010/main" val="2754930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アセンブリを読む（ちょっと深く）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5B2ED3F-7036-487B-9A10-FDE09984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49" y="2308887"/>
            <a:ext cx="3972194" cy="2466809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EF901976-92F7-4FA0-A3CB-920E2EDCEC8A}"/>
              </a:ext>
            </a:extLst>
          </p:cNvPr>
          <p:cNvSpPr/>
          <p:nvPr/>
        </p:nvSpPr>
        <p:spPr>
          <a:xfrm>
            <a:off x="2756516" y="2921234"/>
            <a:ext cx="1269507" cy="23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33D65E-E7E7-4AF2-8379-4DF758FF0858}"/>
              </a:ext>
            </a:extLst>
          </p:cNvPr>
          <p:cNvSpPr txBox="1"/>
          <p:nvPr/>
        </p:nvSpPr>
        <p:spPr>
          <a:xfrm>
            <a:off x="1220497" y="2805811"/>
            <a:ext cx="141577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コレです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8287CD-B9C7-42D0-96FD-B0960878644C}"/>
              </a:ext>
            </a:extLst>
          </p:cNvPr>
          <p:cNvSpPr txBox="1"/>
          <p:nvPr/>
        </p:nvSpPr>
        <p:spPr>
          <a:xfrm>
            <a:off x="2636269" y="4882115"/>
            <a:ext cx="595708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ebp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スタックの底を示すアドレス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から、</a:t>
            </a:r>
            <a:endParaRPr kumimoji="1" lang="en-US" altLang="ja-JP" sz="2400" dirty="0"/>
          </a:p>
          <a:p>
            <a:r>
              <a:rPr kumimoji="1" lang="en-US" altLang="ja-JP" sz="2400" dirty="0"/>
              <a:t>var_34</a:t>
            </a:r>
            <a:r>
              <a:rPr kumimoji="1" lang="ja-JP" altLang="en-US" sz="2400" dirty="0" err="1"/>
              <a:t>だけ</a:t>
            </a:r>
            <a:r>
              <a:rPr kumimoji="1" lang="ja-JP" altLang="en-US" sz="2400" dirty="0"/>
              <a:t>進んだ値</a:t>
            </a:r>
            <a:endParaRPr kumimoji="1" lang="en-US" altLang="ja-JP" sz="2400" dirty="0"/>
          </a:p>
          <a:p>
            <a:r>
              <a:rPr kumimoji="1" lang="ja-JP" altLang="en-US" sz="2400" dirty="0"/>
              <a:t>（</a:t>
            </a:r>
            <a:r>
              <a:rPr kumimoji="1" lang="en-US" altLang="ja-JP" sz="2400" dirty="0"/>
              <a:t>var_34</a:t>
            </a:r>
            <a:r>
              <a:rPr kumimoji="1" lang="ja-JP" altLang="en-US" sz="2400" dirty="0"/>
              <a:t>は逆アセンブル時に</a:t>
            </a:r>
            <a:endParaRPr kumimoji="1" lang="en-US" altLang="ja-JP" sz="2400" dirty="0"/>
          </a:p>
          <a:p>
            <a:r>
              <a:rPr kumimoji="1" lang="en-US" altLang="ja-JP" sz="2400" dirty="0"/>
              <a:t>						IDA</a:t>
            </a:r>
            <a:r>
              <a:rPr kumimoji="1" lang="ja-JP" altLang="en-US" sz="2400" dirty="0"/>
              <a:t>が決めた変数名）</a:t>
            </a:r>
          </a:p>
        </p:txBody>
      </p:sp>
    </p:spTree>
    <p:extLst>
      <p:ext uri="{BB962C8B-B14F-4D97-AF65-F5344CB8AC3E}">
        <p14:creationId xmlns:p14="http://schemas.microsoft.com/office/powerpoint/2010/main" val="2370191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アセンブリを読む（ちょっと深く）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5E2BB5-0DC1-43B6-87C2-B5064FAF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3" y="1417638"/>
            <a:ext cx="4009029" cy="526499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AB8B47-91F7-4F05-8C12-BAB573AE28BB}"/>
              </a:ext>
            </a:extLst>
          </p:cNvPr>
          <p:cNvSpPr txBox="1"/>
          <p:nvPr/>
        </p:nvSpPr>
        <p:spPr>
          <a:xfrm>
            <a:off x="4944863" y="2050742"/>
            <a:ext cx="451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ちょっと上のほう</a:t>
            </a:r>
            <a:endParaRPr kumimoji="1" lang="en-US" altLang="ja-JP" sz="2400" dirty="0"/>
          </a:p>
          <a:p>
            <a:r>
              <a:rPr kumimoji="1" lang="en-US" altLang="ja-JP" sz="2400" dirty="0"/>
              <a:t>[</a:t>
            </a:r>
            <a:r>
              <a:rPr kumimoji="1" lang="en-US" altLang="ja-JP" sz="2400" dirty="0" err="1"/>
              <a:t>ebp</a:t>
            </a:r>
            <a:r>
              <a:rPr kumimoji="1" lang="en-US" altLang="ja-JP" sz="2400" dirty="0"/>
              <a:t>+~]</a:t>
            </a:r>
            <a:r>
              <a:rPr kumimoji="1" lang="ja-JP" altLang="en-US" sz="2400" dirty="0"/>
              <a:t>な</a:t>
            </a:r>
            <a:r>
              <a:rPr kumimoji="1" lang="en-US" altLang="ja-JP" sz="2400" dirty="0" err="1"/>
              <a:t>mov</a:t>
            </a:r>
            <a:r>
              <a:rPr kumimoji="1" lang="ja-JP" altLang="en-US" sz="2400" dirty="0"/>
              <a:t>がいっぱいある</a:t>
            </a:r>
            <a:endParaRPr kumimoji="1"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FD2365-5B6E-4293-AC8C-F10FDFB23FC7}"/>
              </a:ext>
            </a:extLst>
          </p:cNvPr>
          <p:cNvSpPr txBox="1"/>
          <p:nvPr/>
        </p:nvSpPr>
        <p:spPr>
          <a:xfrm>
            <a:off x="5007007" y="3145265"/>
            <a:ext cx="695575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mov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左側のアドレス、レジスタに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右側のアドレス、レジスタ、データを格納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980A37-B18C-4E4F-A242-A6829CEF9CEF}"/>
              </a:ext>
            </a:extLst>
          </p:cNvPr>
          <p:cNvSpPr txBox="1"/>
          <p:nvPr/>
        </p:nvSpPr>
        <p:spPr>
          <a:xfrm>
            <a:off x="4699243" y="4266667"/>
            <a:ext cx="74927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[ebp+var_34]</a:t>
            </a:r>
            <a:r>
              <a:rPr kumimoji="1" lang="ja-JP" altLang="en-US" sz="2400" dirty="0"/>
              <a:t>には「</a:t>
            </a:r>
            <a:r>
              <a:rPr kumimoji="1" lang="en-US" altLang="ja-JP" sz="2400" dirty="0"/>
              <a:t>47414C46h</a:t>
            </a:r>
            <a:r>
              <a:rPr kumimoji="1" lang="ja-JP" altLang="en-US" sz="2400" dirty="0"/>
              <a:t>」が格納されている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最後の</a:t>
            </a:r>
            <a:r>
              <a:rPr kumimoji="1" lang="en-US" altLang="ja-JP" sz="2400" dirty="0"/>
              <a:t>h</a:t>
            </a:r>
            <a:r>
              <a:rPr kumimoji="1" lang="ja-JP" altLang="en-US" sz="2400" dirty="0"/>
              <a:t>は</a:t>
            </a:r>
            <a:r>
              <a:rPr kumimoji="1" lang="en-US" altLang="ja-JP" sz="2400" dirty="0"/>
              <a:t>16</a:t>
            </a:r>
            <a:r>
              <a:rPr kumimoji="1" lang="ja-JP" altLang="en-US" sz="2400" dirty="0"/>
              <a:t>進数であることを表す（</a:t>
            </a:r>
            <a:r>
              <a:rPr kumimoji="1" lang="en-US" altLang="ja-JP" sz="2400" dirty="0"/>
              <a:t>Hex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h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47414C46</a:t>
            </a:r>
            <a:r>
              <a:rPr kumimoji="1" lang="ja-JP" altLang="en-US" sz="2400" dirty="0"/>
              <a:t>」を</a:t>
            </a:r>
            <a:r>
              <a:rPr kumimoji="1" lang="en-US" altLang="ja-JP" sz="2400" dirty="0"/>
              <a:t>ASCII</a:t>
            </a:r>
            <a:r>
              <a:rPr kumimoji="1" lang="ja-JP" altLang="en-US" sz="2400" dirty="0"/>
              <a:t>にすると「</a:t>
            </a:r>
            <a:r>
              <a:rPr kumimoji="1" lang="en-US" altLang="ja-JP" sz="2400" dirty="0"/>
              <a:t>GALF</a:t>
            </a:r>
            <a:r>
              <a:rPr kumimoji="1" lang="ja-JP" altLang="en-US" sz="2400" dirty="0"/>
              <a:t>」</a:t>
            </a:r>
            <a:endParaRPr kumimoji="1" lang="en-US" altLang="ja-JP" sz="2400" dirty="0"/>
          </a:p>
          <a:p>
            <a:r>
              <a:rPr kumimoji="1" lang="ja-JP" altLang="en-US" sz="2400" dirty="0"/>
              <a:t>なんか</a:t>
            </a:r>
            <a:r>
              <a:rPr kumimoji="1" lang="en-US" altLang="ja-JP" sz="2400" dirty="0"/>
              <a:t>FLAG</a:t>
            </a:r>
            <a:r>
              <a:rPr kumimoji="1" lang="ja-JP" altLang="en-US" sz="2400" dirty="0"/>
              <a:t>を逆から読んでるように見える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09914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アセンブリを読む（ちょっと深く）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5E2BB5-0DC1-43B6-87C2-B5064FAF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3" y="1417638"/>
            <a:ext cx="4009029" cy="526499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980A37-B18C-4E4F-A242-A6829CEF9CEF}"/>
              </a:ext>
            </a:extLst>
          </p:cNvPr>
          <p:cNvSpPr txBox="1"/>
          <p:nvPr/>
        </p:nvSpPr>
        <p:spPr>
          <a:xfrm>
            <a:off x="4610467" y="2111141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もっと続きがありそうなので、どんどんスタックの</a:t>
            </a:r>
            <a:endParaRPr kumimoji="1" lang="en-US" altLang="ja-JP" sz="2400" dirty="0"/>
          </a:p>
          <a:p>
            <a:r>
              <a:rPr kumimoji="1" lang="ja-JP" altLang="en-US" sz="2400" dirty="0"/>
              <a:t>下の方まで変換してみる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485AAE-8673-4483-8AA1-E6C95E0E68B7}"/>
              </a:ext>
            </a:extLst>
          </p:cNvPr>
          <p:cNvSpPr txBox="1"/>
          <p:nvPr/>
        </p:nvSpPr>
        <p:spPr>
          <a:xfrm>
            <a:off x="4610467" y="2942138"/>
            <a:ext cx="59506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47414C46</a:t>
            </a:r>
            <a:r>
              <a:rPr kumimoji="1" lang="ja-JP" altLang="en-US" sz="2400" dirty="0"/>
              <a:t>」を</a:t>
            </a:r>
            <a:r>
              <a:rPr kumimoji="1" lang="en-US" altLang="ja-JP" sz="2400" dirty="0"/>
              <a:t>ASCII</a:t>
            </a:r>
            <a:r>
              <a:rPr kumimoji="1" lang="ja-JP" altLang="en-US" sz="2400" dirty="0"/>
              <a:t>にすると「</a:t>
            </a:r>
            <a:r>
              <a:rPr kumimoji="1" lang="en-US" altLang="ja-JP" sz="2400" dirty="0"/>
              <a:t>GALF</a:t>
            </a:r>
            <a:r>
              <a:rPr kumimoji="1" lang="ja-JP" altLang="en-US" sz="2400" dirty="0"/>
              <a:t>」</a:t>
            </a:r>
            <a:endParaRPr kumimoji="1" lang="en-US" altLang="ja-JP" sz="2400" dirty="0"/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5F74497B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_</a:t>
            </a:r>
            <a:r>
              <a:rPr kumimoji="1" lang="en-US" altLang="ja-JP" sz="2400" dirty="0" err="1"/>
              <a:t>tI</a:t>
            </a:r>
            <a:r>
              <a:rPr kumimoji="1" lang="en-US" altLang="ja-JP" sz="2400" dirty="0"/>
              <a:t>{</a:t>
            </a:r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7473756A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tsuj</a:t>
            </a:r>
            <a:endParaRPr kumimoji="1" lang="en-US" altLang="ja-JP" sz="2400" dirty="0"/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7373615F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ssa</a:t>
            </a:r>
            <a:r>
              <a:rPr kumimoji="1" lang="en-US" altLang="ja-JP" sz="2400" dirty="0"/>
              <a:t>_</a:t>
            </a:r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736E6769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sngi</a:t>
            </a:r>
            <a:endParaRPr kumimoji="1" lang="en-US" altLang="ja-JP" sz="2400" dirty="0"/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5F74695F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_</a:t>
            </a:r>
            <a:r>
              <a:rPr kumimoji="1" lang="en-US" altLang="ja-JP" sz="2400" dirty="0" err="1"/>
              <a:t>ti</a:t>
            </a:r>
            <a:r>
              <a:rPr kumimoji="1" lang="en-US" altLang="ja-JP" sz="2400" dirty="0"/>
              <a:t>_</a:t>
            </a:r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615F6F74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a_ot</a:t>
            </a:r>
            <a:endParaRPr kumimoji="1" lang="en-US" altLang="ja-JP" sz="2400" dirty="0"/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7261765F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rav</a:t>
            </a:r>
            <a:r>
              <a:rPr kumimoji="1" lang="en-US" altLang="ja-JP" sz="2400" dirty="0"/>
              <a:t>_</a:t>
            </a:r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6C626169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lbai</a:t>
            </a:r>
            <a:endParaRPr kumimoji="1" lang="en-US" altLang="ja-JP" sz="2400" dirty="0"/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0A7D65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	}e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976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E9F9E-9A1D-4689-9110-30B81DCC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今日の目標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91A66A-7A5C-4423-B221-5075120683E0}"/>
              </a:ext>
            </a:extLst>
          </p:cNvPr>
          <p:cNvSpPr txBox="1"/>
          <p:nvPr/>
        </p:nvSpPr>
        <p:spPr>
          <a:xfrm>
            <a:off x="1367161" y="2537682"/>
            <a:ext cx="7643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・ツールを知る！</a:t>
            </a:r>
            <a:endParaRPr kumimoji="1" lang="en-US" altLang="ja-JP" sz="3200" dirty="0"/>
          </a:p>
          <a:p>
            <a:r>
              <a:rPr kumimoji="1" lang="ja-JP" altLang="en-US" sz="3200" dirty="0"/>
              <a:t>・使い方を手を動かしながら学ぶ！</a:t>
            </a:r>
            <a:endParaRPr kumimoji="1" lang="en-US" altLang="ja-JP" sz="3200" dirty="0"/>
          </a:p>
          <a:p>
            <a:r>
              <a:rPr kumimoji="1" lang="ja-JP" altLang="en-US" sz="3200" dirty="0"/>
              <a:t>・簡単な問題を解いてみる！</a:t>
            </a:r>
            <a:endParaRPr kumimoji="1" lang="en-US" altLang="ja-JP" sz="3200" dirty="0"/>
          </a:p>
          <a:p>
            <a:r>
              <a:rPr kumimoji="1" lang="ja-JP" altLang="en-US" sz="3200" dirty="0"/>
              <a:t>・勉強方法について考える！</a:t>
            </a:r>
            <a:endParaRPr kumimoji="1"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34BBDE-5E30-4432-B44C-1A0E8F47CD6A}"/>
              </a:ext>
            </a:extLst>
          </p:cNvPr>
          <p:cNvSpPr txBox="1"/>
          <p:nvPr/>
        </p:nvSpPr>
        <p:spPr>
          <a:xfrm>
            <a:off x="7030449" y="4599785"/>
            <a:ext cx="396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時間で終わるかは知らん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5B5A1D-76D1-4460-AC9F-647D9ACDF2FA}"/>
              </a:ext>
            </a:extLst>
          </p:cNvPr>
          <p:cNvSpPr txBox="1"/>
          <p:nvPr/>
        </p:nvSpPr>
        <p:spPr>
          <a:xfrm>
            <a:off x="2299317" y="5304330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バイナリ解析を楽しむ！</a:t>
            </a:r>
          </a:p>
        </p:txBody>
      </p:sp>
    </p:spTree>
    <p:extLst>
      <p:ext uri="{BB962C8B-B14F-4D97-AF65-F5344CB8AC3E}">
        <p14:creationId xmlns:p14="http://schemas.microsoft.com/office/powerpoint/2010/main" val="283522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アセンブリを読む（ちょっと深く）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5E2BB5-0DC1-43B6-87C2-B5064FAF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3" y="1417638"/>
            <a:ext cx="4009029" cy="526499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980A37-B18C-4E4F-A242-A6829CEF9CEF}"/>
              </a:ext>
            </a:extLst>
          </p:cNvPr>
          <p:cNvSpPr txBox="1"/>
          <p:nvPr/>
        </p:nvSpPr>
        <p:spPr>
          <a:xfrm>
            <a:off x="4610467" y="2111141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明らかに文字順が逆なので、全部逆から読んでみる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485AAE-8673-4483-8AA1-E6C95E0E68B7}"/>
              </a:ext>
            </a:extLst>
          </p:cNvPr>
          <p:cNvSpPr txBox="1"/>
          <p:nvPr/>
        </p:nvSpPr>
        <p:spPr>
          <a:xfrm>
            <a:off x="4610467" y="2773462"/>
            <a:ext cx="42033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47414C46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GALF	FLAG</a:t>
            </a:r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5F74497B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_</a:t>
            </a:r>
            <a:r>
              <a:rPr kumimoji="1" lang="en-US" altLang="ja-JP" sz="2400" dirty="0" err="1"/>
              <a:t>tI</a:t>
            </a:r>
            <a:r>
              <a:rPr kumimoji="1" lang="en-US" altLang="ja-JP" sz="2400" dirty="0"/>
              <a:t>{		{It_</a:t>
            </a:r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7473756A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tsuj</a:t>
            </a:r>
            <a:r>
              <a:rPr kumimoji="1" lang="en-US" altLang="ja-JP" sz="2400" dirty="0"/>
              <a:t>	just</a:t>
            </a:r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7373615F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ssa</a:t>
            </a:r>
            <a:r>
              <a:rPr kumimoji="1" lang="en-US" altLang="ja-JP" sz="2400" dirty="0"/>
              <a:t>_	_ass</a:t>
            </a:r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736E6769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sngi</a:t>
            </a:r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igns</a:t>
            </a:r>
            <a:endParaRPr kumimoji="1" lang="en-US" altLang="ja-JP" sz="2400" dirty="0"/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5F74695F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_</a:t>
            </a:r>
            <a:r>
              <a:rPr kumimoji="1" lang="en-US" altLang="ja-JP" sz="2400" dirty="0" err="1"/>
              <a:t>ti</a:t>
            </a:r>
            <a:r>
              <a:rPr kumimoji="1" lang="en-US" altLang="ja-JP" sz="2400" dirty="0"/>
              <a:t>_	_it_</a:t>
            </a:r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615F6F74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a_ot</a:t>
            </a:r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to_a</a:t>
            </a:r>
            <a:endParaRPr kumimoji="1" lang="en-US" altLang="ja-JP" sz="2400" dirty="0"/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7261765F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rav</a:t>
            </a:r>
            <a:r>
              <a:rPr kumimoji="1" lang="en-US" altLang="ja-JP" sz="2400" dirty="0"/>
              <a:t>_	_</a:t>
            </a:r>
            <a:r>
              <a:rPr kumimoji="1" lang="en-US" altLang="ja-JP" sz="2400" dirty="0" err="1"/>
              <a:t>var</a:t>
            </a:r>
            <a:endParaRPr kumimoji="1" lang="en-US" altLang="ja-JP" sz="2400" dirty="0"/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6C626169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lbai</a:t>
            </a:r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iabl</a:t>
            </a:r>
            <a:endParaRPr kumimoji="1" lang="en-US" altLang="ja-JP" sz="2400" dirty="0"/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0A7D65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	}e		e}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5245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DD5E2D2-19E8-49BF-B17E-C30A0DCC510B}"/>
              </a:ext>
            </a:extLst>
          </p:cNvPr>
          <p:cNvSpPr txBox="1"/>
          <p:nvPr/>
        </p:nvSpPr>
        <p:spPr>
          <a:xfrm>
            <a:off x="1423887" y="2228295"/>
            <a:ext cx="9344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FLAG{</a:t>
            </a:r>
            <a:r>
              <a:rPr kumimoji="1" lang="en-US" altLang="ja-JP" sz="4000" dirty="0" err="1"/>
              <a:t>It_just_assigns_it_to_a_variable</a:t>
            </a:r>
            <a:r>
              <a:rPr kumimoji="1" lang="en-US" altLang="ja-JP" sz="4000" dirty="0"/>
              <a:t>}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B5CCD6-A184-46EE-8996-4E3638E3785B}"/>
              </a:ext>
            </a:extLst>
          </p:cNvPr>
          <p:cNvSpPr txBox="1"/>
          <p:nvPr/>
        </p:nvSpPr>
        <p:spPr>
          <a:xfrm>
            <a:off x="7377344" y="316443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「変数に代入するだけ」　いや長い</a:t>
            </a:r>
            <a:r>
              <a:rPr kumimoji="1" lang="ja-JP" altLang="en-US" dirty="0" err="1"/>
              <a:t>わ</a:t>
            </a:r>
            <a:r>
              <a:rPr kumimoji="1" lang="ja-JP" altLang="en-US" dirty="0"/>
              <a:t>オイ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41503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解説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46F110-3DEC-431C-86FC-9A74440CA998}"/>
              </a:ext>
            </a:extLst>
          </p:cNvPr>
          <p:cNvSpPr txBox="1"/>
          <p:nvPr/>
        </p:nvSpPr>
        <p:spPr>
          <a:xfrm>
            <a:off x="896645" y="2459115"/>
            <a:ext cx="5113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Q.</a:t>
            </a:r>
            <a:r>
              <a:rPr kumimoji="1" lang="ja-JP" altLang="en-US" sz="2400" dirty="0"/>
              <a:t>なんで逆順に</a:t>
            </a:r>
            <a:r>
              <a:rPr kumimoji="1" lang="en-US" altLang="ja-JP" sz="2400" dirty="0"/>
              <a:t>Flag</a:t>
            </a:r>
            <a:r>
              <a:rPr kumimoji="1" lang="ja-JP" altLang="en-US" sz="2400" dirty="0"/>
              <a:t>出てきたん？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A.</a:t>
            </a:r>
            <a:r>
              <a:rPr kumimoji="1" lang="ja-JP" altLang="en-US" sz="2400" dirty="0"/>
              <a:t>全部スタックに積んであったから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2C5B84-0AE2-4521-A489-720BA105AB33}"/>
              </a:ext>
            </a:extLst>
          </p:cNvPr>
          <p:cNvSpPr txBox="1"/>
          <p:nvPr/>
        </p:nvSpPr>
        <p:spPr>
          <a:xfrm>
            <a:off x="1145220" y="3950563"/>
            <a:ext cx="107981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スタックはチップ○ターの筒のような形のデータ構造</a:t>
            </a:r>
            <a:endParaRPr kumimoji="1" lang="en-US" altLang="ja-JP" sz="2800" dirty="0"/>
          </a:p>
          <a:p>
            <a:r>
              <a:rPr kumimoji="1" lang="ja-JP" altLang="en-US" sz="2800" dirty="0"/>
              <a:t>「先入れ後出し」「後入れ先出し」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FLAG</a:t>
            </a:r>
            <a:r>
              <a:rPr kumimoji="1" lang="ja-JP" altLang="en-US" sz="2800" dirty="0"/>
              <a:t>という文字を積む時には、</a:t>
            </a:r>
            <a:r>
              <a:rPr kumimoji="1" lang="en-US" altLang="ja-JP" sz="2800" dirty="0"/>
              <a:t>F</a:t>
            </a:r>
            <a:r>
              <a:rPr kumimoji="1" lang="ja-JP" altLang="en-US" sz="2800" dirty="0"/>
              <a:t>が最初に出てきて欲しいので</a:t>
            </a:r>
            <a:endParaRPr kumimoji="1" lang="en-US" altLang="ja-JP" sz="2800" dirty="0"/>
          </a:p>
          <a:p>
            <a:r>
              <a:rPr kumimoji="1" lang="ja-JP" altLang="en-US" sz="2800" dirty="0"/>
              <a:t>筒の中に</a:t>
            </a:r>
            <a:r>
              <a:rPr kumimoji="1" lang="en-US" altLang="ja-JP" sz="2800" dirty="0"/>
              <a:t>GALF</a:t>
            </a:r>
            <a:r>
              <a:rPr kumimoji="1" lang="ja-JP" altLang="en-US" sz="2800" dirty="0"/>
              <a:t>の順で積みます。これが逆順になっていた原因です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641653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解説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46F110-3DEC-431C-86FC-9A74440CA998}"/>
              </a:ext>
            </a:extLst>
          </p:cNvPr>
          <p:cNvSpPr txBox="1"/>
          <p:nvPr/>
        </p:nvSpPr>
        <p:spPr>
          <a:xfrm>
            <a:off x="896645" y="2459115"/>
            <a:ext cx="7000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Q.</a:t>
            </a:r>
            <a:r>
              <a:rPr kumimoji="1" lang="ja-JP" altLang="en-US" sz="2400" dirty="0"/>
              <a:t>ぶっちゃ</a:t>
            </a:r>
            <a:r>
              <a:rPr kumimoji="1" lang="ja-JP" altLang="en-US" sz="2400" dirty="0" err="1"/>
              <a:t>け</a:t>
            </a:r>
            <a:r>
              <a:rPr kumimoji="1" lang="ja-JP" altLang="en-US" sz="2400" dirty="0"/>
              <a:t>今の正攻法じゃないやろ？大変すぎ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FC2095-F510-42CA-B5CD-3BEA4E282293}"/>
              </a:ext>
            </a:extLst>
          </p:cNvPr>
          <p:cNvSpPr txBox="1"/>
          <p:nvPr/>
        </p:nvSpPr>
        <p:spPr>
          <a:xfrm>
            <a:off x="896645" y="3044279"/>
            <a:ext cx="2449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A.</a:t>
            </a:r>
            <a:r>
              <a:rPr kumimoji="1" lang="ja-JP" altLang="en-US" sz="4400" dirty="0"/>
              <a:t>　はい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03384D-57D6-495A-8B76-54705CF2956E}"/>
              </a:ext>
            </a:extLst>
          </p:cNvPr>
          <p:cNvSpPr txBox="1"/>
          <p:nvPr/>
        </p:nvSpPr>
        <p:spPr>
          <a:xfrm>
            <a:off x="1694794" y="4829453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せっかく動くプログラムあるので、動作をしっかり読み解いて</a:t>
            </a:r>
            <a:endParaRPr kumimoji="1" lang="en-US" altLang="ja-JP" sz="2400" dirty="0"/>
          </a:p>
          <a:p>
            <a:r>
              <a:rPr kumimoji="1" lang="ja-JP" altLang="en-US" sz="2400" dirty="0"/>
              <a:t>プログラムに答えを吐き出させてみましょう。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2225615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アセンブリを読む（ツリーを眺める）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0FCBAC-74BA-4D75-B49E-65B16D0AD4FD}"/>
              </a:ext>
            </a:extLst>
          </p:cNvPr>
          <p:cNvSpPr txBox="1"/>
          <p:nvPr/>
        </p:nvSpPr>
        <p:spPr>
          <a:xfrm>
            <a:off x="914400" y="2183907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出力パターンが分岐する原因を考えながらツリーを眺めてみる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315B28-659C-49C7-BDEF-7D94D7E57540}"/>
              </a:ext>
            </a:extLst>
          </p:cNvPr>
          <p:cNvSpPr txBox="1"/>
          <p:nvPr/>
        </p:nvSpPr>
        <p:spPr>
          <a:xfrm>
            <a:off x="467933" y="2816441"/>
            <a:ext cx="47500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・「</a:t>
            </a:r>
            <a:r>
              <a:rPr kumimoji="1" lang="en-US" altLang="ja-JP" sz="2000" dirty="0"/>
              <a:t>Usage:</a:t>
            </a:r>
            <a:r>
              <a:rPr kumimoji="1" lang="ja-JP" altLang="en-US" sz="2000" dirty="0"/>
              <a:t>～」</a:t>
            </a:r>
            <a:endParaRPr kumimoji="1" lang="en-US" altLang="ja-JP" sz="2000" dirty="0"/>
          </a:p>
          <a:p>
            <a:r>
              <a:rPr kumimoji="1" lang="en-US" altLang="ja-JP" sz="2000" dirty="0"/>
              <a:t>	</a:t>
            </a:r>
            <a:r>
              <a:rPr kumimoji="1" lang="ja-JP" altLang="en-US" sz="2000" dirty="0"/>
              <a:t>実行時の引数が足りないときに出た</a:t>
            </a:r>
            <a:endParaRPr kumimoji="1" lang="en-US" altLang="ja-JP" sz="2000" dirty="0"/>
          </a:p>
          <a:p>
            <a:r>
              <a:rPr kumimoji="1" lang="ja-JP" altLang="en-US" sz="2000" dirty="0"/>
              <a:t>・「</a:t>
            </a:r>
            <a:r>
              <a:rPr kumimoji="1" lang="en-US" altLang="ja-JP" sz="2000" dirty="0"/>
              <a:t>Nope </a:t>
            </a:r>
            <a:r>
              <a:rPr kumimoji="1" lang="en-US" altLang="ja-JP" sz="2000" dirty="0">
                <a:sym typeface="Wingdings" panose="05000000000000000000" pitchFamily="2" charset="2"/>
              </a:rPr>
              <a:t>:(</a:t>
            </a:r>
            <a:r>
              <a:rPr kumimoji="1" lang="ja-JP" altLang="en-US" sz="2000" dirty="0">
                <a:sym typeface="Wingdings" panose="05000000000000000000" pitchFamily="2" charset="2"/>
              </a:rPr>
              <a:t>」</a:t>
            </a:r>
            <a:endParaRPr kumimoji="1" lang="en-US" altLang="ja-JP" sz="2000" dirty="0">
              <a:sym typeface="Wingdings" panose="05000000000000000000" pitchFamily="2" charset="2"/>
            </a:endParaRPr>
          </a:p>
          <a:p>
            <a:r>
              <a:rPr kumimoji="1" lang="en-US" altLang="ja-JP" sz="2000" dirty="0">
                <a:sym typeface="Wingdings" panose="05000000000000000000" pitchFamily="2" charset="2"/>
              </a:rPr>
              <a:t>	</a:t>
            </a:r>
            <a:r>
              <a:rPr kumimoji="1" lang="ja-JP" altLang="en-US" sz="2000" dirty="0">
                <a:sym typeface="Wingdings" panose="05000000000000000000" pitchFamily="2" charset="2"/>
              </a:rPr>
              <a:t>引数を与えたら出てきた</a:t>
            </a:r>
            <a:endParaRPr kumimoji="1" lang="en-US" altLang="ja-JP" sz="2000" dirty="0">
              <a:sym typeface="Wingdings" panose="05000000000000000000" pitchFamily="2" charset="2"/>
            </a:endParaRPr>
          </a:p>
          <a:p>
            <a:r>
              <a:rPr kumimoji="1" lang="ja-JP" altLang="en-US" sz="2000" dirty="0">
                <a:sym typeface="Wingdings" panose="05000000000000000000" pitchFamily="2" charset="2"/>
              </a:rPr>
              <a:t>・「</a:t>
            </a:r>
            <a:r>
              <a:rPr kumimoji="1" lang="en-US" altLang="ja-JP" sz="2000" dirty="0">
                <a:sym typeface="Wingdings" panose="05000000000000000000" pitchFamily="2" charset="2"/>
              </a:rPr>
              <a:t>%s</a:t>
            </a:r>
            <a:r>
              <a:rPr kumimoji="1" lang="ja-JP" altLang="en-US" sz="2000" dirty="0">
                <a:sym typeface="Wingdings" panose="05000000000000000000" pitchFamily="2" charset="2"/>
              </a:rPr>
              <a:t>」</a:t>
            </a:r>
            <a:endParaRPr kumimoji="1" lang="en-US" altLang="ja-JP" sz="2000" dirty="0">
              <a:sym typeface="Wingdings" panose="05000000000000000000" pitchFamily="2" charset="2"/>
            </a:endParaRPr>
          </a:p>
          <a:p>
            <a:r>
              <a:rPr kumimoji="1" lang="en-US" altLang="ja-JP" sz="2000" dirty="0">
                <a:sym typeface="Wingdings" panose="05000000000000000000" pitchFamily="2" charset="2"/>
              </a:rPr>
              <a:t>	</a:t>
            </a:r>
            <a:r>
              <a:rPr kumimoji="1" lang="ja-JP" altLang="en-US" sz="2000" dirty="0">
                <a:sym typeface="Wingdings" panose="05000000000000000000" pitchFamily="2" charset="2"/>
              </a:rPr>
              <a:t>出てきたことない</a:t>
            </a:r>
            <a:endParaRPr kumimoji="1" lang="ja-JP" altLang="en-US" sz="2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AB2DCEE-C84B-4B8A-B764-CCCDB1EF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998" y="2645572"/>
            <a:ext cx="3246401" cy="414563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9D1F59-C87C-4BC9-9288-C02BC56F1734}"/>
              </a:ext>
            </a:extLst>
          </p:cNvPr>
          <p:cNvSpPr txBox="1"/>
          <p:nvPr/>
        </p:nvSpPr>
        <p:spPr>
          <a:xfrm>
            <a:off x="7853468" y="546864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Usage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41E846B-0CFE-4D71-9DD4-CA1D0FB92D7F}"/>
              </a:ext>
            </a:extLst>
          </p:cNvPr>
          <p:cNvSpPr txBox="1"/>
          <p:nvPr/>
        </p:nvSpPr>
        <p:spPr>
          <a:xfrm>
            <a:off x="8839199" y="549527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%s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8F1C27-5381-4572-BA98-372948699C89}"/>
              </a:ext>
            </a:extLst>
          </p:cNvPr>
          <p:cNvSpPr txBox="1"/>
          <p:nvPr/>
        </p:nvSpPr>
        <p:spPr>
          <a:xfrm>
            <a:off x="9280225" y="549527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Nope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6066E6-3B90-4856-97AC-021E930B1969}"/>
              </a:ext>
            </a:extLst>
          </p:cNvPr>
          <p:cNvSpPr txBox="1"/>
          <p:nvPr/>
        </p:nvSpPr>
        <p:spPr>
          <a:xfrm>
            <a:off x="8131312" y="37709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C00000"/>
                </a:solidFill>
              </a:rPr>
              <a:t>第一分岐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E92E6D1-DAAB-42D4-9C00-0E31F65ABAD1}"/>
              </a:ext>
            </a:extLst>
          </p:cNvPr>
          <p:cNvSpPr txBox="1"/>
          <p:nvPr/>
        </p:nvSpPr>
        <p:spPr>
          <a:xfrm>
            <a:off x="8599050" y="50502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C00000"/>
                </a:solidFill>
              </a:rPr>
              <a:t>第二分岐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771A756-1178-487E-8ABA-4A0B3E42D6CB}"/>
              </a:ext>
            </a:extLst>
          </p:cNvPr>
          <p:cNvSpPr txBox="1"/>
          <p:nvPr/>
        </p:nvSpPr>
        <p:spPr>
          <a:xfrm>
            <a:off x="3924387" y="4483969"/>
            <a:ext cx="2954655" cy="1692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推測</a:t>
            </a:r>
            <a:endParaRPr kumimoji="1"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第一分岐</a:t>
            </a:r>
            <a:endParaRPr kumimoji="1" lang="en-US" altLang="ja-JP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ja-JP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kumimoji="1" lang="ja-JP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引数があるかないか</a:t>
            </a:r>
            <a:endParaRPr kumimoji="1" lang="en-US" altLang="ja-JP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第二分岐</a:t>
            </a:r>
            <a:endParaRPr kumimoji="1" lang="en-US" altLang="ja-JP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en-US" altLang="ja-JP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kumimoji="1" lang="ja-JP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正しい引数かどうか</a:t>
            </a:r>
            <a:endParaRPr kumimoji="1" lang="en-US" altLang="ja-JP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96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76822-96C6-4FA5-86D7-40C602D3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アセンブリを読む（ふかー</a:t>
            </a:r>
            <a:r>
              <a:rPr kumimoji="1" lang="ja-JP" altLang="en-US" dirty="0" err="1"/>
              <a:t>く</a:t>
            </a:r>
            <a:r>
              <a:rPr kumimoji="1" lang="ja-JP" altLang="en-US" dirty="0"/>
              <a:t>深く）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3ECC6FD-FCBF-44EF-9907-219644F8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86" y="2364030"/>
            <a:ext cx="8848303" cy="4340466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505F2C44-6D13-4FFE-996C-29C02EB9F8DD}"/>
              </a:ext>
            </a:extLst>
          </p:cNvPr>
          <p:cNvSpPr/>
          <p:nvPr/>
        </p:nvSpPr>
        <p:spPr>
          <a:xfrm>
            <a:off x="2663302" y="4199138"/>
            <a:ext cx="976544" cy="19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DED080-07AE-4379-A141-0ACB3FBB351E}"/>
              </a:ext>
            </a:extLst>
          </p:cNvPr>
          <p:cNvSpPr txBox="1"/>
          <p:nvPr/>
        </p:nvSpPr>
        <p:spPr>
          <a:xfrm>
            <a:off x="7826674" y="2998809"/>
            <a:ext cx="404790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Jnz</a:t>
            </a:r>
            <a:endParaRPr kumimoji="1" lang="en-US" altLang="ja-JP" sz="2400" dirty="0"/>
          </a:p>
          <a:p>
            <a:r>
              <a:rPr kumimoji="1" lang="ja-JP" altLang="en-US" sz="2400" dirty="0"/>
              <a:t>ゼロフラグが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ではない時に</a:t>
            </a:r>
            <a:endParaRPr kumimoji="1" lang="en-US" altLang="ja-JP" sz="2400" dirty="0"/>
          </a:p>
          <a:p>
            <a:r>
              <a:rPr kumimoji="1" lang="ja-JP" altLang="en-US" sz="2400" dirty="0"/>
              <a:t>指定したラベルにジャンプ</a:t>
            </a:r>
          </a:p>
        </p:txBody>
      </p:sp>
    </p:spTree>
    <p:extLst>
      <p:ext uri="{BB962C8B-B14F-4D97-AF65-F5344CB8AC3E}">
        <p14:creationId xmlns:p14="http://schemas.microsoft.com/office/powerpoint/2010/main" val="35916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76822-96C6-4FA5-86D7-40C602D3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アセンブリを読む（ふかー</a:t>
            </a:r>
            <a:r>
              <a:rPr kumimoji="1" lang="ja-JP" altLang="en-US" dirty="0" err="1"/>
              <a:t>く</a:t>
            </a:r>
            <a:r>
              <a:rPr kumimoji="1" lang="ja-JP" altLang="en-US" dirty="0"/>
              <a:t>深く）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3ECC6FD-FCBF-44EF-9907-219644F8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86" y="2364030"/>
            <a:ext cx="8848303" cy="4340466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505F2C44-6D13-4FFE-996C-29C02EB9F8DD}"/>
              </a:ext>
            </a:extLst>
          </p:cNvPr>
          <p:cNvSpPr/>
          <p:nvPr/>
        </p:nvSpPr>
        <p:spPr>
          <a:xfrm>
            <a:off x="2654065" y="4003830"/>
            <a:ext cx="976544" cy="19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DED080-07AE-4379-A141-0ACB3FBB351E}"/>
              </a:ext>
            </a:extLst>
          </p:cNvPr>
          <p:cNvSpPr txBox="1"/>
          <p:nvPr/>
        </p:nvSpPr>
        <p:spPr>
          <a:xfrm>
            <a:off x="7494165" y="2964603"/>
            <a:ext cx="4493538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/>
              <a:t>test</a:t>
            </a:r>
          </a:p>
          <a:p>
            <a:r>
              <a:rPr kumimoji="1" lang="ja-JP" altLang="en-US" sz="2400" dirty="0"/>
              <a:t>指定した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レジスタの</a:t>
            </a:r>
            <a:r>
              <a:rPr kumimoji="1" lang="en-US" altLang="ja-JP" sz="2400" dirty="0"/>
              <a:t>AND</a:t>
            </a:r>
            <a:r>
              <a:rPr kumimoji="1" lang="ja-JP" altLang="en-US" sz="2400" dirty="0"/>
              <a:t>演算</a:t>
            </a:r>
            <a:endParaRPr kumimoji="1" lang="en-US" altLang="ja-JP" sz="2400" dirty="0"/>
          </a:p>
          <a:p>
            <a:r>
              <a:rPr kumimoji="1" lang="ja-JP" altLang="en-US" sz="2400" dirty="0"/>
              <a:t>結果に応じてフラグを設定</a:t>
            </a:r>
            <a:endParaRPr kumimoji="1" lang="en-US" altLang="ja-JP" sz="2400" dirty="0"/>
          </a:p>
          <a:p>
            <a:r>
              <a:rPr kumimoji="1" lang="ja-JP" altLang="en-US" sz="2400" dirty="0"/>
              <a:t>（演算結果自体は格納しない）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AFAFBA8-6423-4BFD-856E-03DB6C88ED74}"/>
              </a:ext>
            </a:extLst>
          </p:cNvPr>
          <p:cNvSpPr txBox="1"/>
          <p:nvPr/>
        </p:nvSpPr>
        <p:spPr>
          <a:xfrm>
            <a:off x="5477588" y="4788382"/>
            <a:ext cx="6510115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同じレジスタの</a:t>
            </a:r>
            <a:r>
              <a:rPr kumimoji="1" lang="en-US" altLang="ja-JP" sz="2400" dirty="0"/>
              <a:t>AND</a:t>
            </a:r>
            <a:r>
              <a:rPr kumimoji="1" lang="ja-JP" altLang="en-US" sz="2400" dirty="0"/>
              <a:t>を取ることで</a:t>
            </a:r>
            <a:endParaRPr kumimoji="1" lang="en-US" altLang="ja-JP" sz="2400" dirty="0"/>
          </a:p>
          <a:p>
            <a:r>
              <a:rPr kumimoji="1" lang="ja-JP" altLang="en-US" sz="2400" dirty="0"/>
              <a:t>そのレジスタの中身が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かどうかが判定できる</a:t>
            </a:r>
          </a:p>
        </p:txBody>
      </p:sp>
    </p:spTree>
    <p:extLst>
      <p:ext uri="{BB962C8B-B14F-4D97-AF65-F5344CB8AC3E}">
        <p14:creationId xmlns:p14="http://schemas.microsoft.com/office/powerpoint/2010/main" val="124977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76822-96C6-4FA5-86D7-40C602D3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アセンブリを読む（ふかー</a:t>
            </a:r>
            <a:r>
              <a:rPr kumimoji="1" lang="ja-JP" altLang="en-US" dirty="0" err="1"/>
              <a:t>く</a:t>
            </a:r>
            <a:r>
              <a:rPr kumimoji="1" lang="ja-JP" altLang="en-US" dirty="0"/>
              <a:t>深く）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3ECC6FD-FCBF-44EF-9907-219644F8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86" y="2364030"/>
            <a:ext cx="8848303" cy="4340466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505F2C44-6D13-4FFE-996C-29C02EB9F8DD}"/>
              </a:ext>
            </a:extLst>
          </p:cNvPr>
          <p:cNvSpPr/>
          <p:nvPr/>
        </p:nvSpPr>
        <p:spPr>
          <a:xfrm>
            <a:off x="2645188" y="3616267"/>
            <a:ext cx="976544" cy="19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DED080-07AE-4379-A141-0ACB3FBB351E}"/>
              </a:ext>
            </a:extLst>
          </p:cNvPr>
          <p:cNvSpPr txBox="1"/>
          <p:nvPr/>
        </p:nvSpPr>
        <p:spPr>
          <a:xfrm>
            <a:off x="8157885" y="2882924"/>
            <a:ext cx="357020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/>
              <a:t>call</a:t>
            </a:r>
          </a:p>
          <a:p>
            <a:r>
              <a:rPr kumimoji="1" lang="ja-JP" altLang="en-US" sz="2400" dirty="0"/>
              <a:t>指定した関数を呼び出す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66DE6D-1863-47F8-99DE-89648DD2F869}"/>
              </a:ext>
            </a:extLst>
          </p:cNvPr>
          <p:cNvSpPr txBox="1"/>
          <p:nvPr/>
        </p:nvSpPr>
        <p:spPr>
          <a:xfrm>
            <a:off x="4483956" y="4516018"/>
            <a:ext cx="689804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補足：関数の戻り値はレジスタ</a:t>
            </a:r>
            <a:r>
              <a:rPr kumimoji="1" lang="en-US" altLang="ja-JP" sz="2400" dirty="0" err="1"/>
              <a:t>eax</a:t>
            </a:r>
            <a:r>
              <a:rPr kumimoji="1" lang="ja-JP" altLang="en-US" sz="2400" dirty="0"/>
              <a:t>に格納される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A8A471-2916-4D13-B51E-44946AF5A8C0}"/>
              </a:ext>
            </a:extLst>
          </p:cNvPr>
          <p:cNvSpPr txBox="1"/>
          <p:nvPr/>
        </p:nvSpPr>
        <p:spPr>
          <a:xfrm>
            <a:off x="4483956" y="5299969"/>
            <a:ext cx="5586786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つまり、先程の</a:t>
            </a:r>
            <a:r>
              <a:rPr kumimoji="1" lang="en-US" altLang="ja-JP" sz="2400" dirty="0"/>
              <a:t>test</a:t>
            </a:r>
            <a:r>
              <a:rPr kumimoji="1" lang="ja-JP" altLang="en-US" sz="2400" dirty="0"/>
              <a:t>命令は</a:t>
            </a:r>
            <a:endParaRPr kumimoji="1" lang="en-US" altLang="ja-JP" sz="2400" dirty="0"/>
          </a:p>
          <a:p>
            <a:r>
              <a:rPr kumimoji="1" lang="ja-JP" altLang="en-US" sz="2400" dirty="0"/>
              <a:t>関数の戻り値が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かどうかを見ていた！</a:t>
            </a:r>
          </a:p>
        </p:txBody>
      </p:sp>
    </p:spTree>
    <p:extLst>
      <p:ext uri="{BB962C8B-B14F-4D97-AF65-F5344CB8AC3E}">
        <p14:creationId xmlns:p14="http://schemas.microsoft.com/office/powerpoint/2010/main" val="39328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76822-96C6-4FA5-86D7-40C602D3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アセンブリを読む（ふかー</a:t>
            </a:r>
            <a:r>
              <a:rPr kumimoji="1" lang="ja-JP" altLang="en-US" dirty="0" err="1"/>
              <a:t>く</a:t>
            </a:r>
            <a:r>
              <a:rPr kumimoji="1" lang="ja-JP" altLang="en-US" dirty="0"/>
              <a:t>深く）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3ECC6FD-FCBF-44EF-9907-219644F8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86" y="2364030"/>
            <a:ext cx="8848303" cy="4340466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505F2C44-6D13-4FFE-996C-29C02EB9F8DD}"/>
              </a:ext>
            </a:extLst>
          </p:cNvPr>
          <p:cNvSpPr/>
          <p:nvPr/>
        </p:nvSpPr>
        <p:spPr>
          <a:xfrm>
            <a:off x="2654065" y="3384614"/>
            <a:ext cx="976544" cy="19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D1AA81D-3E87-44C7-BFDB-3572E3AD3700}"/>
              </a:ext>
            </a:extLst>
          </p:cNvPr>
          <p:cNvSpPr/>
          <p:nvPr/>
        </p:nvSpPr>
        <p:spPr>
          <a:xfrm>
            <a:off x="2655547" y="3004083"/>
            <a:ext cx="976544" cy="19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145505-1080-49B8-AB89-A4B4E11E19AE}"/>
              </a:ext>
            </a:extLst>
          </p:cNvPr>
          <p:cNvSpPr txBox="1"/>
          <p:nvPr/>
        </p:nvSpPr>
        <p:spPr>
          <a:xfrm>
            <a:off x="1158353" y="3046845"/>
            <a:ext cx="141577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コレです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1CFEC08-59AA-482B-B009-6EE00289711A}"/>
              </a:ext>
            </a:extLst>
          </p:cNvPr>
          <p:cNvSpPr txBox="1"/>
          <p:nvPr/>
        </p:nvSpPr>
        <p:spPr>
          <a:xfrm>
            <a:off x="665825" y="2422447"/>
            <a:ext cx="2698175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dirty="0"/>
              <a:t>じゃあ引数は？</a:t>
            </a:r>
          </a:p>
        </p:txBody>
      </p:sp>
    </p:spTree>
    <p:extLst>
      <p:ext uri="{BB962C8B-B14F-4D97-AF65-F5344CB8AC3E}">
        <p14:creationId xmlns:p14="http://schemas.microsoft.com/office/powerpoint/2010/main" val="2772338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76822-96C6-4FA5-86D7-40C602D3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アセンブリを読む（ふかー</a:t>
            </a:r>
            <a:r>
              <a:rPr kumimoji="1" lang="ja-JP" altLang="en-US" dirty="0" err="1"/>
              <a:t>く</a:t>
            </a:r>
            <a:r>
              <a:rPr kumimoji="1" lang="ja-JP" altLang="en-US" dirty="0"/>
              <a:t>深く）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3ECC6FD-FCBF-44EF-9907-219644F8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86" y="2364030"/>
            <a:ext cx="8848303" cy="4340466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505F2C44-6D13-4FFE-996C-29C02EB9F8DD}"/>
              </a:ext>
            </a:extLst>
          </p:cNvPr>
          <p:cNvSpPr/>
          <p:nvPr/>
        </p:nvSpPr>
        <p:spPr>
          <a:xfrm>
            <a:off x="2654065" y="3191528"/>
            <a:ext cx="976544" cy="19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D1AA81D-3E87-44C7-BFDB-3572E3AD3700}"/>
              </a:ext>
            </a:extLst>
          </p:cNvPr>
          <p:cNvSpPr/>
          <p:nvPr/>
        </p:nvSpPr>
        <p:spPr>
          <a:xfrm>
            <a:off x="2654065" y="2776668"/>
            <a:ext cx="976544" cy="195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145505-1080-49B8-AB89-A4B4E11E19AE}"/>
              </a:ext>
            </a:extLst>
          </p:cNvPr>
          <p:cNvSpPr txBox="1"/>
          <p:nvPr/>
        </p:nvSpPr>
        <p:spPr>
          <a:xfrm>
            <a:off x="1138897" y="2827517"/>
            <a:ext cx="141577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コレです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A73839-7C2A-4D3F-A977-E4743F6651C3}"/>
              </a:ext>
            </a:extLst>
          </p:cNvPr>
          <p:cNvSpPr txBox="1"/>
          <p:nvPr/>
        </p:nvSpPr>
        <p:spPr>
          <a:xfrm>
            <a:off x="1033108" y="2234845"/>
            <a:ext cx="162095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dirty="0"/>
              <a:t>中身は？</a:t>
            </a:r>
          </a:p>
        </p:txBody>
      </p:sp>
    </p:spTree>
    <p:extLst>
      <p:ext uri="{BB962C8B-B14F-4D97-AF65-F5344CB8AC3E}">
        <p14:creationId xmlns:p14="http://schemas.microsoft.com/office/powerpoint/2010/main" val="27367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596EB-FBE4-4F70-8F6F-D16CE7BF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9E2549-608F-48C2-AA2B-3F371B643EC5}"/>
              </a:ext>
            </a:extLst>
          </p:cNvPr>
          <p:cNvSpPr txBox="1"/>
          <p:nvPr/>
        </p:nvSpPr>
        <p:spPr>
          <a:xfrm>
            <a:off x="1154096" y="2494626"/>
            <a:ext cx="7596951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僕は</a:t>
            </a:r>
            <a:r>
              <a:rPr kumimoji="1" lang="en-US" altLang="ja-JP" sz="2400" dirty="0"/>
              <a:t>CTF</a:t>
            </a:r>
            <a:r>
              <a:rPr kumimoji="1" lang="ja-JP" altLang="en-US" sz="2400" dirty="0"/>
              <a:t>初心者です。</a:t>
            </a:r>
            <a:endParaRPr kumimoji="1" lang="en-US" altLang="ja-JP" sz="2400" dirty="0"/>
          </a:p>
          <a:p>
            <a:r>
              <a:rPr kumimoji="1" lang="ja-JP" altLang="en-US" sz="2400" dirty="0"/>
              <a:t>バイナリ問題がスラスラ解けるわけでもないどころか</a:t>
            </a:r>
            <a:endParaRPr kumimoji="1" lang="en-US" altLang="ja-JP" sz="2400" dirty="0"/>
          </a:p>
          <a:p>
            <a:r>
              <a:rPr kumimoji="1" lang="ja-JP" altLang="en-US" sz="2400" dirty="0"/>
              <a:t>本番で解けた問題もそんなに無い</a:t>
            </a:r>
            <a:endParaRPr kumimoji="1" lang="en-US" altLang="ja-JP" sz="2400" dirty="0"/>
          </a:p>
          <a:p>
            <a:r>
              <a:rPr kumimoji="1" lang="ja-JP" alt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解けない問題のほうが圧倒的に多い</a:t>
            </a:r>
            <a:endParaRPr kumimoji="1" lang="en-US" altLang="ja-JP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en-US" altLang="ja-JP" sz="3200" dirty="0"/>
          </a:p>
          <a:p>
            <a:r>
              <a:rPr kumimoji="1" lang="ja-JP" altLang="en-US" sz="2400" dirty="0"/>
              <a:t>ツールの使い方を学んだだけでは解けない</a:t>
            </a:r>
            <a:endParaRPr kumimoji="1" lang="en-US" altLang="ja-JP" sz="2400" dirty="0"/>
          </a:p>
          <a:p>
            <a:r>
              <a:rPr kumimoji="1" lang="ja-JP" altLang="en-US" sz="2400" dirty="0"/>
              <a:t>繰り返し挑戦するのが一番重要です</a:t>
            </a:r>
          </a:p>
        </p:txBody>
      </p:sp>
    </p:spTree>
    <p:extLst>
      <p:ext uri="{BB962C8B-B14F-4D97-AF65-F5344CB8AC3E}">
        <p14:creationId xmlns:p14="http://schemas.microsoft.com/office/powerpoint/2010/main" val="1431294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ちょっと待った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46F110-3DEC-431C-86FC-9A74440CA998}"/>
              </a:ext>
            </a:extLst>
          </p:cNvPr>
          <p:cNvSpPr txBox="1"/>
          <p:nvPr/>
        </p:nvSpPr>
        <p:spPr>
          <a:xfrm>
            <a:off x="896645" y="2459115"/>
            <a:ext cx="423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Q.</a:t>
            </a:r>
            <a:r>
              <a:rPr kumimoji="1" lang="ja-JP" altLang="en-US" sz="2400" dirty="0"/>
              <a:t>あれ？さっきと同じ流れ？</a:t>
            </a:r>
            <a:endParaRPr kumimoji="1"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FC2095-F510-42CA-B5CD-3BEA4E282293}"/>
              </a:ext>
            </a:extLst>
          </p:cNvPr>
          <p:cNvSpPr txBox="1"/>
          <p:nvPr/>
        </p:nvSpPr>
        <p:spPr>
          <a:xfrm>
            <a:off x="896645" y="3044279"/>
            <a:ext cx="2449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A.</a:t>
            </a:r>
            <a:r>
              <a:rPr kumimoji="1" lang="ja-JP" altLang="en-US" sz="4400" dirty="0"/>
              <a:t>　はい</a:t>
            </a:r>
          </a:p>
        </p:txBody>
      </p:sp>
    </p:spTree>
    <p:extLst>
      <p:ext uri="{BB962C8B-B14F-4D97-AF65-F5344CB8AC3E}">
        <p14:creationId xmlns:p14="http://schemas.microsoft.com/office/powerpoint/2010/main" val="111479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アセンブリを読む（ふかー</a:t>
            </a:r>
            <a:r>
              <a:rPr kumimoji="1" lang="ja-JP" altLang="en-US" dirty="0" err="1"/>
              <a:t>く</a:t>
            </a:r>
            <a:r>
              <a:rPr kumimoji="1" lang="ja-JP" altLang="en-US" dirty="0"/>
              <a:t>深く）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5E2BB5-0DC1-43B6-87C2-B5064FAF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3" y="1417638"/>
            <a:ext cx="4009029" cy="526499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AB8B47-91F7-4F05-8C12-BAB573AE28BB}"/>
              </a:ext>
            </a:extLst>
          </p:cNvPr>
          <p:cNvSpPr txBox="1"/>
          <p:nvPr/>
        </p:nvSpPr>
        <p:spPr>
          <a:xfrm>
            <a:off x="4944863" y="2050742"/>
            <a:ext cx="5687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さっきと同じところを見る</a:t>
            </a:r>
            <a:endParaRPr kumimoji="1" lang="en-US" altLang="ja-JP" sz="2400" dirty="0"/>
          </a:p>
          <a:p>
            <a:r>
              <a:rPr kumimoji="1" lang="ja-JP" altLang="en-US" sz="2400" dirty="0"/>
              <a:t>見るべきは</a:t>
            </a:r>
            <a:r>
              <a:rPr kumimoji="1" lang="en-US" altLang="ja-JP" sz="2400" dirty="0"/>
              <a:t>[ebp+var_3A],[ebp+var40]</a:t>
            </a:r>
          </a:p>
        </p:txBody>
      </p:sp>
      <p:sp>
        <p:nvSpPr>
          <p:cNvPr id="4" name="矢印: 左 3">
            <a:extLst>
              <a:ext uri="{FF2B5EF4-FFF2-40B4-BE49-F238E27FC236}">
                <a16:creationId xmlns:a16="http://schemas.microsoft.com/office/drawing/2014/main" id="{FAEC4178-DB9D-41FD-B326-053ACFD05B0A}"/>
              </a:ext>
            </a:extLst>
          </p:cNvPr>
          <p:cNvSpPr/>
          <p:nvPr/>
        </p:nvSpPr>
        <p:spPr>
          <a:xfrm>
            <a:off x="4119238" y="2024108"/>
            <a:ext cx="754601" cy="1953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4CAFD256-ABDE-438B-988D-FBF4EDB69BF7}"/>
              </a:ext>
            </a:extLst>
          </p:cNvPr>
          <p:cNvSpPr/>
          <p:nvPr/>
        </p:nvSpPr>
        <p:spPr>
          <a:xfrm>
            <a:off x="3571041" y="5237000"/>
            <a:ext cx="1096394" cy="406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9CC467-EA93-4AB6-948F-9C82AD33FBDE}"/>
              </a:ext>
            </a:extLst>
          </p:cNvPr>
          <p:cNvSpPr txBox="1"/>
          <p:nvPr/>
        </p:nvSpPr>
        <p:spPr>
          <a:xfrm>
            <a:off x="5117036" y="3179618"/>
            <a:ext cx="64924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違う点は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つ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[ebp+var_3A]</a:t>
            </a:r>
            <a:r>
              <a:rPr kumimoji="1" lang="ja-JP" altLang="en-US" sz="2400" dirty="0"/>
              <a:t>を辿っていくとすぐに</a:t>
            </a:r>
            <a:endParaRPr kumimoji="1" lang="en-US" altLang="ja-JP" sz="2400" dirty="0"/>
          </a:p>
          <a:p>
            <a:r>
              <a:rPr kumimoji="1" lang="en-US" altLang="ja-JP" sz="2400" dirty="0"/>
              <a:t>[ebp+var_34]</a:t>
            </a:r>
            <a:r>
              <a:rPr kumimoji="1" lang="ja-JP" altLang="en-US" sz="2400" dirty="0" err="1"/>
              <a:t>、</a:t>
            </a:r>
            <a:r>
              <a:rPr kumimoji="1" lang="ja-JP" altLang="en-US" sz="2400" dirty="0"/>
              <a:t>先程の</a:t>
            </a:r>
            <a:r>
              <a:rPr kumimoji="1" lang="en-US" altLang="ja-JP" sz="2400" dirty="0"/>
              <a:t>Flag</a:t>
            </a:r>
            <a:r>
              <a:rPr kumimoji="1" lang="ja-JP" altLang="en-US" sz="2400" dirty="0"/>
              <a:t>が格納されている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領域に到達する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[ebp+var_40]</a:t>
            </a:r>
            <a:r>
              <a:rPr kumimoji="1" lang="ja-JP" altLang="en-US" sz="2400" dirty="0"/>
              <a:t>に関する記述がない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03948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アセンブリを読む（ふかー</a:t>
            </a:r>
            <a:r>
              <a:rPr kumimoji="1" lang="ja-JP" altLang="en-US" dirty="0" err="1"/>
              <a:t>く</a:t>
            </a:r>
            <a:r>
              <a:rPr kumimoji="1" lang="ja-JP" altLang="en-US" dirty="0"/>
              <a:t>深く）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5E2BB5-0DC1-43B6-87C2-B5064FAF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3" y="1417638"/>
            <a:ext cx="4009029" cy="526499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AB8B47-91F7-4F05-8C12-BAB573AE28BB}"/>
              </a:ext>
            </a:extLst>
          </p:cNvPr>
          <p:cNvSpPr txBox="1"/>
          <p:nvPr/>
        </p:nvSpPr>
        <p:spPr>
          <a:xfrm>
            <a:off x="4944863" y="2050742"/>
            <a:ext cx="56156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とりあえず</a:t>
            </a:r>
            <a:r>
              <a:rPr kumimoji="1" lang="en-US" altLang="ja-JP" sz="2400" dirty="0"/>
              <a:t>[ebp+var_3A]</a:t>
            </a:r>
            <a:r>
              <a:rPr kumimoji="1" lang="ja-JP" altLang="en-US" sz="2400" dirty="0"/>
              <a:t>を辿っていく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4B54494E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KTIN</a:t>
            </a:r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43</a:t>
            </a:r>
            <a:r>
              <a:rPr kumimoji="1" lang="ja-JP" altLang="en-US" sz="2400" dirty="0"/>
              <a:t>」</a:t>
            </a:r>
            <a:r>
              <a:rPr kumimoji="1" lang="en-US" altLang="ja-JP" sz="2400" dirty="0"/>
              <a:t>			C</a:t>
            </a:r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整理すると「</a:t>
            </a:r>
            <a:r>
              <a:rPr kumimoji="1" lang="en-US" altLang="ja-JP" sz="2400" dirty="0"/>
              <a:t>NITKC</a:t>
            </a:r>
            <a:r>
              <a:rPr kumimoji="1" lang="ja-JP" altLang="en-US" sz="2400" dirty="0"/>
              <a:t>」</a:t>
            </a:r>
            <a:endParaRPr kumimoji="1" lang="en-US" altLang="ja-JP" sz="2400" dirty="0"/>
          </a:p>
        </p:txBody>
      </p:sp>
      <p:sp>
        <p:nvSpPr>
          <p:cNvPr id="4" name="矢印: 左 3">
            <a:extLst>
              <a:ext uri="{FF2B5EF4-FFF2-40B4-BE49-F238E27FC236}">
                <a16:creationId xmlns:a16="http://schemas.microsoft.com/office/drawing/2014/main" id="{FAEC4178-DB9D-41FD-B326-053ACFD05B0A}"/>
              </a:ext>
            </a:extLst>
          </p:cNvPr>
          <p:cNvSpPr/>
          <p:nvPr/>
        </p:nvSpPr>
        <p:spPr>
          <a:xfrm>
            <a:off x="4119238" y="2024108"/>
            <a:ext cx="754601" cy="1953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879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アセンブリを読む（ふかー</a:t>
            </a:r>
            <a:r>
              <a:rPr kumimoji="1" lang="ja-JP" altLang="en-US" dirty="0" err="1"/>
              <a:t>く</a:t>
            </a:r>
            <a:r>
              <a:rPr kumimoji="1" lang="ja-JP" altLang="en-US" dirty="0"/>
              <a:t>深く）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A30151-1709-465C-9E8B-7800E48E42D6}"/>
              </a:ext>
            </a:extLst>
          </p:cNvPr>
          <p:cNvSpPr/>
          <p:nvPr/>
        </p:nvSpPr>
        <p:spPr>
          <a:xfrm>
            <a:off x="889159" y="2486742"/>
            <a:ext cx="8122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2400" dirty="0"/>
              <a:t>よくわからんけどとりあえず「</a:t>
            </a:r>
            <a:r>
              <a:rPr kumimoji="1" lang="en-US" altLang="ja-JP" sz="2400" dirty="0"/>
              <a:t>NITKC</a:t>
            </a:r>
            <a:r>
              <a:rPr kumimoji="1" lang="ja-JP" altLang="en-US" sz="2400" dirty="0"/>
              <a:t>」打ち込んでみよう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FB724A3-51E5-465B-817E-FB1B5277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36" y="3036163"/>
            <a:ext cx="9917128" cy="70133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FE6D84-DDD0-4044-8B82-F2ECB97D01E7}"/>
              </a:ext>
            </a:extLst>
          </p:cNvPr>
          <p:cNvSpPr txBox="1"/>
          <p:nvPr/>
        </p:nvSpPr>
        <p:spPr>
          <a:xfrm>
            <a:off x="4225771" y="466192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やった</a:t>
            </a:r>
            <a:r>
              <a:rPr kumimoji="1" lang="ja-JP" altLang="en-US" sz="3200" dirty="0" err="1"/>
              <a:t>ーーー</a:t>
            </a:r>
            <a:r>
              <a:rPr kumimoji="1" lang="ja-JP" altLang="en-US" sz="32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9743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解説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46F110-3DEC-431C-86FC-9A74440CA998}"/>
              </a:ext>
            </a:extLst>
          </p:cNvPr>
          <p:cNvSpPr txBox="1"/>
          <p:nvPr/>
        </p:nvSpPr>
        <p:spPr>
          <a:xfrm>
            <a:off x="896645" y="2459115"/>
            <a:ext cx="83984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Q.</a:t>
            </a:r>
            <a:r>
              <a:rPr kumimoji="1" lang="ja-JP" altLang="en-US" sz="2400" dirty="0"/>
              <a:t>結局</a:t>
            </a:r>
            <a:r>
              <a:rPr kumimoji="1" lang="en-US" altLang="ja-JP" sz="2400" dirty="0"/>
              <a:t>[ebp+var_40]</a:t>
            </a:r>
            <a:r>
              <a:rPr kumimoji="1" lang="ja-JP" altLang="en-US" sz="2400" dirty="0" err="1"/>
              <a:t>って</a:t>
            </a:r>
            <a:r>
              <a:rPr kumimoji="1" lang="ja-JP" altLang="en-US" sz="2400" dirty="0"/>
              <a:t>何だったん？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3200" dirty="0"/>
              <a:t>A.</a:t>
            </a:r>
            <a:r>
              <a:rPr kumimoji="1" lang="ja-JP" altLang="en-US" sz="3200" dirty="0"/>
              <a:t>アセンブリを更に読めば解決する（脳筋）</a:t>
            </a:r>
          </a:p>
        </p:txBody>
      </p:sp>
    </p:spTree>
    <p:extLst>
      <p:ext uri="{BB962C8B-B14F-4D97-AF65-F5344CB8AC3E}">
        <p14:creationId xmlns:p14="http://schemas.microsoft.com/office/powerpoint/2010/main" val="2839151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アセンブリを読む（ふかー</a:t>
            </a:r>
            <a:r>
              <a:rPr kumimoji="1" lang="ja-JP" altLang="en-US" dirty="0" err="1"/>
              <a:t>く</a:t>
            </a:r>
            <a:r>
              <a:rPr kumimoji="1" lang="ja-JP" altLang="en-US" dirty="0"/>
              <a:t>深く）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5E2BB5-0DC1-43B6-87C2-B5064FAF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3" y="1417638"/>
            <a:ext cx="4009029" cy="526499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AB8B47-91F7-4F05-8C12-BAB573AE28BB}"/>
              </a:ext>
            </a:extLst>
          </p:cNvPr>
          <p:cNvSpPr txBox="1"/>
          <p:nvPr/>
        </p:nvSpPr>
        <p:spPr>
          <a:xfrm>
            <a:off x="4944863" y="2050742"/>
            <a:ext cx="6649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n-cs"/>
              </a:rPr>
              <a:t>[ebp+var40]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n-cs"/>
              </a:rPr>
              <a:t>関連の記述はここ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dirty="0">
                <a:solidFill>
                  <a:prstClr val="white"/>
                </a:solidFill>
                <a:latin typeface="Century Gothic" panose="020B0502020202020204"/>
                <a:ea typeface="ＭＳ ゴシック" panose="020B0609070205080204" pitchFamily="49" charset="-128"/>
              </a:rPr>
              <a:t>よく見ると</a:t>
            </a:r>
            <a:r>
              <a:rPr kumimoji="1" lang="en-US" altLang="ja-JP" sz="2400" dirty="0">
                <a:solidFill>
                  <a:prstClr val="white"/>
                </a:solidFill>
                <a:latin typeface="Century Gothic" panose="020B0502020202020204"/>
                <a:ea typeface="ＭＳ ゴシック" panose="020B0609070205080204" pitchFamily="49" charset="-128"/>
              </a:rPr>
              <a:t>_</a:t>
            </a:r>
            <a:r>
              <a:rPr kumimoji="1" lang="en-US" altLang="ja-JP" sz="2400" dirty="0" err="1">
                <a:solidFill>
                  <a:prstClr val="white"/>
                </a:solidFill>
                <a:latin typeface="Century Gothic" panose="020B0502020202020204"/>
                <a:ea typeface="ＭＳ ゴシック" panose="020B0609070205080204" pitchFamily="49" charset="-128"/>
              </a:rPr>
              <a:t>strncpy</a:t>
            </a:r>
            <a:r>
              <a:rPr kumimoji="1" lang="ja-JP" altLang="en-US" sz="2400" dirty="0">
                <a:solidFill>
                  <a:prstClr val="white"/>
                </a:solidFill>
                <a:latin typeface="Century Gothic" panose="020B0502020202020204"/>
                <a:ea typeface="ＭＳ ゴシック" panose="020B0609070205080204" pitchFamily="49" charset="-128"/>
              </a:rPr>
              <a:t>の引数として扱われている</a:t>
            </a:r>
            <a:endParaRPr kumimoji="1" lang="en-US" altLang="ja-JP" sz="2400" dirty="0">
              <a:solidFill>
                <a:prstClr val="white"/>
              </a:solidFill>
              <a:latin typeface="Century Gothic" panose="020B0502020202020204"/>
              <a:ea typeface="ＭＳ ゴシック" panose="020B0609070205080204" pitchFamily="49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n-cs"/>
              </a:rPr>
              <a:t>C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n-cs"/>
              </a:rPr>
              <a:t>言語の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n-cs"/>
              </a:rPr>
              <a:t>strncpy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n-cs"/>
              </a:rPr>
              <a:t>に似ている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4CAFD256-ABDE-438B-988D-FBF4EDB69BF7}"/>
              </a:ext>
            </a:extLst>
          </p:cNvPr>
          <p:cNvSpPr/>
          <p:nvPr/>
        </p:nvSpPr>
        <p:spPr>
          <a:xfrm>
            <a:off x="3582139" y="5237000"/>
            <a:ext cx="1096394" cy="406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314B36-87C8-4FC0-9089-4EE6F023F7A7}"/>
              </a:ext>
            </a:extLst>
          </p:cNvPr>
          <p:cNvSpPr txBox="1"/>
          <p:nvPr/>
        </p:nvSpPr>
        <p:spPr>
          <a:xfrm>
            <a:off x="5078027" y="3346881"/>
            <a:ext cx="576311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Strncpy</a:t>
            </a:r>
            <a:r>
              <a:rPr kumimoji="1"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(char *A , char *B, </a:t>
            </a:r>
            <a:r>
              <a:rPr kumimoji="1"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kumimoji="1"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C)</a:t>
            </a:r>
          </a:p>
          <a:p>
            <a:r>
              <a:rPr kumimoji="1"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</a:t>
            </a:r>
            <a:r>
              <a:rPr kumimoji="1"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の中身をコピー、ただし</a:t>
            </a:r>
            <a:r>
              <a:rPr kumimoji="1"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文字まで</a:t>
            </a:r>
            <a:endParaRPr kumimoji="1" lang="en-US" altLang="ja-JP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という便利な関数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042B1F-7A42-4CF3-9D83-E5C49C1F446A}"/>
              </a:ext>
            </a:extLst>
          </p:cNvPr>
          <p:cNvSpPr txBox="1"/>
          <p:nvPr/>
        </p:nvSpPr>
        <p:spPr>
          <a:xfrm>
            <a:off x="4944863" y="4932529"/>
            <a:ext cx="61574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[ebp+var40]</a:t>
            </a:r>
            <a:r>
              <a:rPr kumimoji="1" lang="ja-JP" altLang="en-US" sz="2000" dirty="0"/>
              <a:t>は</a:t>
            </a:r>
            <a:r>
              <a:rPr kumimoji="1" lang="en-US" altLang="ja-JP" sz="2000" dirty="0"/>
              <a:t>char *A</a:t>
            </a:r>
            <a:r>
              <a:rPr kumimoji="1" lang="ja-JP" altLang="en-US" sz="2000" dirty="0"/>
              <a:t>の部分として呼ばれている</a:t>
            </a:r>
            <a:endParaRPr kumimoji="1" lang="en-US" altLang="ja-JP" sz="2000" dirty="0"/>
          </a:p>
          <a:p>
            <a:r>
              <a:rPr kumimoji="1" lang="ja-JP" altLang="en-US" sz="2000" dirty="0"/>
              <a:t>理由はスタックを利用しているから</a:t>
            </a:r>
            <a:endParaRPr kumimoji="1" lang="en-US" altLang="ja-JP" sz="2000" dirty="0"/>
          </a:p>
          <a:p>
            <a:r>
              <a:rPr kumimoji="1" lang="ja-JP" altLang="en-US" sz="2000" dirty="0"/>
              <a:t>引数として先に呼ばれるものほどあとに</a:t>
            </a:r>
            <a:r>
              <a:rPr kumimoji="1" lang="en-US" altLang="ja-JP" sz="2000" dirty="0"/>
              <a:t>push</a:t>
            </a:r>
            <a:r>
              <a:rPr kumimoji="1" lang="ja-JP" altLang="en-US" sz="2000" dirty="0"/>
              <a:t>される</a:t>
            </a:r>
          </a:p>
        </p:txBody>
      </p:sp>
    </p:spTree>
    <p:extLst>
      <p:ext uri="{BB962C8B-B14F-4D97-AF65-F5344CB8AC3E}">
        <p14:creationId xmlns:p14="http://schemas.microsoft.com/office/powerpoint/2010/main" val="4202445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アセンブリを読む（ふかー</a:t>
            </a:r>
            <a:r>
              <a:rPr kumimoji="1" lang="ja-JP" altLang="en-US" dirty="0" err="1"/>
              <a:t>く</a:t>
            </a:r>
            <a:r>
              <a:rPr kumimoji="1" lang="ja-JP" altLang="en-US" dirty="0"/>
              <a:t>深く）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5E2BB5-0DC1-43B6-87C2-B5064FAF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3" y="1417638"/>
            <a:ext cx="4009029" cy="526499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AB8B47-91F7-4F05-8C12-BAB573AE28BB}"/>
              </a:ext>
            </a:extLst>
          </p:cNvPr>
          <p:cNvSpPr txBox="1"/>
          <p:nvPr/>
        </p:nvSpPr>
        <p:spPr>
          <a:xfrm>
            <a:off x="4944863" y="2050742"/>
            <a:ext cx="443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n-cs"/>
              </a:rPr>
              <a:t>ならばここの</a:t>
            </a:r>
            <a:r>
              <a:rPr kumimoji="1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n-cs"/>
              </a:rPr>
              <a:t>eax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n-cs"/>
              </a:rPr>
              <a:t>はなんだろう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矢印: 左 5">
            <a:extLst>
              <a:ext uri="{FF2B5EF4-FFF2-40B4-BE49-F238E27FC236}">
                <a16:creationId xmlns:a16="http://schemas.microsoft.com/office/drawing/2014/main" id="{4CAFD256-ABDE-438B-988D-FBF4EDB69BF7}"/>
              </a:ext>
            </a:extLst>
          </p:cNvPr>
          <p:cNvSpPr/>
          <p:nvPr/>
        </p:nvSpPr>
        <p:spPr>
          <a:xfrm>
            <a:off x="3582139" y="5086905"/>
            <a:ext cx="1096394" cy="2202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042B1F-7A42-4CF3-9D83-E5C49C1F446A}"/>
              </a:ext>
            </a:extLst>
          </p:cNvPr>
          <p:cNvSpPr txBox="1"/>
          <p:nvPr/>
        </p:nvSpPr>
        <p:spPr>
          <a:xfrm>
            <a:off x="4944863" y="2808361"/>
            <a:ext cx="69557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ここで値が準備されている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どうもここより上で使われたスタック領域から</a:t>
            </a:r>
            <a:endParaRPr kumimoji="1" lang="en-US" altLang="ja-JP" sz="2400" dirty="0"/>
          </a:p>
          <a:p>
            <a:r>
              <a:rPr kumimoji="1" lang="ja-JP" altLang="en-US" sz="2400" dirty="0"/>
              <a:t>値を受け取っているように見える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↓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/>
              <a:t>main</a:t>
            </a:r>
            <a:r>
              <a:rPr kumimoji="1" lang="ja-JP" altLang="en-US" sz="2400" dirty="0"/>
              <a:t>を見に行くと、コンソールからの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引数であることが分かるが、省略する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（気になる人はゴリゴリアセンブリ読み解いて）</a:t>
            </a:r>
            <a:endParaRPr kumimoji="1" lang="en-US" altLang="ja-JP" sz="2400" dirty="0"/>
          </a:p>
          <a:p>
            <a:pPr algn="ctr"/>
            <a:endParaRPr kumimoji="1" lang="en-US" altLang="ja-JP" sz="2400" dirty="0"/>
          </a:p>
        </p:txBody>
      </p:sp>
      <p:sp>
        <p:nvSpPr>
          <p:cNvPr id="10" name="矢印: 左 9">
            <a:extLst>
              <a:ext uri="{FF2B5EF4-FFF2-40B4-BE49-F238E27FC236}">
                <a16:creationId xmlns:a16="http://schemas.microsoft.com/office/drawing/2014/main" id="{A9846789-43E1-46BA-87BF-3916B13D1985}"/>
              </a:ext>
            </a:extLst>
          </p:cNvPr>
          <p:cNvSpPr/>
          <p:nvPr/>
        </p:nvSpPr>
        <p:spPr>
          <a:xfrm>
            <a:off x="3582139" y="4199138"/>
            <a:ext cx="1096394" cy="6440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189AAF8-0B79-4A83-8CF1-D2CA7BD3C3DC}"/>
              </a:ext>
            </a:extLst>
          </p:cNvPr>
          <p:cNvSpPr/>
          <p:nvPr/>
        </p:nvSpPr>
        <p:spPr>
          <a:xfrm>
            <a:off x="625873" y="4199139"/>
            <a:ext cx="2845295" cy="73684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06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アセンブリひとまず終了！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189AAF8-0B79-4A83-8CF1-D2CA7BD3C3DC}"/>
              </a:ext>
            </a:extLst>
          </p:cNvPr>
          <p:cNvSpPr/>
          <p:nvPr/>
        </p:nvSpPr>
        <p:spPr>
          <a:xfrm>
            <a:off x="625873" y="4199139"/>
            <a:ext cx="2845295" cy="73684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0E0953-1588-4A59-A803-EB098940A877}"/>
              </a:ext>
            </a:extLst>
          </p:cNvPr>
          <p:cNvSpPr txBox="1"/>
          <p:nvPr/>
        </p:nvSpPr>
        <p:spPr>
          <a:xfrm>
            <a:off x="1198485" y="2383257"/>
            <a:ext cx="95205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解析に必要なだいたいのアセンブリの基本、終わりました</a:t>
            </a:r>
            <a:endParaRPr kumimoji="1" lang="en-US" altLang="ja-JP" sz="2800" dirty="0"/>
          </a:p>
          <a:p>
            <a:r>
              <a:rPr kumimoji="1" lang="ja-JP" altLang="en-US" sz="2800" dirty="0"/>
              <a:t>お疲れ様です。自分ももうヘトヘトです。</a:t>
            </a:r>
            <a:endParaRPr kumimoji="1" lang="en-US" altLang="ja-JP" sz="2800" dirty="0"/>
          </a:p>
          <a:p>
            <a:r>
              <a:rPr kumimoji="1" lang="ja-JP" altLang="en-US" sz="2800" dirty="0"/>
              <a:t>実際にやってみて足りない部分は適宜</a:t>
            </a:r>
            <a:r>
              <a:rPr kumimoji="1" lang="en-US" altLang="ja-JP" sz="2800" dirty="0"/>
              <a:t>gg</a:t>
            </a:r>
            <a:r>
              <a:rPr kumimoji="1" lang="ja-JP" altLang="en-US" sz="2800" dirty="0" err="1"/>
              <a:t>って</a:t>
            </a:r>
            <a:r>
              <a:rPr kumimoji="1" lang="ja-JP" altLang="en-US" sz="2800" dirty="0"/>
              <a:t>ください</a:t>
            </a:r>
            <a:endParaRPr kumimoji="1" lang="en-US" altLang="ja-JP" sz="2800" dirty="0"/>
          </a:p>
          <a:p>
            <a:r>
              <a:rPr kumimoji="1" lang="en-US" altLang="ja-JP" sz="2800" dirty="0"/>
              <a:t>Jump</a:t>
            </a:r>
            <a:r>
              <a:rPr kumimoji="1" lang="ja-JP" altLang="en-US" sz="2800" dirty="0"/>
              <a:t>命令系、比較命令系は</a:t>
            </a:r>
            <a:r>
              <a:rPr kumimoji="1" lang="ja-JP" altLang="en-US" sz="2800" dirty="0" err="1"/>
              <a:t>もっっっと</a:t>
            </a:r>
            <a:r>
              <a:rPr kumimoji="1" lang="ja-JP" altLang="en-US" sz="2800" dirty="0"/>
              <a:t>たくさんあります</a:t>
            </a:r>
            <a:endParaRPr kumimoji="1"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D1780A-6D6C-4F24-A53D-F83B57C445D6}"/>
              </a:ext>
            </a:extLst>
          </p:cNvPr>
          <p:cNvSpPr txBox="1"/>
          <p:nvPr/>
        </p:nvSpPr>
        <p:spPr>
          <a:xfrm>
            <a:off x="1198485" y="4351210"/>
            <a:ext cx="6032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結論</a:t>
            </a:r>
            <a:endParaRPr kumimoji="1" lang="en-US" altLang="ja-JP" sz="32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アセンブリ読むのは結構しんどい</a:t>
            </a:r>
            <a:endParaRPr kumimoji="1"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でもそれをしないと話にならない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CC0531-914A-4B1E-B8EC-2C261C90C75B}"/>
              </a:ext>
            </a:extLst>
          </p:cNvPr>
          <p:cNvSpPr txBox="1"/>
          <p:nvPr/>
        </p:nvSpPr>
        <p:spPr>
          <a:xfrm>
            <a:off x="7048869" y="53443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（わけではない）</a:t>
            </a:r>
          </a:p>
        </p:txBody>
      </p:sp>
    </p:spTree>
    <p:extLst>
      <p:ext uri="{BB962C8B-B14F-4D97-AF65-F5344CB8AC3E}">
        <p14:creationId xmlns:p14="http://schemas.microsoft.com/office/powerpoint/2010/main" val="224083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D0725-A296-4390-B571-58E397B3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ん？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189AAF8-0B79-4A83-8CF1-D2CA7BD3C3DC}"/>
              </a:ext>
            </a:extLst>
          </p:cNvPr>
          <p:cNvSpPr/>
          <p:nvPr/>
        </p:nvSpPr>
        <p:spPr>
          <a:xfrm>
            <a:off x="625873" y="4199139"/>
            <a:ext cx="2845295" cy="73684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0E0953-1588-4A59-A803-EB098940A877}"/>
              </a:ext>
            </a:extLst>
          </p:cNvPr>
          <p:cNvSpPr txBox="1"/>
          <p:nvPr/>
        </p:nvSpPr>
        <p:spPr>
          <a:xfrm>
            <a:off x="1198485" y="2383257"/>
            <a:ext cx="74190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Q.</a:t>
            </a:r>
            <a:r>
              <a:rPr kumimoji="1" lang="ja-JP" altLang="en-US" sz="2800" dirty="0"/>
              <a:t>アセンブリ読めなくても解く方法がある？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A.</a:t>
            </a:r>
            <a:r>
              <a:rPr kumimoji="1" lang="ja-JP" altLang="en-US" sz="2800" dirty="0"/>
              <a:t>デバッガを使えばある程度楽になります</a:t>
            </a:r>
            <a:endParaRPr kumimoji="1" lang="en-US" altLang="ja-JP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662305-0ABA-4920-9730-DB64BD8F94F0}"/>
              </a:ext>
            </a:extLst>
          </p:cNvPr>
          <p:cNvSpPr txBox="1"/>
          <p:nvPr/>
        </p:nvSpPr>
        <p:spPr>
          <a:xfrm>
            <a:off x="1198485" y="4900475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ではここからデバッガについて解説をしま</a:t>
            </a:r>
          </a:p>
        </p:txBody>
      </p:sp>
    </p:spTree>
    <p:extLst>
      <p:ext uri="{BB962C8B-B14F-4D97-AF65-F5344CB8AC3E}">
        <p14:creationId xmlns:p14="http://schemas.microsoft.com/office/powerpoint/2010/main" val="17552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4388D8-0386-476B-AFE7-AB7D8EA7DAD1}"/>
              </a:ext>
            </a:extLst>
          </p:cNvPr>
          <p:cNvSpPr txBox="1"/>
          <p:nvPr/>
        </p:nvSpPr>
        <p:spPr>
          <a:xfrm flipH="1">
            <a:off x="3808519" y="2361460"/>
            <a:ext cx="51668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500" dirty="0"/>
              <a:t>せん！</a:t>
            </a:r>
          </a:p>
        </p:txBody>
      </p:sp>
    </p:spTree>
    <p:extLst>
      <p:ext uri="{BB962C8B-B14F-4D97-AF65-F5344CB8AC3E}">
        <p14:creationId xmlns:p14="http://schemas.microsoft.com/office/powerpoint/2010/main" val="389072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804DE-D24D-438D-B936-3022FEC0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CTF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F85155-F55A-46E7-84C1-B34C5D200199}"/>
              </a:ext>
            </a:extLst>
          </p:cNvPr>
          <p:cNvSpPr txBox="1"/>
          <p:nvPr/>
        </p:nvSpPr>
        <p:spPr>
          <a:xfrm>
            <a:off x="650202" y="2574525"/>
            <a:ext cx="1126622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Capture The Flag</a:t>
            </a:r>
            <a:r>
              <a:rPr kumimoji="1" lang="ja-JP" altLang="en-US" sz="2800" dirty="0"/>
              <a:t>の略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競技形式</a:t>
            </a:r>
            <a:endParaRPr kumimoji="1" lang="en-US" altLang="ja-JP" sz="2800" dirty="0"/>
          </a:p>
          <a:p>
            <a:r>
              <a:rPr kumimoji="1" lang="ja-JP" altLang="en-US" sz="2800" dirty="0"/>
              <a:t>・セキュリティに関係するクイズ大会：</a:t>
            </a:r>
            <a:r>
              <a:rPr kumimoji="1" lang="en-US" altLang="ja-JP" sz="2800" dirty="0"/>
              <a:t>Jeopardy</a:t>
            </a:r>
            <a:r>
              <a:rPr kumimoji="1" lang="ja-JP" altLang="en-US" sz="2800" dirty="0"/>
              <a:t>　←今日はこれ</a:t>
            </a:r>
            <a:endParaRPr kumimoji="1" lang="en-US" altLang="ja-JP" sz="2800" dirty="0"/>
          </a:p>
          <a:p>
            <a:r>
              <a:rPr kumimoji="1" lang="ja-JP" altLang="en-US" sz="2800" dirty="0"/>
              <a:t>・お互いのサーバーにあるフラグを取り合う：</a:t>
            </a:r>
            <a:r>
              <a:rPr kumimoji="1" lang="en-US" altLang="ja-JP" sz="2800" dirty="0"/>
              <a:t>Attack</a:t>
            </a:r>
            <a:r>
              <a:rPr kumimoji="1" lang="ja-JP" altLang="en-US" sz="2800" dirty="0"/>
              <a:t>＆</a:t>
            </a:r>
            <a:r>
              <a:rPr kumimoji="1" lang="en-US" altLang="ja-JP" sz="2800" dirty="0"/>
              <a:t>Defense</a:t>
            </a:r>
          </a:p>
          <a:p>
            <a:r>
              <a:rPr kumimoji="1" lang="ja-JP" altLang="en-US" sz="2800" dirty="0"/>
              <a:t>・一つのサーバーを奪い合う：</a:t>
            </a:r>
            <a:r>
              <a:rPr kumimoji="1" lang="en-US" altLang="ja-JP" sz="2800" dirty="0"/>
              <a:t>King of the Hill</a:t>
            </a:r>
          </a:p>
          <a:p>
            <a:endParaRPr kumimoji="1" lang="en-US" altLang="ja-JP" sz="2800" dirty="0"/>
          </a:p>
          <a:p>
            <a:pPr algn="r"/>
            <a:r>
              <a:rPr kumimoji="1" lang="ja-JP" altLang="en-US" dirty="0"/>
              <a:t>などなど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2975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ACA58-90BF-4177-8064-9AABB6A8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90E0B3-7649-4E0D-ADB6-093A24971E7E}"/>
              </a:ext>
            </a:extLst>
          </p:cNvPr>
          <p:cNvSpPr txBox="1"/>
          <p:nvPr/>
        </p:nvSpPr>
        <p:spPr>
          <a:xfrm>
            <a:off x="810000" y="2725445"/>
            <a:ext cx="10810973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申し訳ありません。</a:t>
            </a:r>
            <a:endParaRPr kumimoji="1" lang="en-US" altLang="ja-JP" sz="2000" dirty="0"/>
          </a:p>
          <a:p>
            <a:r>
              <a:rPr kumimoji="1" lang="en-US" altLang="ja-JP" sz="2000" dirty="0" err="1"/>
              <a:t>IDApro</a:t>
            </a:r>
            <a:r>
              <a:rPr kumimoji="1" lang="ja-JP" altLang="en-US" sz="2000" dirty="0" err="1"/>
              <a:t>での可読</a:t>
            </a:r>
            <a:r>
              <a:rPr kumimoji="1" lang="ja-JP" altLang="en-US" sz="2000" dirty="0"/>
              <a:t>性を重視した結果、解析対象が</a:t>
            </a:r>
            <a:r>
              <a:rPr kumimoji="1" lang="en-US" altLang="ja-JP" sz="2000" dirty="0"/>
              <a:t>ELF</a:t>
            </a:r>
            <a:r>
              <a:rPr kumimoji="1" lang="ja-JP" altLang="en-US" sz="2000" dirty="0"/>
              <a:t>ファイルなのはお話しました。</a:t>
            </a:r>
            <a:endParaRPr kumimoji="1" lang="en-US" altLang="ja-JP" sz="2000" dirty="0"/>
          </a:p>
          <a:p>
            <a:endParaRPr kumimoji="1" lang="en-US" altLang="ja-JP" dirty="0"/>
          </a:p>
          <a:p>
            <a:r>
              <a:rPr kumimoji="1" lang="ja-JP" altLang="en-US" sz="2000" dirty="0"/>
              <a:t>実は</a:t>
            </a:r>
            <a:endParaRPr kumimoji="1" lang="en-US" altLang="ja-JP" sz="2000" dirty="0"/>
          </a:p>
          <a:p>
            <a:r>
              <a:rPr kumimoji="1" lang="en-US" altLang="ja-JP" sz="3200" dirty="0"/>
              <a:t>ELF</a:t>
            </a:r>
            <a:r>
              <a:rPr kumimoji="1" lang="ja-JP" altLang="en-US" sz="3200" dirty="0"/>
              <a:t>ファイルは</a:t>
            </a:r>
            <a:r>
              <a:rPr kumimoji="1" lang="en-US" altLang="ja-JP" sz="3200" dirty="0" err="1"/>
              <a:t>Ollydbg</a:t>
            </a:r>
            <a:r>
              <a:rPr kumimoji="1" lang="ja-JP" altLang="en-US" sz="3200" dirty="0"/>
              <a:t>では解析できません</a:t>
            </a:r>
            <a:endParaRPr kumimoji="1" lang="en-US" altLang="ja-JP" sz="2400" dirty="0"/>
          </a:p>
          <a:p>
            <a:r>
              <a:rPr kumimoji="1" lang="ja-JP" altLang="en-US" sz="2400" dirty="0"/>
              <a:t>（</a:t>
            </a:r>
            <a:r>
              <a:rPr kumimoji="1" lang="en-US" altLang="ja-JP" sz="2400" dirty="0"/>
              <a:t>Linux</a:t>
            </a:r>
            <a:r>
              <a:rPr kumimoji="1" lang="ja-JP" altLang="en-US" sz="2400" dirty="0"/>
              <a:t>向けの実行ファイルですから、</a:t>
            </a:r>
            <a:r>
              <a:rPr kumimoji="1" lang="en-US" altLang="ja-JP" sz="2400" dirty="0"/>
              <a:t>Windows</a:t>
            </a:r>
            <a:r>
              <a:rPr kumimoji="1" lang="ja-JP" altLang="en-US" sz="2400" dirty="0"/>
              <a:t>で動かないのは当然ですが</a:t>
            </a:r>
            <a:r>
              <a:rPr kumimoji="1" lang="ja-JP" altLang="en-US" sz="2000" dirty="0"/>
              <a:t>）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7718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ACA58-90BF-4177-8064-9AABB6A8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ELF</a:t>
            </a:r>
            <a:r>
              <a:rPr lang="ja-JP" altLang="en-US" dirty="0"/>
              <a:t>ファイルを解析できるデバッガ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90E0B3-7649-4E0D-ADB6-093A24971E7E}"/>
              </a:ext>
            </a:extLst>
          </p:cNvPr>
          <p:cNvSpPr txBox="1"/>
          <p:nvPr/>
        </p:nvSpPr>
        <p:spPr>
          <a:xfrm>
            <a:off x="987554" y="2787589"/>
            <a:ext cx="93233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Linux</a:t>
            </a:r>
            <a:r>
              <a:rPr kumimoji="1" lang="ja-JP" altLang="en-US" sz="2400" dirty="0"/>
              <a:t>向けに「</a:t>
            </a:r>
            <a:r>
              <a:rPr kumimoji="1" lang="en-US" altLang="ja-JP" sz="2400" dirty="0" err="1"/>
              <a:t>gdb</a:t>
            </a:r>
            <a:r>
              <a:rPr kumimoji="1" lang="ja-JP" altLang="en-US" sz="2400" dirty="0"/>
              <a:t>」というものがあります</a:t>
            </a:r>
            <a:endParaRPr kumimoji="1" lang="en-US" altLang="ja-JP" sz="2400" dirty="0"/>
          </a:p>
          <a:p>
            <a:r>
              <a:rPr kumimoji="1" lang="ja-JP" altLang="en-US" sz="2400" dirty="0"/>
              <a:t>しかし、これは</a:t>
            </a:r>
            <a:r>
              <a:rPr kumimoji="1" lang="en-US" altLang="ja-JP" sz="2400" dirty="0"/>
              <a:t>CUI</a:t>
            </a:r>
            <a:r>
              <a:rPr kumimoji="1" lang="ja-JP" altLang="en-US" sz="2400" dirty="0"/>
              <a:t>動作のもので、操作も全てコマンドで行います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CTF</a:t>
            </a:r>
            <a:r>
              <a:rPr kumimoji="1" lang="ja-JP" altLang="en-US" sz="2400" dirty="0"/>
              <a:t>初心者が扱うには少しハードルが高いのが実情です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なにより僕が使えませんので解説もできません</a:t>
            </a:r>
            <a:r>
              <a:rPr kumimoji="1" lang="en-US" altLang="ja-JP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70469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ACA58-90BF-4177-8064-9AABB6A8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デバッガを使えば</a:t>
            </a:r>
            <a:r>
              <a:rPr kumimoji="1" lang="ja-JP" altLang="en-US" dirty="0"/>
              <a:t>ホントはできたすごいこと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90E0B3-7649-4E0D-ADB6-093A24971E7E}"/>
              </a:ext>
            </a:extLst>
          </p:cNvPr>
          <p:cNvSpPr txBox="1"/>
          <p:nvPr/>
        </p:nvSpPr>
        <p:spPr>
          <a:xfrm>
            <a:off x="1288678" y="2280752"/>
            <a:ext cx="75713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</a:t>
            </a:r>
            <a:r>
              <a:rPr kumimoji="1" lang="en-US" altLang="ja-JP" sz="2400" dirty="0" err="1"/>
              <a:t>IDApro</a:t>
            </a:r>
            <a:r>
              <a:rPr kumimoji="1" lang="ja-JP" altLang="en-US" sz="2400" dirty="0"/>
              <a:t>で分岐の位置を確認！</a:t>
            </a:r>
            <a:endParaRPr kumimoji="1" lang="en-US" altLang="ja-JP" sz="2400" dirty="0"/>
          </a:p>
          <a:p>
            <a:r>
              <a:rPr kumimoji="1" lang="ja-JP" altLang="en-US" sz="2400" dirty="0"/>
              <a:t>・分岐命令のアドレスを確認！</a:t>
            </a:r>
            <a:endParaRPr kumimoji="1" lang="en-US" altLang="ja-JP" sz="2400" dirty="0"/>
          </a:p>
          <a:p>
            <a:r>
              <a:rPr kumimoji="1" lang="ja-JP" altLang="en-US" sz="2400" dirty="0"/>
              <a:t>・その直前の比較命令前にブレークポイントを設置！</a:t>
            </a:r>
            <a:endParaRPr kumimoji="1" lang="en-US" altLang="ja-JP" sz="2400" dirty="0"/>
          </a:p>
          <a:p>
            <a:r>
              <a:rPr kumimoji="1" lang="ja-JP" altLang="en-US" sz="2400" dirty="0"/>
              <a:t>・そこまで実行！</a:t>
            </a:r>
            <a:endParaRPr kumimoji="1" lang="en-US" altLang="ja-JP" sz="2400" dirty="0"/>
          </a:p>
          <a:p>
            <a:r>
              <a:rPr kumimoji="1" lang="ja-JP" altLang="en-US" sz="2400" dirty="0"/>
              <a:t>・そこから順次ステップ実行する！</a:t>
            </a:r>
            <a:endParaRPr kumimoji="1" lang="en-US" altLang="ja-JP" sz="2400" dirty="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575004FE-ABD5-4277-BC03-3D5878EACD95}"/>
              </a:ext>
            </a:extLst>
          </p:cNvPr>
          <p:cNvSpPr/>
          <p:nvPr/>
        </p:nvSpPr>
        <p:spPr>
          <a:xfrm>
            <a:off x="4783270" y="4219744"/>
            <a:ext cx="1420427" cy="36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4B3EBA-7289-46E0-B34A-FE018177A67F}"/>
              </a:ext>
            </a:extLst>
          </p:cNvPr>
          <p:cNvSpPr txBox="1"/>
          <p:nvPr/>
        </p:nvSpPr>
        <p:spPr>
          <a:xfrm>
            <a:off x="669673" y="4594930"/>
            <a:ext cx="108526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レジスタの値が変化する様子が見れる！</a:t>
            </a:r>
            <a:endParaRPr kumimoji="1"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今回の場合、レジスタに比較対象の文字列</a:t>
            </a:r>
            <a:endParaRPr kumimoji="1"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「</a:t>
            </a:r>
            <a:r>
              <a:rPr kumimoji="1" lang="en-US" altLang="ja-JP" sz="2800" dirty="0"/>
              <a:t>NITKC</a:t>
            </a:r>
            <a:r>
              <a:rPr kumimoji="1" lang="ja-JP" altLang="en-US" sz="2800" dirty="0"/>
              <a:t>」「入力した文字」が格納される様子が見れる</a:t>
            </a:r>
            <a:endParaRPr kumimoji="1" lang="en-US" altLang="ja-JP" sz="2800" dirty="0"/>
          </a:p>
          <a:p>
            <a:r>
              <a:rPr kumimoji="1" lang="en-US" altLang="ja-JP" sz="2800" dirty="0"/>
              <a:t>Jump</a:t>
            </a:r>
            <a:r>
              <a:rPr kumimoji="1" lang="ja-JP" altLang="en-US" sz="2800" dirty="0"/>
              <a:t>命令をスキップすることで、そもそもの分岐を無視できる！</a:t>
            </a:r>
          </a:p>
        </p:txBody>
      </p:sp>
    </p:spTree>
    <p:extLst>
      <p:ext uri="{BB962C8B-B14F-4D97-AF65-F5344CB8AC3E}">
        <p14:creationId xmlns:p14="http://schemas.microsoft.com/office/powerpoint/2010/main" val="18240131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ACA58-90BF-4177-8064-9AABB6A8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実際に解いてみよう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BBDA27-EEC7-4613-97C1-15DF313790DC}"/>
              </a:ext>
            </a:extLst>
          </p:cNvPr>
          <p:cNvSpPr txBox="1"/>
          <p:nvPr/>
        </p:nvSpPr>
        <p:spPr>
          <a:xfrm>
            <a:off x="942109" y="2041236"/>
            <a:ext cx="999985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</a:t>
            </a:r>
            <a:r>
              <a:rPr kumimoji="1" lang="en-US" altLang="ja-JP" sz="2400" dirty="0" err="1"/>
              <a:t>ksnctf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hlinkClick r:id="rId2"/>
              </a:rPr>
              <a:t>http://ksnctf.sweetduet.info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常設の</a:t>
            </a:r>
            <a:r>
              <a:rPr kumimoji="1" lang="en-US" altLang="ja-JP" sz="2400" dirty="0"/>
              <a:t>CTF</a:t>
            </a:r>
            <a:r>
              <a:rPr kumimoji="1" lang="ja-JP" altLang="en-US" sz="2400" dirty="0"/>
              <a:t>サイト。いろいろなジャンルの問題がある。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いつでもできるので帰ってからも試してみると良い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バイナリ問題「</a:t>
            </a:r>
            <a:r>
              <a:rPr kumimoji="1" lang="en-US" altLang="ja-JP" sz="2400" dirty="0"/>
              <a:t>No.11 Riddle</a:t>
            </a:r>
            <a:r>
              <a:rPr kumimoji="1" lang="ja-JP" altLang="en-US" sz="2400" dirty="0"/>
              <a:t>」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クイズが連発する問題。果たして正解は・・・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バイナリ問題「</a:t>
            </a:r>
            <a:r>
              <a:rPr kumimoji="1" lang="en-US" altLang="ja-JP" sz="2400" dirty="0"/>
              <a:t>No.4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Villager A</a:t>
            </a:r>
            <a:r>
              <a:rPr kumimoji="1" lang="ja-JP" altLang="en-US" sz="2400" dirty="0"/>
              <a:t>」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ssh</a:t>
            </a:r>
            <a:r>
              <a:rPr kumimoji="1" lang="ja-JP" altLang="en-US" sz="2400" dirty="0"/>
              <a:t>が必要な問題なので、自前の回線がある人はやってみてください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ちょっと難しめかもしれない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541B5D4-216E-46A7-9F39-06F63DDF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625" y="5039259"/>
            <a:ext cx="2565807" cy="64011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BF19715-A69D-4B32-AC13-8DA22293B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421" y="5043054"/>
            <a:ext cx="5007375" cy="63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35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ACA58-90BF-4177-8064-9AABB6A8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解けましたか？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2C1DE2-DF90-45C0-BCBB-193E5DAA9115}"/>
              </a:ext>
            </a:extLst>
          </p:cNvPr>
          <p:cNvSpPr txBox="1"/>
          <p:nvPr/>
        </p:nvSpPr>
        <p:spPr>
          <a:xfrm>
            <a:off x="987553" y="2609318"/>
            <a:ext cx="8443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結構難しかったかと思います</a:t>
            </a:r>
            <a:endParaRPr kumimoji="1" lang="en-US" altLang="ja-JP" sz="2800" dirty="0"/>
          </a:p>
          <a:p>
            <a:r>
              <a:rPr kumimoji="1" lang="ja-JP" altLang="en-US" sz="2800" dirty="0"/>
              <a:t>ここで僕が解説を入れてもいいのですが</a:t>
            </a:r>
            <a:endParaRPr kumimoji="1" lang="en-US" altLang="ja-JP" sz="2800" dirty="0"/>
          </a:p>
          <a:p>
            <a:r>
              <a:rPr kumimoji="1" lang="ja-JP" altLang="en-US" sz="2800" dirty="0"/>
              <a:t>幸いネット上には僕よりすごい人がたくさんいます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ぜひここで、一度</a:t>
            </a:r>
            <a:r>
              <a:rPr kumimoji="1" lang="en-US" altLang="ja-JP" sz="2800" dirty="0"/>
              <a:t>Writeup</a:t>
            </a:r>
            <a:r>
              <a:rPr kumimoji="1" lang="ja-JP" altLang="en-US" sz="2800" dirty="0"/>
              <a:t>を</a:t>
            </a:r>
            <a:r>
              <a:rPr kumimoji="1" lang="en-US" altLang="ja-JP" sz="2800" dirty="0"/>
              <a:t>gg</a:t>
            </a:r>
            <a:r>
              <a:rPr kumimoji="1" lang="ja-JP" altLang="en-US" sz="2800" dirty="0" err="1"/>
              <a:t>って</a:t>
            </a:r>
            <a:r>
              <a:rPr kumimoji="1" lang="ja-JP" altLang="en-US" sz="2800" dirty="0"/>
              <a:t>みてください</a:t>
            </a:r>
            <a:endParaRPr kumimoji="1" lang="en-US" altLang="ja-JP" sz="2800" dirty="0"/>
          </a:p>
          <a:p>
            <a:r>
              <a:rPr kumimoji="1" lang="ja-JP" altLang="en-US" sz="2800" dirty="0"/>
              <a:t>きっとわかりやすい解説が見つかるはずです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6298665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5D564C-098A-4EA4-8FE0-D45F8543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今後の学習方針について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7C2C9E-FCDB-4475-8FF1-343B65E148B2}"/>
              </a:ext>
            </a:extLst>
          </p:cNvPr>
          <p:cNvSpPr txBox="1"/>
          <p:nvPr/>
        </p:nvSpPr>
        <p:spPr>
          <a:xfrm>
            <a:off x="346230" y="2459115"/>
            <a:ext cx="119539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・インターネットで参加できる</a:t>
            </a:r>
            <a:r>
              <a:rPr kumimoji="1" lang="en-US" altLang="ja-JP" sz="2400" dirty="0"/>
              <a:t>CTF</a:t>
            </a:r>
            <a:r>
              <a:rPr kumimoji="1" lang="ja-JP" altLang="en-US" sz="2400" dirty="0" err="1"/>
              <a:t>には</a:t>
            </a:r>
            <a:r>
              <a:rPr kumimoji="1" lang="ja-JP" altLang="en-US" sz="2400" dirty="0"/>
              <a:t>積極的に参加しよう（常設、期間限定共に）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経験は一番成長の糧になります。百聞は一見にしかず。これ本当。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Writeup</a:t>
            </a:r>
            <a:r>
              <a:rPr kumimoji="1" lang="ja-JP" altLang="en-US" sz="2400" dirty="0"/>
              <a:t>を見よう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期間限定のものは、期間内は自分で頑張ろう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期間終了後には誰かしら</a:t>
            </a:r>
            <a:r>
              <a:rPr kumimoji="1" lang="en-US" altLang="ja-JP" sz="2400" dirty="0"/>
              <a:t>Writeup</a:t>
            </a:r>
            <a:r>
              <a:rPr kumimoji="1" lang="ja-JP" altLang="en-US" sz="2400" dirty="0"/>
              <a:t>を書いてくれます それを読んで学習しましょう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常設のものは、わからなかったらすぐ調べることもできます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あせらずゆっくり解いて、ダメなら潔く</a:t>
            </a:r>
            <a:r>
              <a:rPr kumimoji="1" lang="en-US" altLang="ja-JP" sz="2400" dirty="0"/>
              <a:t>Writeup</a:t>
            </a:r>
            <a:r>
              <a:rPr kumimoji="1" lang="ja-JP" altLang="en-US" sz="2400" dirty="0"/>
              <a:t>を見よう</a:t>
            </a:r>
          </a:p>
        </p:txBody>
      </p:sp>
    </p:spTree>
    <p:extLst>
      <p:ext uri="{BB962C8B-B14F-4D97-AF65-F5344CB8AC3E}">
        <p14:creationId xmlns:p14="http://schemas.microsoft.com/office/powerpoint/2010/main" val="38833663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2F6A3E-9487-4E08-9263-FDAF2F949CFC}"/>
              </a:ext>
            </a:extLst>
          </p:cNvPr>
          <p:cNvSpPr txBox="1"/>
          <p:nvPr/>
        </p:nvSpPr>
        <p:spPr>
          <a:xfrm>
            <a:off x="2618125" y="2475495"/>
            <a:ext cx="69557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お し ま </a:t>
            </a:r>
            <a:r>
              <a:rPr kumimoji="1" lang="ja-JP" altLang="en-US" sz="9600" dirty="0" err="1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い</a:t>
            </a:r>
            <a:endParaRPr kumimoji="1" lang="en-US" altLang="ja-JP" sz="96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AAB18A-1D38-4A6B-AD21-AF98A426C663}"/>
              </a:ext>
            </a:extLst>
          </p:cNvPr>
          <p:cNvSpPr txBox="1"/>
          <p:nvPr/>
        </p:nvSpPr>
        <p:spPr>
          <a:xfrm>
            <a:off x="8404324" y="448322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お疲れ様でした</a:t>
            </a:r>
          </a:p>
        </p:txBody>
      </p:sp>
    </p:spTree>
    <p:extLst>
      <p:ext uri="{BB962C8B-B14F-4D97-AF65-F5344CB8AC3E}">
        <p14:creationId xmlns:p14="http://schemas.microsoft.com/office/powerpoint/2010/main" val="95554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72C66-4958-4809-B6B1-4D698A5D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Jeopardy</a:t>
            </a:r>
            <a:r>
              <a:rPr kumimoji="1" lang="ja-JP" altLang="en-US" dirty="0"/>
              <a:t>の問題ジャンル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F57C1A-3B81-4E19-8F73-7542FDD9359C}"/>
              </a:ext>
            </a:extLst>
          </p:cNvPr>
          <p:cNvSpPr txBox="1"/>
          <p:nvPr/>
        </p:nvSpPr>
        <p:spPr>
          <a:xfrm>
            <a:off x="748220" y="2618912"/>
            <a:ext cx="1086387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 err="1"/>
              <a:t>pwn</a:t>
            </a:r>
            <a:r>
              <a:rPr kumimoji="1" lang="ja-JP" altLang="en-US" sz="2800" dirty="0"/>
              <a:t>：プログラムの脆弱性を狙う問題</a:t>
            </a:r>
            <a:endParaRPr kumimoji="1"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rev(bin)</a:t>
            </a:r>
            <a:r>
              <a:rPr kumimoji="1" lang="ja-JP" altLang="en-US" sz="2800" dirty="0"/>
              <a:t>：バイナリ解析結果からフラグ取得を試みる←今日ココ</a:t>
            </a:r>
            <a:endParaRPr kumimoji="1"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crypt</a:t>
            </a:r>
            <a:r>
              <a:rPr kumimoji="1" lang="ja-JP" altLang="en-US" sz="2800" dirty="0"/>
              <a:t>：暗号解読、鍵生成など </a:t>
            </a:r>
            <a:r>
              <a:rPr kumimoji="1" lang="en-US" altLang="ja-JP" sz="2800" dirty="0"/>
              <a:t>RSA</a:t>
            </a:r>
            <a:r>
              <a:rPr kumimoji="1" lang="ja-JP" altLang="en-US" sz="2800" dirty="0"/>
              <a:t>はよく出る</a:t>
            </a:r>
            <a:endParaRPr kumimoji="1"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network</a:t>
            </a:r>
            <a:r>
              <a:rPr kumimoji="1" lang="ja-JP" altLang="en-US" sz="2800" dirty="0"/>
              <a:t>：</a:t>
            </a:r>
            <a:r>
              <a:rPr kumimoji="1" lang="en-US" altLang="ja-JP" sz="2800" dirty="0" err="1"/>
              <a:t>pcap</a:t>
            </a:r>
            <a:r>
              <a:rPr kumimoji="1" lang="ja-JP" altLang="en-US" sz="2800" dirty="0"/>
              <a:t>ファイル解析しましょうね</a:t>
            </a:r>
            <a:endParaRPr kumimoji="1"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web</a:t>
            </a:r>
            <a:r>
              <a:rPr kumimoji="1" lang="ja-JP" altLang="en-US" sz="2800" dirty="0"/>
              <a:t>：ウェブサイトの脆弱性を狙う </a:t>
            </a:r>
            <a:r>
              <a:rPr kumimoji="1" lang="en-US" altLang="ja-JP" sz="2800" dirty="0"/>
              <a:t>SQL</a:t>
            </a:r>
            <a:r>
              <a:rPr kumimoji="1" lang="ja-JP" altLang="en-US" sz="2800" dirty="0"/>
              <a:t>インジェクションとか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pPr algn="r"/>
            <a:r>
              <a:rPr kumimoji="1" lang="ja-JP" altLang="en-US" sz="2800" dirty="0"/>
              <a:t>　</a:t>
            </a:r>
            <a:r>
              <a:rPr kumimoji="1" lang="ja-JP" altLang="en-US" sz="2000" dirty="0"/>
              <a:t>などなど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75763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704C1-3DEB-485E-AF79-CFEB51E9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バイナリ問題ってなんぞや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D3B2F5F-A0F9-4C1E-A4E8-879410EC7885}"/>
              </a:ext>
            </a:extLst>
          </p:cNvPr>
          <p:cNvSpPr txBox="1"/>
          <p:nvPr/>
        </p:nvSpPr>
        <p:spPr>
          <a:xfrm>
            <a:off x="896644" y="2530136"/>
            <a:ext cx="98796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よくあるのは実行形式のファイルをぽんと投げられるやつ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・逆アセンブルからの静的解析</a:t>
            </a:r>
            <a:endParaRPr kumimoji="1" lang="en-US" altLang="ja-JP" sz="2800" dirty="0"/>
          </a:p>
          <a:p>
            <a:r>
              <a:rPr kumimoji="1" lang="ja-JP" altLang="en-US" sz="2800" dirty="0"/>
              <a:t>・デバッガでステップ実行しながらの動的解析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を駆使して、与えられた実行ファイルからフラグを抜き取る</a:t>
            </a:r>
          </a:p>
        </p:txBody>
      </p:sp>
    </p:spTree>
    <p:extLst>
      <p:ext uri="{BB962C8B-B14F-4D97-AF65-F5344CB8AC3E}">
        <p14:creationId xmlns:p14="http://schemas.microsoft.com/office/powerpoint/2010/main" val="283303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FC3C98-22D7-4300-A172-3430914B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必要なもの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D03C131-FEDB-414E-A504-EA97C727EA3B}"/>
              </a:ext>
            </a:extLst>
          </p:cNvPr>
          <p:cNvSpPr txBox="1"/>
          <p:nvPr/>
        </p:nvSpPr>
        <p:spPr>
          <a:xfrm>
            <a:off x="391975" y="2441360"/>
            <a:ext cx="75969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バイナリ問題を解くために必要なもの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・逆アセンブルする手段（</a:t>
            </a:r>
            <a:r>
              <a:rPr kumimoji="1" lang="en-US" altLang="ja-JP" sz="2400" dirty="0"/>
              <a:t>IDA pro</a:t>
            </a:r>
            <a:r>
              <a:rPr kumimoji="1" lang="ja-JP" altLang="en-US" sz="2400" dirty="0" err="1"/>
              <a:t>、</a:t>
            </a:r>
            <a:r>
              <a:rPr kumimoji="1" lang="en-US" altLang="ja-JP" sz="2400" dirty="0" err="1"/>
              <a:t>objdump</a:t>
            </a:r>
            <a:r>
              <a:rPr kumimoji="1" lang="ja-JP" altLang="en-US" sz="2400" dirty="0"/>
              <a:t>など）</a:t>
            </a:r>
            <a:endParaRPr kumimoji="1" lang="en-US" altLang="ja-JP" sz="2400" dirty="0"/>
          </a:p>
          <a:p>
            <a:r>
              <a:rPr kumimoji="1" lang="ja-JP" altLang="en-US" sz="2400" dirty="0"/>
              <a:t>・デバッガ（</a:t>
            </a:r>
            <a:r>
              <a:rPr kumimoji="1" lang="en-US" altLang="ja-JP" sz="2400" dirty="0" err="1"/>
              <a:t>Ollydbg</a:t>
            </a:r>
            <a:r>
              <a:rPr kumimoji="1" lang="ja-JP" altLang="en-US" sz="2400" dirty="0" err="1"/>
              <a:t>、</a:t>
            </a:r>
            <a:r>
              <a:rPr kumimoji="1" lang="en-US" altLang="ja-JP" sz="2400" dirty="0" err="1"/>
              <a:t>gdb</a:t>
            </a:r>
            <a:r>
              <a:rPr kumimoji="1" lang="ja-JP" altLang="en-US" sz="2400" dirty="0"/>
              <a:t>など）</a:t>
            </a:r>
            <a:endParaRPr kumimoji="1" lang="en-US" altLang="ja-JP" sz="2400" dirty="0"/>
          </a:p>
          <a:p>
            <a:r>
              <a:rPr kumimoji="1" lang="ja-JP" altLang="en-US" sz="2400" dirty="0"/>
              <a:t>・アセンブリを解読するための基礎知識</a:t>
            </a:r>
            <a:endParaRPr kumimoji="1" lang="en-US" altLang="ja-JP" sz="2400" dirty="0"/>
          </a:p>
          <a:p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819D9B-937F-42AB-8CEB-43C9B1EE606D}"/>
              </a:ext>
            </a:extLst>
          </p:cNvPr>
          <p:cNvSpPr txBox="1"/>
          <p:nvPr/>
        </p:nvSpPr>
        <p:spPr>
          <a:xfrm>
            <a:off x="391975" y="4819299"/>
            <a:ext cx="118000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圧倒的に多い字数</a:t>
            </a:r>
            <a:r>
              <a:rPr kumimoji="1" lang="en-US" altLang="ja-JP" sz="2800" dirty="0"/>
              <a:t>+</a:t>
            </a:r>
            <a:r>
              <a:rPr kumimoji="1" lang="ja-JP" altLang="en-US" sz="2800" dirty="0"/>
              <a:t>読みづらい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アセンブリに根気よく挑むための気力</a:t>
            </a:r>
            <a:endParaRPr kumimoji="1" lang="en-US" altLang="ja-JP" sz="2800" dirty="0"/>
          </a:p>
          <a:p>
            <a:r>
              <a:rPr kumimoji="1" lang="ja-JP" altLang="en-US" sz="2800" dirty="0"/>
              <a:t>・経験と勘（僕も欲しい）</a:t>
            </a:r>
          </a:p>
        </p:txBody>
      </p:sp>
    </p:spTree>
    <p:extLst>
      <p:ext uri="{BB962C8B-B14F-4D97-AF65-F5344CB8AC3E}">
        <p14:creationId xmlns:p14="http://schemas.microsoft.com/office/powerpoint/2010/main" val="315321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C3791-FC59-4386-AE91-BF9CD788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IDA pro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60CE3E-AA56-4966-9818-757A475C87B1}"/>
              </a:ext>
            </a:extLst>
          </p:cNvPr>
          <p:cNvSpPr txBox="1"/>
          <p:nvPr/>
        </p:nvSpPr>
        <p:spPr>
          <a:xfrm>
            <a:off x="1020932" y="2503504"/>
            <a:ext cx="1064906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逆アセンブル補助ツール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実行ファイルを開かせると、逆アセンブルした上で</a:t>
            </a:r>
            <a:endParaRPr kumimoji="1" lang="en-US" altLang="ja-JP" sz="2400" dirty="0"/>
          </a:p>
          <a:p>
            <a:r>
              <a:rPr kumimoji="1" lang="ja-JP" altLang="en-US" sz="2400" dirty="0"/>
              <a:t>フローチャートのように表示してくれる</a:t>
            </a:r>
            <a:endParaRPr kumimoji="1" lang="en-US" altLang="ja-JP" sz="2400" dirty="0"/>
          </a:p>
          <a:p>
            <a:r>
              <a:rPr kumimoji="1" lang="ja-JP" altLang="en-US" sz="2400" dirty="0"/>
              <a:t>これがあるとアセンブラの可読性が急上昇する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有料版と無料版があり、有料版にはデバッガその他様々な機能がついてくる</a:t>
            </a:r>
            <a:endParaRPr kumimoji="1" lang="en-US" altLang="ja-JP" sz="2400" dirty="0"/>
          </a:p>
          <a:p>
            <a:r>
              <a:rPr kumimoji="1" lang="ja-JP" altLang="en-US" sz="2400" dirty="0"/>
              <a:t>無料版は</a:t>
            </a:r>
            <a:r>
              <a:rPr kumimoji="1" lang="en-US" altLang="ja-JP" sz="2400" dirty="0"/>
              <a:t>32bit</a:t>
            </a:r>
            <a:r>
              <a:rPr kumimoji="1" lang="ja-JP" altLang="en-US" sz="2400" dirty="0"/>
              <a:t>版しかないため、</a:t>
            </a:r>
            <a:r>
              <a:rPr kumimoji="1" lang="en-US" altLang="ja-JP" sz="2400" dirty="0"/>
              <a:t>64bit</a:t>
            </a:r>
            <a:r>
              <a:rPr kumimoji="1" lang="ja-JP" altLang="en-US" sz="2400" dirty="0"/>
              <a:t>実行ファイルは解析できない</a:t>
            </a:r>
          </a:p>
        </p:txBody>
      </p:sp>
    </p:spTree>
    <p:extLst>
      <p:ext uri="{BB962C8B-B14F-4D97-AF65-F5344CB8AC3E}">
        <p14:creationId xmlns:p14="http://schemas.microsoft.com/office/powerpoint/2010/main" val="4129332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TM03457503[[fn=クォータブル]]</Template>
  <TotalTime>2846</TotalTime>
  <Words>2227</Words>
  <Application>Microsoft Office PowerPoint</Application>
  <PresentationFormat>ワイド画面</PresentationFormat>
  <Paragraphs>387</Paragraphs>
  <Slides>56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56</vt:i4>
      </vt:variant>
    </vt:vector>
  </HeadingPairs>
  <TitlesOfParts>
    <vt:vector size="62" baseType="lpstr">
      <vt:lpstr>HG創英角ﾎﾟｯﾌﾟ体</vt:lpstr>
      <vt:lpstr>ＭＳ ゴシック</vt:lpstr>
      <vt:lpstr>Century Gothic</vt:lpstr>
      <vt:lpstr>Wingdings</vt:lpstr>
      <vt:lpstr>Wingdings 2</vt:lpstr>
      <vt:lpstr>クォータブル</vt:lpstr>
      <vt:lpstr>バイナリ問題を解こう！</vt:lpstr>
      <vt:lpstr>自己紹介</vt:lpstr>
      <vt:lpstr>今日の目標</vt:lpstr>
      <vt:lpstr>注意！</vt:lpstr>
      <vt:lpstr>CTFについて</vt:lpstr>
      <vt:lpstr>Jeopardyの問題ジャンル</vt:lpstr>
      <vt:lpstr>バイナリ問題ってなんぞや</vt:lpstr>
      <vt:lpstr>必要なもの</vt:lpstr>
      <vt:lpstr>IDA pro</vt:lpstr>
      <vt:lpstr>Ollydbg</vt:lpstr>
      <vt:lpstr>IDAの使い方</vt:lpstr>
      <vt:lpstr>サンプルを触ってみよう</vt:lpstr>
      <vt:lpstr>サンプルを触ってみよう</vt:lpstr>
      <vt:lpstr>PowerPoint プレゼンテーション</vt:lpstr>
      <vt:lpstr>サンプルを触ってみよう</vt:lpstr>
      <vt:lpstr>Tips:CTFやるときのOS</vt:lpstr>
      <vt:lpstr>サンプルを触ってみよう</vt:lpstr>
      <vt:lpstr>PowerPoint プレゼンテーション</vt:lpstr>
      <vt:lpstr>PowerPoint プレゼンテーション</vt:lpstr>
      <vt:lpstr>サンプルの続きをしよう</vt:lpstr>
      <vt:lpstr>アセンブリを読む（ツリーを眺める）</vt:lpstr>
      <vt:lpstr>アセンブリを読む（ツリーを眺める）</vt:lpstr>
      <vt:lpstr>アセンブリを読む（ちょっと深く）</vt:lpstr>
      <vt:lpstr>ところで</vt:lpstr>
      <vt:lpstr>アセンブリを読む（ちょっと深く）</vt:lpstr>
      <vt:lpstr>ならば</vt:lpstr>
      <vt:lpstr>アセンブリを読む（ちょっと深く）</vt:lpstr>
      <vt:lpstr>アセンブリを読む（ちょっと深く）</vt:lpstr>
      <vt:lpstr>アセンブリを読む（ちょっと深く）</vt:lpstr>
      <vt:lpstr>アセンブリを読む（ちょっと深く）</vt:lpstr>
      <vt:lpstr>PowerPoint プレゼンテーション</vt:lpstr>
      <vt:lpstr>解説</vt:lpstr>
      <vt:lpstr>解説</vt:lpstr>
      <vt:lpstr>アセンブリを読む（ツリーを眺める）</vt:lpstr>
      <vt:lpstr>アセンブリを読む（ふかーく深く）</vt:lpstr>
      <vt:lpstr>アセンブリを読む（ふかーく深く）</vt:lpstr>
      <vt:lpstr>アセンブリを読む（ふかーく深く）</vt:lpstr>
      <vt:lpstr>アセンブリを読む（ふかーく深く）</vt:lpstr>
      <vt:lpstr>アセンブリを読む（ふかーく深く）</vt:lpstr>
      <vt:lpstr>ちょっと待った</vt:lpstr>
      <vt:lpstr>アセンブリを読む（ふかーく深く）</vt:lpstr>
      <vt:lpstr>アセンブリを読む（ふかーく深く）</vt:lpstr>
      <vt:lpstr>アセンブリを読む（ふかーく深く）</vt:lpstr>
      <vt:lpstr>解説</vt:lpstr>
      <vt:lpstr>アセンブリを読む（ふかーく深く）</vt:lpstr>
      <vt:lpstr>アセンブリを読む（ふかーく深く）</vt:lpstr>
      <vt:lpstr>アセンブリひとまず終了！</vt:lpstr>
      <vt:lpstr>ん？</vt:lpstr>
      <vt:lpstr>PowerPoint プレゼンテーション</vt:lpstr>
      <vt:lpstr>は？</vt:lpstr>
      <vt:lpstr>ELFファイルを解析できるデバッガ</vt:lpstr>
      <vt:lpstr>デバッガを使えばホントはできたすごいこと</vt:lpstr>
      <vt:lpstr>実際に解いてみよう</vt:lpstr>
      <vt:lpstr>解けましたか？</vt:lpstr>
      <vt:lpstr>今後の学習方針について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バイナリ問題を解こう！</dc:title>
  <dc:creator>小髙　拓海</dc:creator>
  <cp:lastModifiedBy>小髙　拓海</cp:lastModifiedBy>
  <cp:revision>60</cp:revision>
  <dcterms:created xsi:type="dcterms:W3CDTF">2017-11-05T14:03:10Z</dcterms:created>
  <dcterms:modified xsi:type="dcterms:W3CDTF">2017-11-14T02:12:07Z</dcterms:modified>
</cp:coreProperties>
</file>