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55" r:id="rId5"/>
    <p:sldId id="371" r:id="rId6"/>
    <p:sldId id="373" r:id="rId7"/>
    <p:sldId id="374" r:id="rId8"/>
    <p:sldId id="386" r:id="rId9"/>
    <p:sldId id="352" r:id="rId10"/>
    <p:sldId id="388" r:id="rId11"/>
    <p:sldId id="356" r:id="rId12"/>
    <p:sldId id="357" r:id="rId13"/>
    <p:sldId id="358" r:id="rId14"/>
    <p:sldId id="359" r:id="rId15"/>
    <p:sldId id="361" r:id="rId16"/>
    <p:sldId id="362" r:id="rId17"/>
    <p:sldId id="368" r:id="rId18"/>
    <p:sldId id="389" r:id="rId19"/>
    <p:sldId id="390" r:id="rId20"/>
    <p:sldId id="367" r:id="rId21"/>
    <p:sldId id="369" r:id="rId22"/>
    <p:sldId id="370" r:id="rId23"/>
    <p:sldId id="387" r:id="rId24"/>
    <p:sldId id="375" r:id="rId25"/>
    <p:sldId id="377" r:id="rId26"/>
    <p:sldId id="378" r:id="rId27"/>
    <p:sldId id="3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F3636-56F9-402D-87E0-B4CA0C9207A5}" v="3" dt="2020-11-04T21:08:12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 Andrew J" userId="0aa3fa54-bef3-42eb-a4a3-0993998cbbeb" providerId="ADAL" clId="{D23F3636-56F9-402D-87E0-B4CA0C9207A5}"/>
    <pc:docChg chg="delSld modSld">
      <pc:chgData name="Porter Andrew J" userId="0aa3fa54-bef3-42eb-a4a3-0993998cbbeb" providerId="ADAL" clId="{D23F3636-56F9-402D-87E0-B4CA0C9207A5}" dt="2020-11-04T21:08:19.442" v="6" actId="2696"/>
      <pc:docMkLst>
        <pc:docMk/>
      </pc:docMkLst>
      <pc:sldChg chg="del">
        <pc:chgData name="Porter Andrew J" userId="0aa3fa54-bef3-42eb-a4a3-0993998cbbeb" providerId="ADAL" clId="{D23F3636-56F9-402D-87E0-B4CA0C9207A5}" dt="2020-11-04T21:07:05.011" v="3" actId="2696"/>
        <pc:sldMkLst>
          <pc:docMk/>
          <pc:sldMk cId="2554434583" sldId="354"/>
        </pc:sldMkLst>
      </pc:sldChg>
      <pc:sldChg chg="modSp">
        <pc:chgData name="Porter Andrew J" userId="0aa3fa54-bef3-42eb-a4a3-0993998cbbeb" providerId="ADAL" clId="{D23F3636-56F9-402D-87E0-B4CA0C9207A5}" dt="2020-11-04T21:06:32.959" v="2" actId="1076"/>
        <pc:sldMkLst>
          <pc:docMk/>
          <pc:sldMk cId="2976193905" sldId="355"/>
        </pc:sldMkLst>
        <pc:spChg chg="mod">
          <ac:chgData name="Porter Andrew J" userId="0aa3fa54-bef3-42eb-a4a3-0993998cbbeb" providerId="ADAL" clId="{D23F3636-56F9-402D-87E0-B4CA0C9207A5}" dt="2020-11-04T21:06:32.959" v="2" actId="1076"/>
          <ac:spMkLst>
            <pc:docMk/>
            <pc:sldMk cId="2976193905" sldId="355"/>
            <ac:spMk id="4" creationId="{9387EBC8-63AE-4477-8929-34AABD733D47}"/>
          </ac:spMkLst>
        </pc:spChg>
      </pc:sldChg>
      <pc:sldChg chg="del">
        <pc:chgData name="Porter Andrew J" userId="0aa3fa54-bef3-42eb-a4a3-0993998cbbeb" providerId="ADAL" clId="{D23F3636-56F9-402D-87E0-B4CA0C9207A5}" dt="2020-11-04T21:07:59.825" v="4" actId="2696"/>
        <pc:sldMkLst>
          <pc:docMk/>
          <pc:sldMk cId="1148861284" sldId="365"/>
        </pc:sldMkLst>
      </pc:sldChg>
      <pc:sldChg chg="del">
        <pc:chgData name="Porter Andrew J" userId="0aa3fa54-bef3-42eb-a4a3-0993998cbbeb" providerId="ADAL" clId="{D23F3636-56F9-402D-87E0-B4CA0C9207A5}" dt="2020-11-04T21:08:19.442" v="6" actId="2696"/>
        <pc:sldMkLst>
          <pc:docMk/>
          <pc:sldMk cId="844595800" sldId="366"/>
        </pc:sldMkLst>
      </pc:sldChg>
      <pc:sldChg chg="del">
        <pc:chgData name="Porter Andrew J" userId="0aa3fa54-bef3-42eb-a4a3-0993998cbbeb" providerId="ADAL" clId="{D23F3636-56F9-402D-87E0-B4CA0C9207A5}" dt="2020-11-04T21:08:13.517" v="5" actId="2696"/>
        <pc:sldMkLst>
          <pc:docMk/>
          <pc:sldMk cId="3167848351" sldId="384"/>
        </pc:sldMkLst>
      </pc:sldChg>
      <pc:sldChg chg="modSp">
        <pc:chgData name="Porter Andrew J" userId="0aa3fa54-bef3-42eb-a4a3-0993998cbbeb" providerId="ADAL" clId="{D23F3636-56F9-402D-87E0-B4CA0C9207A5}" dt="2020-11-04T21:06:16.391" v="0" actId="1076"/>
        <pc:sldMkLst>
          <pc:docMk/>
          <pc:sldMk cId="4255189267" sldId="386"/>
        </pc:sldMkLst>
        <pc:spChg chg="mod">
          <ac:chgData name="Porter Andrew J" userId="0aa3fa54-bef3-42eb-a4a3-0993998cbbeb" providerId="ADAL" clId="{D23F3636-56F9-402D-87E0-B4CA0C9207A5}" dt="2020-11-04T21:06:16.391" v="0" actId="1076"/>
          <ac:spMkLst>
            <pc:docMk/>
            <pc:sldMk cId="4255189267" sldId="386"/>
            <ac:spMk id="4" creationId="{9387EBC8-63AE-4477-8929-34AABD733D47}"/>
          </ac:spMkLst>
        </pc:spChg>
      </pc:sldChg>
      <pc:sldChg chg="modSp">
        <pc:chgData name="Porter Andrew J" userId="0aa3fa54-bef3-42eb-a4a3-0993998cbbeb" providerId="ADAL" clId="{D23F3636-56F9-402D-87E0-B4CA0C9207A5}" dt="2020-11-04T21:06:22.920" v="1" actId="1076"/>
        <pc:sldMkLst>
          <pc:docMk/>
          <pc:sldMk cId="4187877845" sldId="387"/>
        </pc:sldMkLst>
        <pc:spChg chg="mod">
          <ac:chgData name="Porter Andrew J" userId="0aa3fa54-bef3-42eb-a4a3-0993998cbbeb" providerId="ADAL" clId="{D23F3636-56F9-402D-87E0-B4CA0C9207A5}" dt="2020-11-04T21:06:22.920" v="1" actId="1076"/>
          <ac:spMkLst>
            <pc:docMk/>
            <pc:sldMk cId="4187877845" sldId="387"/>
            <ac:spMk id="4" creationId="{9387EBC8-63AE-4477-8929-34AABD733D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49" y="233502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00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329565" y="4070514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 Porter,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Ramalingam, Sanoj Anjamkudy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rating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restaurant has highest number of 5-star rating followed by Bacchanal Buffet. MGM Grand Hotel has the highest number of 1-star ratings followed by Bacchanal Buffet.</a:t>
            </a:r>
          </a:p>
          <a:p>
            <a:r>
              <a:rPr lang="en-US" sz="1600" dirty="0"/>
              <a:t>From the above two explorations on review stars, Bacchanal Buffet is the second top restaurant, with both 5-Star and 1-Star ratings. </a:t>
            </a:r>
          </a:p>
        </p:txBody>
      </p:sp>
    </p:spTree>
    <p:extLst>
      <p:ext uri="{BB962C8B-B14F-4D97-AF65-F5344CB8AC3E}">
        <p14:creationId xmlns:p14="http://schemas.microsoft.com/office/powerpoint/2010/main" val="167729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13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McDonald's restaurant have received highest number of reviews that are tagged as ‘Funny'.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Overall Hash House A Go-Go restaurant has received highest number of reviews that are tagged as Useful, Cool.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5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51248"/>
              </p:ext>
            </p:extLst>
          </p:nvPr>
        </p:nvGraphicFramePr>
        <p:xfrm>
          <a:off x="5212079" y="1410789"/>
          <a:ext cx="6027255" cy="43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604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3176651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717383">
                <a:tc>
                  <a:txBody>
                    <a:bodyPr/>
                    <a:lstStyle/>
                    <a:p>
                      <a:r>
                        <a:rPr lang="en-US" sz="18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6490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-0.010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5" y="883333"/>
            <a:ext cx="3540958" cy="51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Project Overview/Problem</a:t>
            </a:r>
          </a:p>
          <a:p>
            <a:r>
              <a:rPr lang="en-US" sz="2400" b="1" dirty="0"/>
              <a:t>Data at a ‘Glance’</a:t>
            </a:r>
          </a:p>
          <a:p>
            <a:r>
              <a:rPr lang="en-US" sz="2400" b="1" dirty="0"/>
              <a:t>Exploratory Data Analysis</a:t>
            </a:r>
          </a:p>
          <a:p>
            <a:r>
              <a:rPr lang="en-US" sz="2400" b="1" dirty="0"/>
              <a:t>Unsupervised and Supervised Learning</a:t>
            </a:r>
          </a:p>
          <a:p>
            <a:r>
              <a:rPr lang="en-US" sz="2400" b="1" dirty="0"/>
              <a:t>Summary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F245F-8D58-4494-8754-C1F028FE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87" y="3632671"/>
            <a:ext cx="810076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81" y="2969492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800" dirty="0">
                <a:solidFill>
                  <a:schemeClr val="tx2"/>
                </a:solidFill>
                <a:latin typeface="+mj-lt"/>
                <a:cs typeface="+mj-cs"/>
              </a:rPr>
              <a:t>Building and Analysis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7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clusters</a:t>
            </a:r>
          </a:p>
          <a:p>
            <a:r>
              <a:rPr lang="en-US" dirty="0"/>
              <a:t>Bisecting K-means clusters</a:t>
            </a:r>
          </a:p>
          <a:p>
            <a:r>
              <a:rPr lang="en-US" dirty="0"/>
              <a:t>Clusters were executed with all features first, analyzed results and removed features where the clusters didn’t separate and were left with:</a:t>
            </a:r>
          </a:p>
          <a:p>
            <a:pPr lvl="1"/>
            <a:r>
              <a:rPr lang="en-US" dirty="0"/>
              <a:t>Is open, starts, price range, ambience, credit cards, bitcoin, parking lot, </a:t>
            </a:r>
            <a:r>
              <a:rPr lang="en-US" dirty="0" err="1"/>
              <a:t>countservice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Based on the results most of the separating occurs on pricing range and parking lot.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5B402-CA83-4E58-A384-27F4D86C1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36539"/>
              </p:ext>
            </p:extLst>
          </p:nvPr>
        </p:nvGraphicFramePr>
        <p:xfrm>
          <a:off x="971365" y="3632671"/>
          <a:ext cx="85090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8553663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012561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6613607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7086758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429392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22703315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41389987"/>
                    </a:ext>
                  </a:extLst>
                </a:gridCol>
              </a:tblGrid>
              <a:tr h="259080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Unsupervised K =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702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1678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22,505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18,734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3207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Bisecting 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16,816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12,993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13,676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19,870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14,062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25,320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207678"/>
              </p:ext>
            </p:extLst>
          </p:nvPr>
        </p:nvGraphicFramePr>
        <p:xfrm>
          <a:off x="5734973" y="1173480"/>
          <a:ext cx="6143348" cy="21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0848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13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222004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1122022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855403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23735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23735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Stars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Linear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258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3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Gradient Boosted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01438"/>
              </p:ext>
            </p:extLst>
          </p:nvPr>
        </p:nvGraphicFramePr>
        <p:xfrm>
          <a:off x="713064" y="3923279"/>
          <a:ext cx="5187892" cy="2051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007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1091479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1104954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835452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Good review or Bad Review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Gradient Boosted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82118"/>
              </p:ext>
            </p:extLst>
          </p:nvPr>
        </p:nvGraphicFramePr>
        <p:xfrm>
          <a:off x="6165908" y="3923279"/>
          <a:ext cx="5187892" cy="203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956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Is Open?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Logistic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5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Gradient Boosted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1BF3F5-6D6D-4CF1-8F72-AC9E47E80A74}"/>
              </a:ext>
            </a:extLst>
          </p:cNvPr>
          <p:cNvSpPr/>
          <p:nvPr/>
        </p:nvSpPr>
        <p:spPr>
          <a:xfrm>
            <a:off x="570218" y="1031539"/>
            <a:ext cx="5273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</p:txBody>
      </p:sp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Unsupervised</a:t>
            </a:r>
          </a:p>
          <a:p>
            <a:r>
              <a:rPr lang="en-US" dirty="0"/>
              <a:t>Both clusters yielded similar results when it came to the decision on how to create the clusters, the main driving features were price range and parking lot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Supervised</a:t>
            </a:r>
            <a:endParaRPr lang="en-US" dirty="0"/>
          </a:p>
          <a:p>
            <a:r>
              <a:rPr lang="en-US" dirty="0"/>
              <a:t>Not a huge difference between in performance between models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</a:t>
            </a:r>
            <a:r>
              <a:rPr lang="en-US"/>
              <a:t>models analyzed.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DA2-0706-47B4-88EC-9B13B77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Project Overview</a:t>
            </a:r>
          </a:p>
          <a:p>
            <a:pPr marL="0" indent="0" algn="ctr">
              <a:buNone/>
            </a:pPr>
            <a:r>
              <a:rPr lang="en-US" dirty="0"/>
              <a:t>Group 5 analyzed two data sets from the Yelp application. Yelp is a mobile app that lets customers review business and share their review with the Yelp community. Yelp is a popular tool used all around the world for visitors in new locations that may want to search for something specific or general. 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Problem Statement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With available facilities/features for a business we will predict the review that we might get for any business we are going to start. Build a model to suggest the parameters which helps to improve the review of any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at a ‘Glance’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B8649-B565-4719-8593-36918274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124417" cy="523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Business Data  - Important features</a:t>
            </a:r>
          </a:p>
          <a:p>
            <a:pPr lvl="1"/>
            <a:r>
              <a:rPr lang="en-US" dirty="0"/>
              <a:t>Business ID and Name</a:t>
            </a:r>
          </a:p>
          <a:p>
            <a:pPr lvl="1"/>
            <a:r>
              <a:rPr lang="en-US" dirty="0"/>
              <a:t>Categories </a:t>
            </a:r>
          </a:p>
          <a:p>
            <a:pPr lvl="1"/>
            <a:r>
              <a:rPr lang="en-US" dirty="0"/>
              <a:t>Geographical Area of Business (Latitude and Longitude) </a:t>
            </a:r>
          </a:p>
          <a:p>
            <a:pPr lvl="1"/>
            <a:r>
              <a:rPr lang="en-US" dirty="0"/>
              <a:t>Address  and State</a:t>
            </a:r>
          </a:p>
          <a:p>
            <a:pPr lvl="1"/>
            <a:r>
              <a:rPr lang="en-US" dirty="0"/>
              <a:t>Bit Coin</a:t>
            </a:r>
          </a:p>
          <a:p>
            <a:pPr lvl="1"/>
            <a:r>
              <a:rPr lang="en-US" dirty="0"/>
              <a:t>Credit Card </a:t>
            </a:r>
          </a:p>
          <a:p>
            <a:pPr lvl="1"/>
            <a:r>
              <a:rPr lang="en-US" dirty="0"/>
              <a:t>Counter Service </a:t>
            </a:r>
          </a:p>
          <a:p>
            <a:pPr lvl="1"/>
            <a:r>
              <a:rPr lang="en-US" dirty="0"/>
              <a:t>Parking Lot</a:t>
            </a:r>
          </a:p>
          <a:p>
            <a:pPr lvl="1"/>
            <a:r>
              <a:rPr lang="en-US" dirty="0"/>
              <a:t>Hours Of Operation</a:t>
            </a:r>
          </a:p>
          <a:p>
            <a:pPr lvl="1"/>
            <a:r>
              <a:rPr lang="en-US" dirty="0"/>
              <a:t>Review Stars</a:t>
            </a:r>
          </a:p>
          <a:p>
            <a:pPr marL="0" indent="0">
              <a:buNone/>
            </a:pPr>
            <a:r>
              <a:rPr lang="en-US" b="1" dirty="0"/>
              <a:t>Reviews Data - Important features</a:t>
            </a:r>
          </a:p>
          <a:p>
            <a:pPr lvl="1"/>
            <a:r>
              <a:rPr lang="en-US" dirty="0"/>
              <a:t>Review ID</a:t>
            </a:r>
          </a:p>
          <a:p>
            <a:pPr lvl="1"/>
            <a:r>
              <a:rPr lang="en-US" dirty="0"/>
              <a:t>User ID</a:t>
            </a:r>
          </a:p>
          <a:p>
            <a:pPr lvl="1"/>
            <a:r>
              <a:rPr lang="en-US" dirty="0"/>
              <a:t>Business Reviewed </a:t>
            </a:r>
          </a:p>
          <a:p>
            <a:pPr lvl="1"/>
            <a:r>
              <a:rPr lang="en-US" dirty="0"/>
              <a:t>Review Text</a:t>
            </a:r>
          </a:p>
          <a:p>
            <a:pPr lvl="1"/>
            <a:r>
              <a:rPr lang="en-US" dirty="0"/>
              <a:t>Useful</a:t>
            </a:r>
          </a:p>
          <a:p>
            <a:pPr lvl="1"/>
            <a:r>
              <a:rPr lang="en-US" dirty="0"/>
              <a:t>Cool</a:t>
            </a:r>
          </a:p>
          <a:p>
            <a:pPr lvl="1"/>
            <a:r>
              <a:rPr lang="en-US" dirty="0"/>
              <a:t>Funny</a:t>
            </a:r>
          </a:p>
          <a:p>
            <a:pPr lvl="1"/>
            <a:r>
              <a:rPr lang="en-US" dirty="0"/>
              <a:t>Review Stars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40EA5-1296-4C52-8E18-FF83E4780DD0}"/>
              </a:ext>
            </a:extLst>
          </p:cNvPr>
          <p:cNvSpPr/>
          <p:nvPr/>
        </p:nvSpPr>
        <p:spPr>
          <a:xfrm>
            <a:off x="5184559" y="1012054"/>
            <a:ext cx="6525088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Tables And Partitions created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YELP_BUSINESS_GP5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Businesses : 174,542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Unique Businesses: 172,335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with reviews : 172,326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without reviews : 2,242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YELP_REVIEWS_GP5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Reviews : 5,442,102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Businesses with reviews : 289,655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users that provided reviews : 1,358,199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 Created : YELP_BUSINESS_GP5_COUNTRY_CAT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4A2B6-90AD-43B2-9FAA-5B61B3BA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94721"/>
              </p:ext>
            </p:extLst>
          </p:nvPr>
        </p:nvGraphicFramePr>
        <p:xfrm>
          <a:off x="5442012" y="4620053"/>
          <a:ext cx="3133817" cy="1505545"/>
        </p:xfrm>
        <a:graphic>
          <a:graphicData uri="http://schemas.openxmlformats.org/drawingml/2006/table">
            <a:tbl>
              <a:tblPr/>
              <a:tblGrid>
                <a:gridCol w="875164">
                  <a:extLst>
                    <a:ext uri="{9D8B030D-6E8A-4147-A177-3AD203B41FA5}">
                      <a16:colId xmlns:a16="http://schemas.microsoft.com/office/drawing/2014/main" val="1673536860"/>
                    </a:ext>
                  </a:extLst>
                </a:gridCol>
                <a:gridCol w="1384336">
                  <a:extLst>
                    <a:ext uri="{9D8B030D-6E8A-4147-A177-3AD203B41FA5}">
                      <a16:colId xmlns:a16="http://schemas.microsoft.com/office/drawing/2014/main" val="1108254660"/>
                    </a:ext>
                  </a:extLst>
                </a:gridCol>
                <a:gridCol w="874317">
                  <a:extLst>
                    <a:ext uri="{9D8B030D-6E8A-4147-A177-3AD203B41FA5}">
                      <a16:colId xmlns:a16="http://schemas.microsoft.com/office/drawing/2014/main" val="3111690976"/>
                    </a:ext>
                  </a:extLst>
                </a:gridCol>
              </a:tblGrid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0513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30,309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2283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92,090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609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24,333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60964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27,817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658" y="2969492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1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/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174,549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5,442,102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3,072,723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2,385,657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9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74944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2778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52,186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D5CF30-922D-4B6F-A241-0EE455E12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60B5AC-19B8-419C-AD61-79A1CF1A1C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A2E8FC-99F0-4725-B3D7-8FC313B6A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1215</Words>
  <Application>Microsoft Office PowerPoint</Application>
  <PresentationFormat>Widescreen</PresentationFormat>
  <Paragraphs>288</Paragraphs>
  <Slides>24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PowerPoint Presentation</vt:lpstr>
      <vt:lpstr>Data at a ‘Glance’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Average stars of Restaurants by States</vt:lpstr>
      <vt:lpstr>Top 10 restaurants with highest number of 1 &amp; 5-star rating in USA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Analysis</vt:lpstr>
      <vt:lpstr>Unsupervised Learning Models</vt:lpstr>
      <vt:lpstr>Supervised Learning Models-Results</vt:lpstr>
      <vt:lpstr>Model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Porter Andrew J</cp:lastModifiedBy>
  <cp:revision>18</cp:revision>
  <dcterms:created xsi:type="dcterms:W3CDTF">2020-11-02T17:55:35Z</dcterms:created>
  <dcterms:modified xsi:type="dcterms:W3CDTF">2020-11-04T21:08:22Z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