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31"/>
  </p:notesMasterIdLst>
  <p:sldIdLst>
    <p:sldId id="256" r:id="rId5"/>
    <p:sldId id="528" r:id="rId6"/>
    <p:sldId id="532" r:id="rId7"/>
    <p:sldId id="531" r:id="rId8"/>
    <p:sldId id="534" r:id="rId9"/>
    <p:sldId id="533" r:id="rId10"/>
    <p:sldId id="535" r:id="rId11"/>
    <p:sldId id="536" r:id="rId12"/>
    <p:sldId id="537" r:id="rId13"/>
    <p:sldId id="538" r:id="rId14"/>
    <p:sldId id="539" r:id="rId15"/>
    <p:sldId id="545" r:id="rId16"/>
    <p:sldId id="557" r:id="rId17"/>
    <p:sldId id="546" r:id="rId18"/>
    <p:sldId id="547" r:id="rId19"/>
    <p:sldId id="548" r:id="rId20"/>
    <p:sldId id="540" r:id="rId21"/>
    <p:sldId id="556" r:id="rId22"/>
    <p:sldId id="541" r:id="rId23"/>
    <p:sldId id="542" r:id="rId24"/>
    <p:sldId id="543" r:id="rId25"/>
    <p:sldId id="544" r:id="rId26"/>
    <p:sldId id="550" r:id="rId27"/>
    <p:sldId id="551" r:id="rId28"/>
    <p:sldId id="558" r:id="rId29"/>
    <p:sldId id="51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b-7288810862666674.14.azuredatabrick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Big Data Management &amp;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into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032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Data From a file in </a:t>
            </a:r>
            <a:r>
              <a:rPr lang="en-US" dirty="0" err="1">
                <a:solidFill>
                  <a:srgbClr val="FF0000"/>
                </a:solidFill>
              </a:rPr>
              <a:t>dbfs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Use the Load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14779" y="3652674"/>
            <a:ext cx="10371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"/users/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/employee.txt" into table employee;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70867" y="4022006"/>
            <a:ext cx="1126066" cy="99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04533" y="5012267"/>
            <a:ext cx="398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to the </a:t>
            </a:r>
            <a:r>
              <a:rPr lang="en-US" dirty="0" err="1"/>
              <a:t>dbfs</a:t>
            </a:r>
            <a:r>
              <a:rPr lang="en-US" dirty="0"/>
              <a:t> path of your own file</a:t>
            </a:r>
          </a:p>
        </p:txBody>
      </p:sp>
    </p:spTree>
    <p:extLst>
      <p:ext uri="{BB962C8B-B14F-4D97-AF65-F5344CB8AC3E}">
        <p14:creationId xmlns:p14="http://schemas.microsoft.com/office/powerpoint/2010/main" val="213180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will be “</a:t>
            </a:r>
            <a:r>
              <a:rPr lang="en-US" b="1" dirty="0"/>
              <a:t>moved</a:t>
            </a:r>
            <a:r>
              <a:rPr lang="en-US" dirty="0"/>
              <a:t>” to Hive’s data warehouse directory. The file will no longer be in its original </a:t>
            </a:r>
            <a:r>
              <a:rPr lang="en-US" dirty="0" err="1"/>
              <a:t>dbfs</a:t>
            </a:r>
            <a:r>
              <a:rPr lang="en-US" dirty="0"/>
              <a:t> directory.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86643"/>
            <a:ext cx="5657850" cy="279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200" y="3186643"/>
            <a:ext cx="4199179" cy="1558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5680" y="4289667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3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option: remove existing data and load new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primary key or integrity constraints</a:t>
            </a:r>
          </a:p>
          <a:p>
            <a:r>
              <a:rPr lang="en-US" dirty="0"/>
              <a:t>Duplicated records allowed.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2776" y="2863074"/>
            <a:ext cx="10903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xunzhou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/employee.txt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table employee;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1086" y="3390407"/>
            <a:ext cx="581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change the path to your actual path. Make sure you copy the file to this path again before testing this command</a:t>
            </a:r>
          </a:p>
        </p:txBody>
      </p:sp>
    </p:spTree>
    <p:extLst>
      <p:ext uri="{BB962C8B-B14F-4D97-AF65-F5344CB8AC3E}">
        <p14:creationId xmlns:p14="http://schemas.microsoft.com/office/powerpoint/2010/main" val="55103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</a:t>
            </a:r>
            <a:r>
              <a:rPr lang="en-US" dirty="0" err="1"/>
              <a:t>Databricks</a:t>
            </a:r>
            <a:r>
              <a:rPr lang="en-US" dirty="0"/>
              <a:t> format if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You have multiple files in the same folder with the same schema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You want to load all of them into the same table (batch loading).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the Hive format if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You have different files in the same folder and you only want to load one of them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You don’t need to keep a copy of the original file in </a:t>
            </a:r>
            <a:r>
              <a:rPr lang="en-US" dirty="0" err="1"/>
              <a:t>dbfs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if you need to create a table with a single file but still keep it in </a:t>
            </a:r>
            <a:r>
              <a:rPr lang="en-US" dirty="0" err="1"/>
              <a:t>dbfs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Create a folder and put only this file into the folder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Use this folder’s path in the </a:t>
            </a:r>
            <a:r>
              <a:rPr lang="en-US" dirty="0" err="1"/>
              <a:t>Databricks</a:t>
            </a:r>
            <a:r>
              <a:rPr lang="en-US" dirty="0"/>
              <a:t> format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employee;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You can also delete data from Hive tables. But directly dropping the table would be much easier. Create the table again.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DELETE/UPDATE operations are not supported </a:t>
            </a:r>
          </a:p>
          <a:p>
            <a:pPr marL="0" indent="0">
              <a:buNone/>
            </a:pPr>
            <a:r>
              <a:rPr lang="en-US" sz="2400" dirty="0"/>
              <a:t>INSERT is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8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 ('L001', 'No name', 50000, 'CEO', 'NA');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Same as SQL.  </a:t>
            </a:r>
          </a:p>
          <a:p>
            <a:pPr marL="0" indent="0">
              <a:buNone/>
            </a:pPr>
            <a:r>
              <a:rPr lang="en-US" sz="2400" dirty="0"/>
              <a:t>You can also insert multiple records in the same command.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 ('L002', 'No name too', 60000, 'CTO', 'NA'), ('L003', 'No name again', 70000, 'CFO', 'NA');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9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(no submission needed)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30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Create a new table called department using Hive format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use </a:t>
            </a:r>
            <a:r>
              <a:rPr lang="en-US" dirty="0"/>
              <a:t>dept.txt in your own directory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37730"/>
              </p:ext>
            </p:extLst>
          </p:nvPr>
        </p:nvGraphicFramePr>
        <p:xfrm>
          <a:off x="599618" y="3542517"/>
          <a:ext cx="5805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MgrEid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Cedar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CN" baseline="0" dirty="0"/>
                        <a:t>Rapids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Cedar Rapids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28911" y="3085377"/>
            <a:ext cx="4196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IF NOT EXISTS department (name string, </a:t>
            </a:r>
            <a:r>
              <a:rPr lang="en-US" dirty="0" err="1"/>
              <a:t>mgreid</a:t>
            </a:r>
            <a:r>
              <a:rPr lang="en-US" dirty="0"/>
              <a:t> string, budget </a:t>
            </a:r>
            <a:r>
              <a:rPr lang="en-US" dirty="0" err="1"/>
              <a:t>int</a:t>
            </a:r>
            <a:r>
              <a:rPr lang="en-US" dirty="0"/>
              <a:t>, city string, state string)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1363" y="5349685"/>
            <a:ext cx="633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 data </a:t>
            </a:r>
            <a:r>
              <a:rPr lang="en-US" dirty="0" err="1"/>
              <a:t>inpath</a:t>
            </a:r>
            <a:r>
              <a:rPr lang="en-US" dirty="0"/>
              <a:t> "/users/</a:t>
            </a:r>
            <a:r>
              <a:rPr lang="en-US" dirty="0" err="1">
                <a:solidFill>
                  <a:srgbClr val="FF0000"/>
                </a:solidFill>
              </a:rPr>
              <a:t>xunzhou</a:t>
            </a:r>
            <a:r>
              <a:rPr lang="en-US" dirty="0"/>
              <a:t>/dept.txt" into table department;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66467" y="5719017"/>
            <a:ext cx="457200" cy="30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39171" y="6003683"/>
            <a:ext cx="277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 to your own path</a:t>
            </a:r>
          </a:p>
        </p:txBody>
      </p:sp>
    </p:spTree>
    <p:extLst>
      <p:ext uri="{BB962C8B-B14F-4D97-AF65-F5344CB8AC3E}">
        <p14:creationId xmlns:p14="http://schemas.microsoft.com/office/powerpoint/2010/main" val="5477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Simple Queries are the same as SQL</a:t>
            </a:r>
          </a:p>
          <a:p>
            <a:pPr marL="0" indent="0">
              <a:buNone/>
            </a:pPr>
            <a:r>
              <a:rPr lang="en-US" altLang="zh-CN" sz="2000" dirty="0"/>
              <a:t>SELECT, FROM, WHERE, GROUP BY, HAVING, ORDER BY</a:t>
            </a:r>
          </a:p>
          <a:p>
            <a:pPr marL="0" indent="0">
              <a:buNone/>
            </a:pPr>
            <a:r>
              <a:rPr lang="en-US" sz="2000" dirty="0"/>
              <a:t>LIMIT N : select the top N rows in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employee ORDER BY salary LIMIT 2;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20118"/>
            <a:ext cx="5553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Calculate the average salary of employees in each department. Order the results by average salary in ascending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3051175"/>
            <a:ext cx="6724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0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Almost Same as 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Keyword JOIN ON. Can do INNER/LEFT/RIGHT/FULL JOIN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211083"/>
            <a:ext cx="8164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 e join department d on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d.name);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80" t="-16845" r="80" b="16845"/>
          <a:stretch/>
        </p:blipFill>
        <p:spPr>
          <a:xfrm>
            <a:off x="752792" y="3443004"/>
            <a:ext cx="10544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Hive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</a:t>
            </a:r>
            <a:r>
              <a:rPr lang="en-US" altLang="zh-CN" dirty="0"/>
              <a:t>Hive Tables in </a:t>
            </a:r>
            <a:r>
              <a:rPr lang="en-US" altLang="zh-CN" dirty="0" err="1"/>
              <a:t>Databricks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Exercise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744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Sub-queries are limited in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In SQL you can write subqueries in FROM, WHERE, and HAVING.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In HIVE you can (up to the recent version)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 Write a SELECT subquery in the FROM Clause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 The temporary table must have a new name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dirty="0"/>
              <a:t> Not available in other form in WHERE or HAVING</a:t>
            </a:r>
          </a:p>
          <a:p>
            <a:pPr marL="201168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2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which department(s) has an average salary more than 50000. Show the department name and the average salary of these departments.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3175243"/>
            <a:ext cx="9799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(salary)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d join employee e on (d.name=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group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sal_stat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50000;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sal_stat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avg_sal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50000;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09333" y="5334000"/>
            <a:ext cx="651934" cy="5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4867" y="5869094"/>
            <a:ext cx="22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with a query </a:t>
            </a:r>
          </a:p>
        </p:txBody>
      </p:sp>
    </p:spTree>
    <p:extLst>
      <p:ext uri="{BB962C8B-B14F-4D97-AF65-F5344CB8AC3E}">
        <p14:creationId xmlns:p14="http://schemas.microsoft.com/office/powerpoint/2010/main" val="36755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744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IN </a:t>
            </a:r>
            <a:r>
              <a:rPr lang="en-US" altLang="zh-CN" dirty="0"/>
              <a:t>keyword is supported in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zh-CN" dirty="0"/>
              <a:t>In SQL you can write this:</a:t>
            </a:r>
          </a:p>
          <a:p>
            <a:pPr marL="201168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Name</a:t>
            </a:r>
          </a:p>
          <a:p>
            <a:pPr marL="201168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(Select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Where Salary &gt; 50000);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In HIVE you can also do this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dirty="0"/>
              <a:t> But you can only use a single column before the IN keyword</a:t>
            </a:r>
          </a:p>
          <a:p>
            <a:pPr marL="201168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259171"/>
            <a:ext cx="10058400" cy="1450757"/>
          </a:xfrm>
        </p:spPr>
        <p:txBody>
          <a:bodyPr/>
          <a:lstStyle/>
          <a:p>
            <a:r>
              <a:rPr lang="en-US" dirty="0"/>
              <a:t>Exercise #1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Find the nyc_taxi.csv file under </a:t>
            </a:r>
            <a:r>
              <a:rPr lang="en-US" sz="2400" dirty="0" err="1"/>
              <a:t>dbfs</a:t>
            </a:r>
            <a:r>
              <a:rPr lang="en-US" sz="2400" dirty="0"/>
              <a:t>:/datasets/taxi/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Create a table </a:t>
            </a:r>
            <a:r>
              <a:rPr lang="en-US" sz="2400" dirty="0">
                <a:solidFill>
                  <a:srgbClr val="FF0000"/>
                </a:solidFill>
              </a:rPr>
              <a:t>in your own database </a:t>
            </a:r>
            <a:r>
              <a:rPr lang="en-US" sz="2400" dirty="0"/>
              <a:t>called </a:t>
            </a:r>
            <a:r>
              <a:rPr lang="en-US" sz="2400" dirty="0" err="1"/>
              <a:t>nyc_taxi</a:t>
            </a:r>
            <a:r>
              <a:rPr lang="en-US" sz="2400" dirty="0"/>
              <a:t> using the UI manually.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A description of the columns can be found next slide.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The file contains a header line. </a:t>
            </a:r>
            <a:r>
              <a:rPr lang="en-US" altLang="zh-CN" sz="2200" dirty="0"/>
              <a:t>Make sure to handle that.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file contains yellow taxi trip transactions in NYC in the first week of August 2014. (around 3 million)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613" y="4571169"/>
            <a:ext cx="967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and Suggested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4866" y="1779687"/>
            <a:ext cx="100414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vendor_id</a:t>
            </a:r>
            <a:r>
              <a:rPr lang="en-US" sz="1600" dirty="0"/>
              <a:t> 					String,                                      vendor of the GPS device.  3-character code</a:t>
            </a:r>
          </a:p>
          <a:p>
            <a:r>
              <a:rPr lang="en-US" sz="1600" dirty="0" err="1"/>
              <a:t>pickup_datetime</a:t>
            </a:r>
            <a:r>
              <a:rPr lang="en-US" sz="1600" dirty="0"/>
              <a:t> 			timestamp,                                time of the pick up time. YYYY-MM-DD HH:MI:SS</a:t>
            </a:r>
          </a:p>
          <a:p>
            <a:r>
              <a:rPr lang="en-US" sz="1600" dirty="0" err="1"/>
              <a:t>dropoff_datetime</a:t>
            </a:r>
            <a:r>
              <a:rPr lang="en-US" sz="1600" dirty="0"/>
              <a:t> 			timestamp, 			       time of the drop off time. YYYY-MM-DD HH:MI:SS</a:t>
            </a:r>
          </a:p>
          <a:p>
            <a:r>
              <a:rPr lang="en-US" sz="1600" dirty="0" err="1"/>
              <a:t>passenger_count</a:t>
            </a:r>
            <a:r>
              <a:rPr lang="en-US" sz="1600" dirty="0"/>
              <a:t> 			</a:t>
            </a:r>
            <a:r>
              <a:rPr lang="en-US" sz="1600" dirty="0" err="1"/>
              <a:t>int</a:t>
            </a:r>
            <a:r>
              <a:rPr lang="en-US" sz="1600" dirty="0"/>
              <a:t>,                                           number of passengers</a:t>
            </a:r>
          </a:p>
          <a:p>
            <a:r>
              <a:rPr lang="en-US" sz="1600" dirty="0" err="1"/>
              <a:t>trip_distance</a:t>
            </a:r>
            <a:r>
              <a:rPr lang="en-US" sz="1600" dirty="0"/>
              <a:t> 				double,                                     trip distance</a:t>
            </a:r>
          </a:p>
          <a:p>
            <a:r>
              <a:rPr lang="en-US" sz="1600" dirty="0" err="1"/>
              <a:t>pickup_longitude</a:t>
            </a:r>
            <a:r>
              <a:rPr lang="en-US" sz="1600" dirty="0"/>
              <a:t> 			double,                                     pickup location longitude coordinate</a:t>
            </a:r>
          </a:p>
          <a:p>
            <a:r>
              <a:rPr lang="en-US" sz="1600" dirty="0" err="1"/>
              <a:t>pickup_latitude</a:t>
            </a:r>
            <a:r>
              <a:rPr lang="en-US" sz="1600" dirty="0"/>
              <a:t> 				double, 				       pickup location latitude coordinate</a:t>
            </a:r>
          </a:p>
          <a:p>
            <a:r>
              <a:rPr lang="en-US" sz="1600" dirty="0" err="1"/>
              <a:t>rate_code</a:t>
            </a:r>
            <a:r>
              <a:rPr lang="en-US" sz="1600" dirty="0"/>
              <a:t> 					</a:t>
            </a:r>
            <a:r>
              <a:rPr lang="en-US" sz="1600" dirty="0" err="1"/>
              <a:t>int</a:t>
            </a:r>
            <a:r>
              <a:rPr lang="en-US" sz="1600" dirty="0"/>
              <a:t>,                                           rate code of the trip, e.g., flat fate, special rate, etc. </a:t>
            </a:r>
          </a:p>
          <a:p>
            <a:r>
              <a:rPr lang="en-US" sz="1600" dirty="0" err="1"/>
              <a:t>store_and_fwd_flag</a:t>
            </a:r>
            <a:r>
              <a:rPr lang="en-US" sz="1600" dirty="0"/>
              <a:t>		       	string,                                       a flag that is not useful to us.</a:t>
            </a:r>
          </a:p>
          <a:p>
            <a:r>
              <a:rPr lang="en-US" sz="1600" dirty="0" err="1"/>
              <a:t>dropoff_longitude</a:t>
            </a:r>
            <a:r>
              <a:rPr lang="en-US" sz="1600" dirty="0"/>
              <a:t> 			double,				        pickup location longitude coordinate</a:t>
            </a:r>
          </a:p>
          <a:p>
            <a:r>
              <a:rPr lang="en-US" sz="1600" dirty="0" err="1"/>
              <a:t>dropoff_latitude</a:t>
            </a:r>
            <a:r>
              <a:rPr lang="en-US" sz="1600" dirty="0"/>
              <a:t> 			double, 					pickup location latitude coordinate</a:t>
            </a:r>
          </a:p>
          <a:p>
            <a:r>
              <a:rPr lang="en-US" sz="1600" dirty="0" err="1"/>
              <a:t>payment_type</a:t>
            </a:r>
            <a:r>
              <a:rPr lang="en-US" sz="1600" dirty="0"/>
              <a:t> 				string 					3-letter code. CRD = Credit, CSH = Cash</a:t>
            </a:r>
          </a:p>
          <a:p>
            <a:r>
              <a:rPr lang="en-US" sz="1600" dirty="0" err="1"/>
              <a:t>fare_amount</a:t>
            </a:r>
            <a:r>
              <a:rPr lang="en-US" sz="1600" dirty="0"/>
              <a:t> 				double,                                      </a:t>
            </a:r>
          </a:p>
          <a:p>
            <a:r>
              <a:rPr lang="en-US" sz="1600" dirty="0"/>
              <a:t>surcharge 					double, </a:t>
            </a:r>
          </a:p>
          <a:p>
            <a:r>
              <a:rPr lang="en-US" sz="1600" dirty="0" err="1"/>
              <a:t>mta_tax</a:t>
            </a:r>
            <a:r>
              <a:rPr lang="en-US" sz="1600" dirty="0"/>
              <a:t> 					double, </a:t>
            </a:r>
          </a:p>
          <a:p>
            <a:r>
              <a:rPr lang="en-US" sz="1600" dirty="0" err="1"/>
              <a:t>tip_amount</a:t>
            </a:r>
            <a:r>
              <a:rPr lang="en-US" sz="1600" dirty="0"/>
              <a:t> 				double, </a:t>
            </a:r>
          </a:p>
          <a:p>
            <a:r>
              <a:rPr lang="en-US" sz="1600" dirty="0" err="1"/>
              <a:t>tolls_amount</a:t>
            </a:r>
            <a:r>
              <a:rPr lang="en-US" sz="1600" dirty="0"/>
              <a:t>				double, </a:t>
            </a:r>
          </a:p>
          <a:p>
            <a:r>
              <a:rPr lang="en-US" sz="1600" dirty="0" err="1"/>
              <a:t>total_amount</a:t>
            </a:r>
            <a:r>
              <a:rPr lang="en-US" sz="1600" dirty="0"/>
              <a:t> 				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7880" y="494453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Amounts of fare tax, fees, tips and total charges in US Dollar</a:t>
            </a:r>
          </a:p>
        </p:txBody>
      </p:sp>
    </p:spTree>
    <p:extLst>
      <p:ext uri="{BB962C8B-B14F-4D97-AF65-F5344CB8AC3E}">
        <p14:creationId xmlns:p14="http://schemas.microsoft.com/office/powerpoint/2010/main" val="44457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259171"/>
            <a:ext cx="10058400" cy="1450757"/>
          </a:xfrm>
        </p:spPr>
        <p:txBody>
          <a:bodyPr/>
          <a:lstStyle/>
          <a:p>
            <a:r>
              <a:rPr lang="en-US" dirty="0"/>
              <a:t>Exercise #1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Write a query to count the total number of rows in the table.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Write a query to show 10 rows of the table.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Submit your notebook (export as an html file) with the output of the queries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Name it as “Exercise #1”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2613" y="4571169"/>
            <a:ext cx="967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265" y="3368876"/>
            <a:ext cx="6038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#1 on </a:t>
            </a:r>
            <a:r>
              <a:rPr lang="en-US" altLang="zh-CN" dirty="0"/>
              <a:t>ICON.</a:t>
            </a:r>
            <a:endParaRPr lang="en-US" dirty="0"/>
          </a:p>
          <a:p>
            <a:r>
              <a:rPr lang="en-US" dirty="0"/>
              <a:t>2. HW1 due in 2 weeks</a:t>
            </a:r>
          </a:p>
          <a:p>
            <a:r>
              <a:rPr lang="en-US" dirty="0"/>
              <a:t>3. Continue looking for teammates for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at </a:t>
            </a:r>
            <a:r>
              <a:rPr lang="en-US" dirty="0" err="1"/>
              <a:t>Databricks</a:t>
            </a:r>
            <a:r>
              <a:rPr lang="en-US" dirty="0"/>
              <a:t>.</a:t>
            </a:r>
          </a:p>
          <a:p>
            <a:r>
              <a:rPr lang="en-US" dirty="0"/>
              <a:t>We will use it soon.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https://adb-7288810862666674.14.azuredatabricks.net/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3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using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2378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table like this in HIVE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5 columns, 5 rows, using the file “employee.txt” under /users/&lt;your </a:t>
            </a:r>
            <a:r>
              <a:rPr lang="en-US" dirty="0" err="1"/>
              <a:t>hawkid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See Part I slides if you don’t know where to find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00478"/>
              </p:ext>
            </p:extLst>
          </p:nvPr>
        </p:nvGraphicFramePr>
        <p:xfrm>
          <a:off x="5997109" y="3483188"/>
          <a:ext cx="58094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Alexis Sanchez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Santi </a:t>
                      </a:r>
                      <a:r>
                        <a:rPr lang="en-US" dirty="0" err="1"/>
                        <a:t>Carzola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Sr. 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 </a:t>
                      </a:r>
                      <a:r>
                        <a:rPr lang="en-US" dirty="0" err="1"/>
                        <a:t>Iwobi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Luis Suarez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 Walcott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9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altLang="zh-CN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Databricks</a:t>
            </a:r>
            <a:r>
              <a:rPr lang="en-US" dirty="0">
                <a:solidFill>
                  <a:srgbClr val="FF0000"/>
                </a:solidFill>
              </a:rPr>
              <a:t> format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Hive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9680" y="28326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employee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string,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double,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string)</a:t>
            </a:r>
          </a:p>
          <a:p>
            <a:r>
              <a:rPr lang="en-US" dirty="0"/>
              <a:t>USING CSV</a:t>
            </a:r>
          </a:p>
          <a:p>
            <a:r>
              <a:rPr lang="en-US" dirty="0"/>
              <a:t>LOCATION ‘/users/</a:t>
            </a:r>
            <a:r>
              <a:rPr lang="en-US" dirty="0" err="1"/>
              <a:t>xunzhou</a:t>
            </a:r>
            <a:r>
              <a:rPr lang="en-US" dirty="0"/>
              <a:t>/’;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9680" y="1890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xunzhou</a:t>
            </a:r>
            <a:r>
              <a:rPr lang="en-US" dirty="0"/>
              <a:t>;</a:t>
            </a:r>
          </a:p>
          <a:p>
            <a:r>
              <a:rPr lang="en-US" dirty="0"/>
              <a:t>DROP TABLE employee;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58540" y="3803228"/>
            <a:ext cx="104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0490" y="361748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definitions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721013" y="3133514"/>
            <a:ext cx="338667" cy="13453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79526" y="4658361"/>
            <a:ext cx="104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7475" y="4465749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data format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79526" y="5005494"/>
            <a:ext cx="104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9895" y="477544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Path to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6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altLang="zh-CN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This command is used for batch loading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All the files in the same directory will be loaded into the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6751" y="3379893"/>
            <a:ext cx="38032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employee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string,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double,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string)</a:t>
            </a:r>
          </a:p>
          <a:p>
            <a:r>
              <a:rPr lang="en-US" dirty="0"/>
              <a:t>USING CSV</a:t>
            </a:r>
          </a:p>
          <a:p>
            <a:r>
              <a:rPr lang="en-US" dirty="0"/>
              <a:t>LOCATION '/users/</a:t>
            </a:r>
            <a:r>
              <a:rPr lang="en-US" dirty="0" err="1"/>
              <a:t>xunzhou</a:t>
            </a:r>
            <a:r>
              <a:rPr lang="en-US" dirty="0"/>
              <a:t>/';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31" y="3206547"/>
            <a:ext cx="5867400" cy="2895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7280" y="5477691"/>
            <a:ext cx="5259977" cy="496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9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altLang="zh-CN" dirty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Databricks</a:t>
            </a:r>
            <a:r>
              <a:rPr lang="en-US" dirty="0">
                <a:solidFill>
                  <a:schemeClr val="tx1"/>
                </a:solidFill>
              </a:rPr>
              <a:t> format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Hive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9680" y="28326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IF NOT EXISTS employee </a:t>
            </a:r>
          </a:p>
          <a:p>
            <a:r>
              <a:rPr lang="en-US" dirty="0"/>
              <a:t>(</a:t>
            </a:r>
            <a:r>
              <a:rPr lang="en-US" dirty="0" err="1"/>
              <a:t>eid</a:t>
            </a:r>
            <a:r>
              <a:rPr lang="en-US" dirty="0"/>
              <a:t> string, </a:t>
            </a:r>
          </a:p>
          <a:p>
            <a:r>
              <a:rPr lang="en-US" dirty="0"/>
              <a:t> name string, </a:t>
            </a:r>
          </a:p>
          <a:p>
            <a:r>
              <a:rPr lang="en-US" dirty="0"/>
              <a:t> salary double, </a:t>
            </a:r>
          </a:p>
          <a:p>
            <a:r>
              <a:rPr lang="en-US" dirty="0"/>
              <a:t> title string,</a:t>
            </a:r>
          </a:p>
          <a:p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string)</a:t>
            </a:r>
          </a:p>
          <a:p>
            <a:r>
              <a:rPr lang="en-US" dirty="0"/>
              <a:t>ROW FORMAT DELIMITED</a:t>
            </a:r>
          </a:p>
          <a:p>
            <a:r>
              <a:rPr lang="en-US" dirty="0"/>
              <a:t>FIELDS TERMINATED BY ','</a:t>
            </a:r>
          </a:p>
          <a:p>
            <a:r>
              <a:rPr lang="en-US" dirty="0"/>
              <a:t>LINES TERMINATED BY '\n'</a:t>
            </a:r>
          </a:p>
          <a:p>
            <a:r>
              <a:rPr lang="en-US" dirty="0"/>
              <a:t>STORED AS TEXTFILE;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9680" y="18909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xunzhou</a:t>
            </a:r>
            <a:r>
              <a:rPr lang="en-US" dirty="0"/>
              <a:t>;</a:t>
            </a:r>
          </a:p>
          <a:p>
            <a:r>
              <a:rPr lang="en-US" dirty="0"/>
              <a:t>DROP TABLE employee;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58540" y="3803228"/>
            <a:ext cx="104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0490" y="361748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definitions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721013" y="3133514"/>
            <a:ext cx="338667" cy="13453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59680" y="4536438"/>
            <a:ext cx="3252555" cy="1085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35470" y="4326641"/>
            <a:ext cx="706798" cy="3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42268" y="4063816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fields are delimited in each row.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77720" y="4886334"/>
            <a:ext cx="673182" cy="15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33124" y="470166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and Line separators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59133" y="5470047"/>
            <a:ext cx="1110390" cy="3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69523" y="5285381"/>
            <a:ext cx="332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table is physically stored</a:t>
            </a:r>
          </a:p>
        </p:txBody>
      </p:sp>
    </p:spTree>
    <p:extLst>
      <p:ext uri="{BB962C8B-B14F-4D97-AF65-F5344CB8AC3E}">
        <p14:creationId xmlns:p14="http://schemas.microsoft.com/office/powerpoint/2010/main" val="310835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Table vs. MySQL/Oracle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Relational </a:t>
            </a:r>
            <a:r>
              <a:rPr lang="en-US" altLang="zh-CN" dirty="0"/>
              <a:t>Database: data validated when “written into the table”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Hive: data validated when data “read from the table”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you define a table, you should define how the data to be read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Hive table is simply a file containing data +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2066191" y="5486974"/>
            <a:ext cx="764931" cy="914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file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53312" y="4293589"/>
          <a:ext cx="47731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679">
                <a:tc>
                  <a:txBody>
                    <a:bodyPr/>
                    <a:lstStyle/>
                    <a:p>
                      <a:r>
                        <a:rPr lang="en-US" dirty="0" err="1"/>
                        <a:t>eid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66093" y="397116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Schema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2285999" y="4756638"/>
            <a:ext cx="325316" cy="633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67740" y="4888495"/>
            <a:ext cx="314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when loading data</a:t>
            </a:r>
          </a:p>
          <a:p>
            <a:r>
              <a:rPr lang="en-US" dirty="0"/>
              <a:t>Whether data fits the schema or not is not checked</a:t>
            </a:r>
          </a:p>
        </p:txBody>
      </p:sp>
    </p:spTree>
    <p:extLst>
      <p:ext uri="{BB962C8B-B14F-4D97-AF65-F5344CB8AC3E}">
        <p14:creationId xmlns:p14="http://schemas.microsoft.com/office/powerpoint/2010/main" val="406208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Data into Hive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032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Data From a file in </a:t>
            </a:r>
            <a:r>
              <a:rPr lang="en-US" dirty="0" err="1">
                <a:solidFill>
                  <a:srgbClr val="FF0000"/>
                </a:solidFill>
              </a:rPr>
              <a:t>dbfs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From other tables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63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9" ma:contentTypeDescription="Create a new document." ma:contentTypeScope="" ma:versionID="11ec6112a2cf0020f38407f4bdc778dd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d5deab1e1d84843383e537a158be6c75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403FB7-FEA9-4426-9C90-1A255CC6F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993531-2C6E-4C18-B4AB-2D22044863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C90A7-B2A0-4624-AEE4-37DFAFB43ECB}">
  <ds:schemaRefs>
    <ds:schemaRef ds:uri="http://purl.org/dc/elements/1.1/"/>
    <ds:schemaRef ds:uri="f6602c75-fe71-481b-afe1-4159ec8c301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aff08b56-ab94-4509-b3d8-0127aa91364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22533</TotalTime>
  <Words>1432</Words>
  <Application>Microsoft Office PowerPoint</Application>
  <PresentationFormat>Widescreen</PresentationFormat>
  <Paragraphs>273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Gill Sans MT</vt:lpstr>
      <vt:lpstr>Wingdings</vt:lpstr>
      <vt:lpstr>Retrospect</vt:lpstr>
      <vt:lpstr>Big Data Management &amp; Analytics</vt:lpstr>
      <vt:lpstr>Outline</vt:lpstr>
      <vt:lpstr>Preparation</vt:lpstr>
      <vt:lpstr>Creating Table using Databricks</vt:lpstr>
      <vt:lpstr>Creating Tables</vt:lpstr>
      <vt:lpstr>Creating Tables</vt:lpstr>
      <vt:lpstr>Creating Tables</vt:lpstr>
      <vt:lpstr>Hive Table vs. MySQL/Oracle Table</vt:lpstr>
      <vt:lpstr>Populating Data into Hive Tables</vt:lpstr>
      <vt:lpstr>Populating Data into Hive Tables</vt:lpstr>
      <vt:lpstr>Data Loaded</vt:lpstr>
      <vt:lpstr>Load Data</vt:lpstr>
      <vt:lpstr>Summary</vt:lpstr>
      <vt:lpstr>Drop a table</vt:lpstr>
      <vt:lpstr>Inserting data into a table</vt:lpstr>
      <vt:lpstr>Quick Exercise (no submission needed)</vt:lpstr>
      <vt:lpstr>Writing Queries</vt:lpstr>
      <vt:lpstr>Writing SQL Queries </vt:lpstr>
      <vt:lpstr>Join</vt:lpstr>
      <vt:lpstr>Subqueries</vt:lpstr>
      <vt:lpstr>Hive Subquery</vt:lpstr>
      <vt:lpstr>IN keyword</vt:lpstr>
      <vt:lpstr>Exercise #1 (Submit on ICON)</vt:lpstr>
      <vt:lpstr>Columns and Suggested Data Types</vt:lpstr>
      <vt:lpstr>Exercise #1 (Submit on ICON)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1474</cp:revision>
  <dcterms:created xsi:type="dcterms:W3CDTF">2014-09-09T01:52:12Z</dcterms:created>
  <dcterms:modified xsi:type="dcterms:W3CDTF">2020-09-22T18:27:06Z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