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4"/>
  </p:notesMasterIdLst>
  <p:sldIdLst>
    <p:sldId id="256" r:id="rId5"/>
    <p:sldId id="531" r:id="rId6"/>
    <p:sldId id="540" r:id="rId7"/>
    <p:sldId id="563" r:id="rId8"/>
    <p:sldId id="564" r:id="rId9"/>
    <p:sldId id="565" r:id="rId10"/>
    <p:sldId id="566" r:id="rId11"/>
    <p:sldId id="567" r:id="rId12"/>
    <p:sldId id="569" r:id="rId13"/>
    <p:sldId id="578" r:id="rId14"/>
    <p:sldId id="570" r:id="rId15"/>
    <p:sldId id="571" r:id="rId16"/>
    <p:sldId id="572" r:id="rId17"/>
    <p:sldId id="579" r:id="rId18"/>
    <p:sldId id="580" r:id="rId19"/>
    <p:sldId id="574" r:id="rId20"/>
    <p:sldId id="575" r:id="rId21"/>
    <p:sldId id="576" r:id="rId22"/>
    <p:sldId id="577" r:id="rId23"/>
    <p:sldId id="581" r:id="rId24"/>
    <p:sldId id="582" r:id="rId25"/>
    <p:sldId id="583" r:id="rId26"/>
    <p:sldId id="584" r:id="rId27"/>
    <p:sldId id="586" r:id="rId28"/>
    <p:sldId id="587" r:id="rId29"/>
    <p:sldId id="588" r:id="rId30"/>
    <p:sldId id="589" r:id="rId31"/>
    <p:sldId id="590" r:id="rId32"/>
    <p:sldId id="51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7288810862666674.14.azuredatabrick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Advanced Hive and </a:t>
            </a:r>
            <a:r>
              <a:rPr lang="en-US" altLang="zh-CN" sz="5400" dirty="0" err="1"/>
              <a:t>Databricks</a:t>
            </a:r>
            <a:r>
              <a:rPr lang="en-US" altLang="zh-CN" sz="5400" dirty="0"/>
              <a:t> SQL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Tables using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table from a query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salary of each department and save the results as a new table called </a:t>
            </a:r>
            <a:r>
              <a:rPr lang="en-US" dirty="0" err="1"/>
              <a:t>sal_stat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152" y="3342239"/>
            <a:ext cx="7824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(salary)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join employee e on (d.name=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6152" y="3728332"/>
            <a:ext cx="2915581" cy="43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6200" y="3359000"/>
            <a:ext cx="30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 format/</a:t>
            </a:r>
            <a:r>
              <a:rPr lang="en-US" dirty="0" err="1"/>
              <a:t>Databricks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8085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a table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54" y="1874485"/>
            <a:ext cx="4010025" cy="4448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65727" y="2787134"/>
            <a:ext cx="18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describe </a:t>
            </a:r>
            <a:r>
              <a:rPr lang="en-US" dirty="0" err="1"/>
              <a:t>nyc_taxi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921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Statistics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many unique values are there in salary?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the min/max salaries? How many unique values?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First use the compute statistics key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3783" y="3379088"/>
            <a:ext cx="590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table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compute statistics for columns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3783" y="3687259"/>
            <a:ext cx="35752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describe formatted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describe formatted [table] [column]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146" y="3325919"/>
            <a:ext cx="2390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UNION and UNION 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UNION is the same as in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Duplicated rows will be removed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Select_statmenet</a:t>
            </a:r>
            <a:r>
              <a:rPr lang="en-US" dirty="0"/>
              <a:t> A UNION </a:t>
            </a:r>
            <a:r>
              <a:rPr lang="en-US" dirty="0" err="1"/>
              <a:t>Select_Statement</a:t>
            </a:r>
            <a:r>
              <a:rPr lang="en-US" dirty="0"/>
              <a:t> </a:t>
            </a:r>
            <a:r>
              <a:rPr lang="en-US" altLang="zh-CN" dirty="0"/>
              <a:t>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UNION ALL does not remove duplicated rows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number and names of columns returned by each </a:t>
            </a:r>
            <a:r>
              <a:rPr lang="en-US" i="1" dirty="0" err="1"/>
              <a:t>select_statement</a:t>
            </a:r>
            <a:r>
              <a:rPr lang="en-US" dirty="0"/>
              <a:t> have to be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8875" y="3857414"/>
            <a:ext cx="356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‘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Semi-Join and Anti-Join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Semi-Join: </a:t>
            </a:r>
            <a:r>
              <a:rPr lang="en-US" altLang="en-US" sz="2400" dirty="0"/>
              <a:t>Select only rows from the side of the SEMI JOIN where there is a match. If one row matches multiple rows, only the first match is returned. 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3191099"/>
            <a:ext cx="5362575" cy="2105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345" y="2865786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620491"/>
            <a:ext cx="5448300" cy="140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" y="5577418"/>
            <a:ext cx="52863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9502" y="5252105"/>
            <a:ext cx="127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8433" y="2865786"/>
            <a:ext cx="446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employee e left semi join department d on </a:t>
            </a:r>
            <a:r>
              <a:rPr lang="en-US" dirty="0" err="1"/>
              <a:t>e.dept</a:t>
            </a:r>
            <a:r>
              <a:rPr lang="en-US" dirty="0"/>
              <a:t> = d.name;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301740" y="3512117"/>
            <a:ext cx="336127" cy="1076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Semi-Join and Anti-Join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Anti-Join: Select only rows from the left side that match no rows on the right side.</a:t>
            </a:r>
          </a:p>
          <a:p>
            <a:br>
              <a:rPr lang="en-US" sz="2400" dirty="0"/>
            </a:b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3191099"/>
            <a:ext cx="5362575" cy="2105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345" y="2865786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" y="5577418"/>
            <a:ext cx="52863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9502" y="5252105"/>
            <a:ext cx="127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8433" y="2865786"/>
            <a:ext cx="446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employee e left </a:t>
            </a:r>
            <a:r>
              <a:rPr lang="en-US" dirty="0">
                <a:solidFill>
                  <a:srgbClr val="FF0000"/>
                </a:solidFill>
              </a:rPr>
              <a:t>anti</a:t>
            </a:r>
            <a:r>
              <a:rPr lang="en-US" dirty="0"/>
              <a:t> join department d on </a:t>
            </a:r>
            <a:r>
              <a:rPr lang="en-US" dirty="0" err="1"/>
              <a:t>e.dept</a:t>
            </a:r>
            <a:r>
              <a:rPr lang="en-US" dirty="0"/>
              <a:t> = d.name;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301740" y="4646651"/>
            <a:ext cx="336127" cy="649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5" y="4640543"/>
            <a:ext cx="53244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Functions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String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Arithmetic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and Time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Arithmetic Functions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Round(X): round X to the nearest integer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Ceil(X): get the smallest integer no smaller than X.  Ceil (2.5) = 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Floor(X): get the largest integer no larger than X.    Floor (2.5) = 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rand(X): get a column of 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Functions in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TM = ‘2016-10-15 09:34:27’ (timestamp)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Year(TM) = 2016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altLang="zh-CN" sz="2000" dirty="0"/>
              <a:t>Month</a:t>
            </a:r>
            <a:r>
              <a:rPr lang="en-US" sz="2000" dirty="0"/>
              <a:t>(TM) =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/>
              <a:t> Day</a:t>
            </a:r>
            <a:r>
              <a:rPr lang="en-US" sz="2000" dirty="0"/>
              <a:t>(TM) = 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/>
              <a:t> Hour</a:t>
            </a:r>
            <a:r>
              <a:rPr lang="en-US" sz="2000" dirty="0"/>
              <a:t>(TM) = 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Minute(TM) = 34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Second(TM) =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3616" y="3197520"/>
            <a:ext cx="39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Sunday, 2 = Monday, …, 7 = Saturday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3777" y="2328051"/>
            <a:ext cx="5671956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84C6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dayofyear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(TM) = 289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84C6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Dayofweek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(TM) = 7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84C6"/>
              </a:buClr>
              <a:buSzPct val="100000"/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84C6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date_format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(TM, 'EEEE') = ‘Saturday’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10" y="4211885"/>
            <a:ext cx="6515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length(‘</a:t>
            </a:r>
            <a:r>
              <a:rPr lang="en-US" sz="2000" dirty="0" err="1"/>
              <a:t>abc</a:t>
            </a:r>
            <a:r>
              <a:rPr lang="en-US" sz="2000" dirty="0"/>
              <a:t>’) =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trim(‘ </a:t>
            </a:r>
            <a:r>
              <a:rPr lang="en-US" sz="2000" dirty="0" err="1"/>
              <a:t>abc</a:t>
            </a:r>
            <a:r>
              <a:rPr lang="en-US" sz="2000" dirty="0"/>
              <a:t> ‘) = ‘</a:t>
            </a:r>
            <a:r>
              <a:rPr lang="en-US" sz="2000" dirty="0" err="1"/>
              <a:t>abc</a:t>
            </a:r>
            <a:r>
              <a:rPr lang="en-US" sz="2000" dirty="0"/>
              <a:t>’  : remove whitespaces around the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ltrm</a:t>
            </a:r>
            <a:r>
              <a:rPr lang="en-US" sz="2000" dirty="0"/>
              <a:t>() and </a:t>
            </a:r>
            <a:r>
              <a:rPr lang="en-US" sz="2000" dirty="0" err="1"/>
              <a:t>rtrim</a:t>
            </a:r>
            <a:r>
              <a:rPr lang="en-US" sz="2000" dirty="0"/>
              <a:t>(): trim whitespaces on the left/right of the input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concat</a:t>
            </a:r>
            <a:r>
              <a:rPr lang="en-US" sz="2000" dirty="0"/>
              <a:t>(‘</a:t>
            </a:r>
            <a:r>
              <a:rPr lang="en-US" sz="2000" dirty="0" err="1"/>
              <a:t>abc</a:t>
            </a:r>
            <a:r>
              <a:rPr lang="en-US" sz="2000" dirty="0"/>
              <a:t>’, ‘</a:t>
            </a:r>
            <a:r>
              <a:rPr lang="en-US" sz="2000" dirty="0" err="1"/>
              <a:t>def</a:t>
            </a:r>
            <a:r>
              <a:rPr lang="en-US" sz="2000" dirty="0"/>
              <a:t>’) = ‘</a:t>
            </a:r>
            <a:r>
              <a:rPr lang="en-US" sz="2000" dirty="0" err="1"/>
              <a:t>abcdef</a:t>
            </a:r>
            <a:r>
              <a:rPr lang="en-US" sz="2000" dirty="0"/>
              <a:t>’ concatenate input strings (input can include multiple strings)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substr</a:t>
            </a:r>
            <a:r>
              <a:rPr lang="en-US" sz="2000" dirty="0"/>
              <a:t>(‘</a:t>
            </a:r>
            <a:r>
              <a:rPr lang="en-US" sz="2000" dirty="0" err="1"/>
              <a:t>abcdef</a:t>
            </a:r>
            <a:r>
              <a:rPr lang="en-US" sz="2000" dirty="0"/>
              <a:t>’, 3, 2) = ‘cd’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Find the substring in position (3) with length (2)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instr</a:t>
            </a:r>
            <a:r>
              <a:rPr lang="en-US" sz="2000" dirty="0"/>
              <a:t>(‘</a:t>
            </a:r>
            <a:r>
              <a:rPr lang="en-US" sz="2000" dirty="0" err="1"/>
              <a:t>abcdef</a:t>
            </a:r>
            <a:r>
              <a:rPr lang="en-US" sz="2000" dirty="0"/>
              <a:t>’, ‘</a:t>
            </a:r>
            <a:r>
              <a:rPr lang="en-US" sz="2000" dirty="0" err="1"/>
              <a:t>def</a:t>
            </a:r>
            <a:r>
              <a:rPr lang="en-US" sz="2000" dirty="0"/>
              <a:t>’) = 4  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The position of the substring in the main string. 0 for no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Exercise #1, Team formation due today (9/9)</a:t>
            </a:r>
          </a:p>
          <a:p>
            <a:r>
              <a:rPr lang="en-US" dirty="0"/>
              <a:t>2. HW1 due next week.</a:t>
            </a:r>
          </a:p>
          <a:p>
            <a:r>
              <a:rPr lang="en-US" dirty="0"/>
              <a:t>3. Project dataset choice due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calculate the total number of trips started on each day of week in the data. Sort the results by day of week (Sunday -&gt; Saturday)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6732" y="3257249"/>
            <a:ext cx="10910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dayofweek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) as </a:t>
            </a:r>
            <a:r>
              <a:rPr lang="en-US" dirty="0" err="1"/>
              <a:t>dow</a:t>
            </a:r>
            <a:r>
              <a:rPr lang="en-US" dirty="0"/>
              <a:t>, </a:t>
            </a:r>
            <a:r>
              <a:rPr lang="en-US" dirty="0" err="1"/>
              <a:t>date_format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, 'EEEE') as </a:t>
            </a:r>
            <a:r>
              <a:rPr lang="en-US" dirty="0" err="1"/>
              <a:t>day_of_week</a:t>
            </a:r>
            <a:r>
              <a:rPr lang="en-US" dirty="0"/>
              <a:t>, count(*) as total from </a:t>
            </a:r>
            <a:r>
              <a:rPr lang="en-US" dirty="0" err="1"/>
              <a:t>nyc_taxi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dayofweek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), </a:t>
            </a:r>
            <a:r>
              <a:rPr lang="en-US" dirty="0" err="1"/>
              <a:t>date_format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, 'EEEE') </a:t>
            </a:r>
          </a:p>
          <a:p>
            <a:r>
              <a:rPr lang="en-US" dirty="0"/>
              <a:t>order by </a:t>
            </a:r>
            <a:r>
              <a:rPr lang="en-US" dirty="0" err="1"/>
              <a:t>dayofweek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77" y="4173714"/>
            <a:ext cx="3600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307" y="1610431"/>
            <a:ext cx="2600325" cy="204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Query results can be visualized directly in notebooks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Bar/Pie/Line/Area charts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Stats: Quantile, Q-Q plot, Box Plot, Histogram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Map (only World Countries or U.S. States) </a:t>
            </a:r>
          </a:p>
        </p:txBody>
      </p:sp>
    </p:spTree>
    <p:extLst>
      <p:ext uri="{BB962C8B-B14F-4D97-AF65-F5344CB8AC3E}">
        <p14:creationId xmlns:p14="http://schemas.microsoft.com/office/powerpoint/2010/main" val="233861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07" y="3540426"/>
            <a:ext cx="2600325" cy="204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Bar/Pie/Line/Area charts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Query should return at least two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a bar chart to how the number of employees in each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62" y="3620347"/>
            <a:ext cx="3616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dept</a:t>
            </a:r>
            <a:r>
              <a:rPr lang="en-US" dirty="0"/>
              <a:t>, count(*) as </a:t>
            </a:r>
            <a:r>
              <a:rPr lang="en-US" dirty="0" err="1"/>
              <a:t>n_employees</a:t>
            </a:r>
            <a:r>
              <a:rPr lang="en-US" dirty="0"/>
              <a:t> from employee </a:t>
            </a:r>
          </a:p>
          <a:p>
            <a:r>
              <a:rPr lang="en-US" dirty="0"/>
              <a:t>group by </a:t>
            </a:r>
            <a:r>
              <a:rPr lang="en-US" dirty="0" err="1"/>
              <a:t>dept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dept</a:t>
            </a:r>
            <a:r>
              <a:rPr lang="en-US" dirty="0"/>
              <a:t>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589" y="3529983"/>
            <a:ext cx="3351110" cy="27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Bar/Pie/Line/Area charts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Query should return at least two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a bar chart to how the number of employees in each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62" y="3620347"/>
            <a:ext cx="3616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dept</a:t>
            </a:r>
            <a:r>
              <a:rPr lang="en-US" dirty="0"/>
              <a:t>, count(*) as </a:t>
            </a:r>
            <a:r>
              <a:rPr lang="en-US" dirty="0" err="1"/>
              <a:t>n_employees</a:t>
            </a:r>
            <a:r>
              <a:rPr lang="en-US" dirty="0"/>
              <a:t> from employee </a:t>
            </a:r>
          </a:p>
          <a:p>
            <a:r>
              <a:rPr lang="en-US" dirty="0"/>
              <a:t>group by </a:t>
            </a:r>
            <a:r>
              <a:rPr lang="en-US" dirty="0" err="1"/>
              <a:t>dept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dept</a:t>
            </a:r>
            <a:r>
              <a:rPr lang="en-US" dirty="0"/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5068660"/>
            <a:ext cx="2495550" cy="5524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86000" y="5494867"/>
            <a:ext cx="5080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02262" y="597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configurations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46" y="3526334"/>
            <a:ext cx="4953721" cy="32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26" y="2839120"/>
            <a:ext cx="6086503" cy="3904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Bar/Pie/Line/Area charts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Simple aggregation can be done in the plot as well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62" y="2903199"/>
            <a:ext cx="3616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employee;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43240" y="3659855"/>
            <a:ext cx="694267" cy="6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43240" y="3659855"/>
            <a:ext cx="727638" cy="129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</p:cNvCxnSpPr>
          <p:nvPr/>
        </p:nvCxnSpPr>
        <p:spPr>
          <a:xfrm>
            <a:off x="3810494" y="6005772"/>
            <a:ext cx="53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1943" y="5821106"/>
            <a:ext cx="313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COUNT, SUM. AVG, MIN, MAX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4295" y="323426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x-axis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03362" y="5029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y-axis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72431" y="4293017"/>
            <a:ext cx="174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group by column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1704" y="4265917"/>
            <a:ext cx="685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99374" y="3592122"/>
            <a:ext cx="261112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fields without group by in the query</a:t>
            </a:r>
          </a:p>
        </p:txBody>
      </p:sp>
    </p:spTree>
    <p:extLst>
      <p:ext uri="{BB962C8B-B14F-4D97-AF65-F5344CB8AC3E}">
        <p14:creationId xmlns:p14="http://schemas.microsoft.com/office/powerpoint/2010/main" val="159716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Histogram: show value distribution of a column</a:t>
            </a:r>
          </a:p>
          <a:p>
            <a:pPr marL="0" indent="0">
              <a:buNone/>
            </a:pPr>
            <a:r>
              <a:rPr lang="en-US" dirty="0"/>
              <a:t>Select * from employee;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08" y="2328051"/>
            <a:ext cx="6566350" cy="39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Q-Q plot: test if the data follows a normal distribution</a:t>
            </a:r>
          </a:p>
          <a:p>
            <a:pPr marL="0" indent="0">
              <a:buNone/>
            </a:pPr>
            <a:r>
              <a:rPr lang="en-US" dirty="0"/>
              <a:t>select salary from employee;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Points fitting the straight line better</a:t>
            </a:r>
          </a:p>
          <a:p>
            <a:pPr marL="0" indent="0">
              <a:buNone/>
            </a:pPr>
            <a:r>
              <a:rPr lang="en-US" sz="2000" dirty="0"/>
              <a:t>-&gt; data close to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99" y="2583939"/>
            <a:ext cx="6473321" cy="37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3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Repeat the previous exercise and use a bar chart to visualize the total number of trips on each day of week. Your x-axis should be “Sunday, Monday, … Saturday”.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92" y="2696105"/>
            <a:ext cx="5811309" cy="403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5000" y="2696105"/>
            <a:ext cx="3149601" cy="385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6628" y="271253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options</a:t>
            </a:r>
          </a:p>
        </p:txBody>
      </p:sp>
    </p:spTree>
    <p:extLst>
      <p:ext uri="{BB962C8B-B14F-4D97-AF65-F5344CB8AC3E}">
        <p14:creationId xmlns:p14="http://schemas.microsoft.com/office/powerpoint/2010/main" val="267611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total revenue of all the taxi drivers over each day (full date) using a line chart.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764135"/>
            <a:ext cx="689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round(sum(</a:t>
            </a:r>
            <a:r>
              <a:rPr lang="en-US" dirty="0" err="1"/>
              <a:t>total_amount</a:t>
            </a:r>
            <a:r>
              <a:rPr lang="en-US" dirty="0"/>
              <a:t>),2) as total,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(</a:t>
            </a:r>
            <a:r>
              <a:rPr lang="en-US" dirty="0" err="1"/>
              <a:t>pickup_datetime</a:t>
            </a:r>
            <a:r>
              <a:rPr lang="en-US" dirty="0"/>
              <a:t>) as </a:t>
            </a:r>
            <a:r>
              <a:rPr lang="en-US" dirty="0" err="1"/>
              <a:t>dy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nyc_taxi</a:t>
            </a:r>
            <a:r>
              <a:rPr lang="en-US" dirty="0"/>
              <a:t> </a:t>
            </a:r>
          </a:p>
          <a:p>
            <a:r>
              <a:rPr lang="en-US" dirty="0"/>
              <a:t>group by  date(</a:t>
            </a:r>
            <a:r>
              <a:rPr lang="en-US" dirty="0" err="1"/>
              <a:t>pickup_datetime</a:t>
            </a:r>
            <a:r>
              <a:rPr lang="en-US" dirty="0"/>
              <a:t>)  </a:t>
            </a:r>
          </a:p>
          <a:p>
            <a:r>
              <a:rPr lang="en-US" dirty="0"/>
              <a:t>order by </a:t>
            </a:r>
            <a:r>
              <a:rPr lang="en-US" dirty="0" err="1"/>
              <a:t>dy</a:t>
            </a:r>
            <a:r>
              <a:rPr lang="en-US" dirty="0"/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7" y="3258374"/>
            <a:ext cx="4655692" cy="34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Watch Lecture 3 Part 2. Submit Exercise 2. </a:t>
            </a:r>
          </a:p>
          <a:p>
            <a:pPr lvl="1"/>
            <a:r>
              <a:rPr lang="en-US" dirty="0"/>
              <a:t>Partitioned tables</a:t>
            </a:r>
          </a:p>
          <a:p>
            <a:pPr lvl="1"/>
            <a:r>
              <a:rPr lang="en-US" dirty="0"/>
              <a:t>Buckets</a:t>
            </a:r>
          </a:p>
          <a:p>
            <a:r>
              <a:rPr lang="en-US" dirty="0"/>
              <a:t>2. Finish HW1</a:t>
            </a:r>
          </a:p>
          <a:p>
            <a:r>
              <a:rPr lang="en-US" dirty="0"/>
              <a:t>3. Pick your project topic.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at </a:t>
            </a:r>
            <a:r>
              <a:rPr lang="en-US" dirty="0" err="1"/>
              <a:t>Databricks</a:t>
            </a:r>
            <a:r>
              <a:rPr lang="en-US" dirty="0"/>
              <a:t>.</a:t>
            </a:r>
          </a:p>
          <a:p>
            <a:r>
              <a:rPr lang="en-US" dirty="0"/>
              <a:t>We will use it soon.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https://adb-7288810862666674.14.azuredatabricks.net/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</a:t>
            </a:r>
            <a:r>
              <a:rPr lang="en-US" altLang="zh-CN" dirty="0"/>
              <a:t>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table and load data, insert, drop table (Hive/</a:t>
            </a:r>
            <a:r>
              <a:rPr lang="en-US" dirty="0" err="1"/>
              <a:t>Databricks</a:t>
            </a:r>
            <a:r>
              <a:rPr lang="en-US" dirty="0"/>
              <a:t> formats)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SQL queries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SELECT, FROM, WHERE, GROUP BY, HAVING, ORDER 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JOIN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Sub-queries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 #1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Find the nyc_taxi.csv file under </a:t>
            </a:r>
            <a:r>
              <a:rPr lang="en-US" sz="2400" dirty="0" err="1"/>
              <a:t>dbfs</a:t>
            </a:r>
            <a:r>
              <a:rPr lang="en-US" sz="2400" dirty="0"/>
              <a:t>:/datasets/taxi/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Create a table </a:t>
            </a:r>
            <a:r>
              <a:rPr lang="en-US" sz="2400" dirty="0">
                <a:solidFill>
                  <a:srgbClr val="FF0000"/>
                </a:solidFill>
              </a:rPr>
              <a:t>in your own database </a:t>
            </a:r>
            <a:r>
              <a:rPr lang="en-US" sz="2400" dirty="0"/>
              <a:t>called </a:t>
            </a:r>
            <a:r>
              <a:rPr lang="en-US" sz="2400" dirty="0" err="1"/>
              <a:t>nyc_taxi</a:t>
            </a:r>
            <a:r>
              <a:rPr lang="en-US" sz="2400" dirty="0"/>
              <a:t> using the UI manually.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A description of the columns can be found next slide.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The file contains a header line. </a:t>
            </a:r>
            <a:r>
              <a:rPr lang="en-US" altLang="zh-CN" sz="2200" dirty="0"/>
              <a:t>Make sure to handle that.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file contains yellow taxi trip transactions in NYC in the first week of August 2014. (around 3 million)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3" y="4571169"/>
            <a:ext cx="967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Suggested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4866" y="1779687"/>
            <a:ext cx="10041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vendor_id</a:t>
            </a:r>
            <a:r>
              <a:rPr lang="en-US" sz="1600" dirty="0"/>
              <a:t> 					String,                                      vendor of the GPS device.  3-character code</a:t>
            </a:r>
          </a:p>
          <a:p>
            <a:r>
              <a:rPr lang="en-US" sz="1600" dirty="0" err="1"/>
              <a:t>pickup_datetime</a:t>
            </a:r>
            <a:r>
              <a:rPr lang="en-US" sz="1600" dirty="0"/>
              <a:t> 			timestamp,                                time of the pick up time. YYYY-MM-DD HH:MI:SS</a:t>
            </a:r>
          </a:p>
          <a:p>
            <a:r>
              <a:rPr lang="en-US" sz="1600" dirty="0" err="1"/>
              <a:t>dropoff_datetime</a:t>
            </a:r>
            <a:r>
              <a:rPr lang="en-US" sz="1600" dirty="0"/>
              <a:t> 			timestamp, 			       time of the drop off time. YYYY-MM-DD HH:MI:SS</a:t>
            </a:r>
          </a:p>
          <a:p>
            <a:r>
              <a:rPr lang="en-US" sz="1600" dirty="0" err="1"/>
              <a:t>passenger_count</a:t>
            </a:r>
            <a:r>
              <a:rPr lang="en-US" sz="1600" dirty="0"/>
              <a:t> 			</a:t>
            </a:r>
            <a:r>
              <a:rPr lang="en-US" sz="1600" dirty="0" err="1"/>
              <a:t>int</a:t>
            </a:r>
            <a:r>
              <a:rPr lang="en-US" sz="1600" dirty="0"/>
              <a:t>,                                           number of passengers</a:t>
            </a:r>
          </a:p>
          <a:p>
            <a:r>
              <a:rPr lang="en-US" sz="1600" dirty="0" err="1"/>
              <a:t>trip_distance</a:t>
            </a:r>
            <a:r>
              <a:rPr lang="en-US" sz="1600" dirty="0"/>
              <a:t> 				double,                                     trip distance</a:t>
            </a:r>
          </a:p>
          <a:p>
            <a:r>
              <a:rPr lang="en-US" sz="1600" dirty="0" err="1"/>
              <a:t>pickup_longitude</a:t>
            </a:r>
            <a:r>
              <a:rPr lang="en-US" sz="1600" dirty="0"/>
              <a:t> 			double,                                     pickup location longitude coordinate</a:t>
            </a:r>
          </a:p>
          <a:p>
            <a:r>
              <a:rPr lang="en-US" sz="1600" dirty="0" err="1"/>
              <a:t>pickup_latitude</a:t>
            </a:r>
            <a:r>
              <a:rPr lang="en-US" sz="1600" dirty="0"/>
              <a:t> 				double, 				       pickup location latitude coordinate</a:t>
            </a:r>
          </a:p>
          <a:p>
            <a:r>
              <a:rPr lang="en-US" sz="1600" dirty="0" err="1"/>
              <a:t>rate_code</a:t>
            </a:r>
            <a:r>
              <a:rPr lang="en-US" sz="1600" dirty="0"/>
              <a:t> 					</a:t>
            </a:r>
            <a:r>
              <a:rPr lang="en-US" sz="1600" dirty="0" err="1"/>
              <a:t>int</a:t>
            </a:r>
            <a:r>
              <a:rPr lang="en-US" sz="1600" dirty="0"/>
              <a:t>,                                           rate code of the trip, e.g., flat fate, special rate, etc. </a:t>
            </a:r>
          </a:p>
          <a:p>
            <a:r>
              <a:rPr lang="en-US" sz="1600" dirty="0" err="1"/>
              <a:t>store_and_fwd_flag</a:t>
            </a:r>
            <a:r>
              <a:rPr lang="en-US" sz="1600" dirty="0"/>
              <a:t>		       	string,                                       a flag that is not useful to us.</a:t>
            </a:r>
          </a:p>
          <a:p>
            <a:r>
              <a:rPr lang="en-US" sz="1600" dirty="0" err="1"/>
              <a:t>dropoff_longitude</a:t>
            </a:r>
            <a:r>
              <a:rPr lang="en-US" sz="1600" dirty="0"/>
              <a:t> 			double,				        pickup location longitude coordinate</a:t>
            </a:r>
          </a:p>
          <a:p>
            <a:r>
              <a:rPr lang="en-US" sz="1600" dirty="0" err="1"/>
              <a:t>dropoff_latitude</a:t>
            </a:r>
            <a:r>
              <a:rPr lang="en-US" sz="1600" dirty="0"/>
              <a:t> 			double, 					pickup location latitude coordinate</a:t>
            </a:r>
          </a:p>
          <a:p>
            <a:r>
              <a:rPr lang="en-US" sz="1600" dirty="0" err="1"/>
              <a:t>payment_type</a:t>
            </a:r>
            <a:r>
              <a:rPr lang="en-US" sz="1600" dirty="0"/>
              <a:t> 				string 					3-letter code. CRD = Credit, CSH = Cash</a:t>
            </a:r>
          </a:p>
          <a:p>
            <a:r>
              <a:rPr lang="en-US" sz="1600" dirty="0" err="1"/>
              <a:t>fare_amount</a:t>
            </a:r>
            <a:r>
              <a:rPr lang="en-US" sz="1600" dirty="0"/>
              <a:t> 				double,                                      </a:t>
            </a:r>
          </a:p>
          <a:p>
            <a:r>
              <a:rPr lang="en-US" sz="1600" dirty="0"/>
              <a:t>surcharge 					double, </a:t>
            </a:r>
          </a:p>
          <a:p>
            <a:r>
              <a:rPr lang="en-US" sz="1600" dirty="0" err="1"/>
              <a:t>mta_tax</a:t>
            </a:r>
            <a:r>
              <a:rPr lang="en-US" sz="1600" dirty="0"/>
              <a:t> 					double, </a:t>
            </a:r>
          </a:p>
          <a:p>
            <a:r>
              <a:rPr lang="en-US" sz="1600" dirty="0" err="1"/>
              <a:t>tip_amount</a:t>
            </a:r>
            <a:r>
              <a:rPr lang="en-US" sz="1600" dirty="0"/>
              <a:t> 				double, </a:t>
            </a:r>
          </a:p>
          <a:p>
            <a:r>
              <a:rPr lang="en-US" sz="1600" dirty="0" err="1"/>
              <a:t>tolls_amount</a:t>
            </a:r>
            <a:r>
              <a:rPr lang="en-US" sz="1600" dirty="0"/>
              <a:t>				double, </a:t>
            </a:r>
          </a:p>
          <a:p>
            <a:r>
              <a:rPr lang="en-US" sz="1600" dirty="0" err="1"/>
              <a:t>total_amount</a:t>
            </a:r>
            <a:r>
              <a:rPr lang="en-US" sz="1600" dirty="0"/>
              <a:t> 				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7880" y="494453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Amounts of fare tax, fees, tips and total charges in US Dollar</a:t>
            </a:r>
          </a:p>
        </p:txBody>
      </p:sp>
    </p:spTree>
    <p:extLst>
      <p:ext uri="{BB962C8B-B14F-4D97-AF65-F5344CB8AC3E}">
        <p14:creationId xmlns:p14="http://schemas.microsoft.com/office/powerpoint/2010/main" val="404104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 #1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count the total number of rows in the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show 10 rows of the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Submit your notebook (export as an html file) with the output of the queries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Name it as “Exercise #1”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3" y="4571169"/>
            <a:ext cx="967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65" y="3368876"/>
            <a:ext cx="6038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nyc_taxi</a:t>
            </a:r>
            <a:r>
              <a:rPr lang="en-US" dirty="0"/>
              <a:t> limit 10;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count(*) from </a:t>
            </a:r>
            <a:r>
              <a:rPr lang="en-US" dirty="0" err="1"/>
              <a:t>nyc_taxi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8081"/>
            <a:ext cx="10718800" cy="1287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47" y="4586592"/>
            <a:ext cx="1839598" cy="7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for Hive Create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Loading data into tables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Skip the headings of columns: add at the end of the table definitions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tblpr</a:t>
            </a:r>
            <a:r>
              <a:rPr lang="en-US" u="sng" dirty="0" err="1"/>
              <a:t>operti</a:t>
            </a:r>
            <a:r>
              <a:rPr lang="en-US" dirty="0" err="1"/>
              <a:t>es</a:t>
            </a:r>
            <a:r>
              <a:rPr lang="en-US" dirty="0"/>
              <a:t> ("</a:t>
            </a:r>
            <a:r>
              <a:rPr lang="en-US" dirty="0" err="1"/>
              <a:t>skip.header.line.count</a:t>
            </a:r>
            <a:r>
              <a:rPr lang="en-US" dirty="0"/>
              <a:t>"="2");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3932" y="2641600"/>
            <a:ext cx="351367" cy="389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90733" y="313944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rows to skip at the beginning of 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5333" y="31394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char(4),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decimal,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dept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tblpr</a:t>
            </a:r>
            <a:r>
              <a:rPr lang="en-US" u="sng" dirty="0" err="1">
                <a:solidFill>
                  <a:srgbClr val="FF0000"/>
                </a:solidFill>
              </a:rPr>
              <a:t>operti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 ("</a:t>
            </a:r>
            <a:r>
              <a:rPr lang="en-US" dirty="0" err="1">
                <a:solidFill>
                  <a:srgbClr val="FF0000"/>
                </a:solidFill>
              </a:rPr>
              <a:t>skip.header.line.count</a:t>
            </a:r>
            <a:r>
              <a:rPr lang="en-US" dirty="0">
                <a:solidFill>
                  <a:srgbClr val="FF0000"/>
                </a:solidFill>
              </a:rPr>
              <a:t>"="2"); </a:t>
            </a:r>
          </a:p>
        </p:txBody>
      </p:sp>
    </p:spTree>
    <p:extLst>
      <p:ext uri="{BB962C8B-B14F-4D97-AF65-F5344CB8AC3E}">
        <p14:creationId xmlns:p14="http://schemas.microsoft.com/office/powerpoint/2010/main" val="1365445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9" ma:contentTypeDescription="Create a new document." ma:contentTypeScope="" ma:versionID="11ec6112a2cf0020f38407f4bdc778dd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d5deab1e1d84843383e537a158be6c75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E19D-EE1E-4329-AD38-8AE648894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511E4B-6821-4C73-9E44-53A606A63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1A3FF-16DF-4708-A96B-639D7DD8309E}">
  <ds:schemaRefs>
    <ds:schemaRef ds:uri="f6602c75-fe71-481b-afe1-4159ec8c3011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ff08b56-ab94-4509-b3d8-0127aa91364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23168</TotalTime>
  <Words>1500</Words>
  <Application>Microsoft Office PowerPoint</Application>
  <PresentationFormat>Widescreen</PresentationFormat>
  <Paragraphs>234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Courier New</vt:lpstr>
      <vt:lpstr>Gill Sans MT</vt:lpstr>
      <vt:lpstr>Wingdings</vt:lpstr>
      <vt:lpstr>Retrospect</vt:lpstr>
      <vt:lpstr>Advanced Hive and Databricks SQL  </vt:lpstr>
      <vt:lpstr>Reminders</vt:lpstr>
      <vt:lpstr>Preparation</vt:lpstr>
      <vt:lpstr>Hive Review</vt:lpstr>
      <vt:lpstr>Exercise #1 (Submit on ICON)</vt:lpstr>
      <vt:lpstr>Columns and Suggested Data Types</vt:lpstr>
      <vt:lpstr>Exercise #1 (Submit on ICON)</vt:lpstr>
      <vt:lpstr>Exercise #1</vt:lpstr>
      <vt:lpstr>Additional Things for Hive Create Table </vt:lpstr>
      <vt:lpstr>Creating New Tables using Query</vt:lpstr>
      <vt:lpstr>Inspect the table structure</vt:lpstr>
      <vt:lpstr>Computing Statistics of Columns</vt:lpstr>
      <vt:lpstr>Set Operations</vt:lpstr>
      <vt:lpstr>Semi-Join and Anti-Join</vt:lpstr>
      <vt:lpstr>Semi-Join and Anti-Join</vt:lpstr>
      <vt:lpstr>Some Useful Functions in Hive</vt:lpstr>
      <vt:lpstr>Useful Functions</vt:lpstr>
      <vt:lpstr>DateTime Functions in HIVE</vt:lpstr>
      <vt:lpstr>String Functions</vt:lpstr>
      <vt:lpstr>Quick Exercise</vt:lpstr>
      <vt:lpstr>Visualization of Results</vt:lpstr>
      <vt:lpstr>Visualization of Results</vt:lpstr>
      <vt:lpstr>Visualization of Results</vt:lpstr>
      <vt:lpstr>Visualization of Results</vt:lpstr>
      <vt:lpstr>Statistical Plots</vt:lpstr>
      <vt:lpstr>Statistical Plots</vt:lpstr>
      <vt:lpstr>Quick Exercise</vt:lpstr>
      <vt:lpstr>Another Exercise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1672</cp:revision>
  <dcterms:created xsi:type="dcterms:W3CDTF">2014-09-09T01:52:12Z</dcterms:created>
  <dcterms:modified xsi:type="dcterms:W3CDTF">2020-09-21T20:25:12Z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