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2"/>
  </p:notesMasterIdLst>
  <p:sldIdLst>
    <p:sldId id="256" r:id="rId5"/>
    <p:sldId id="531" r:id="rId6"/>
    <p:sldId id="540" r:id="rId7"/>
    <p:sldId id="591" r:id="rId8"/>
    <p:sldId id="592" r:id="rId9"/>
    <p:sldId id="593" r:id="rId10"/>
    <p:sldId id="598" r:id="rId11"/>
    <p:sldId id="599" r:id="rId12"/>
    <p:sldId id="600" r:id="rId13"/>
    <p:sldId id="594" r:id="rId14"/>
    <p:sldId id="595" r:id="rId15"/>
    <p:sldId id="596" r:id="rId16"/>
    <p:sldId id="597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10" r:id="rId25"/>
    <p:sldId id="608" r:id="rId26"/>
    <p:sldId id="609" r:id="rId27"/>
    <p:sldId id="614" r:id="rId28"/>
    <p:sldId id="612" r:id="rId29"/>
    <p:sldId id="613" r:id="rId30"/>
    <p:sldId id="51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7288810862666674.14.azuredatabrick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Advanced Hive and </a:t>
            </a:r>
            <a:r>
              <a:rPr lang="en-US" altLang="zh-CN" sz="5400" dirty="0" err="1"/>
              <a:t>Databricks</a:t>
            </a:r>
            <a:r>
              <a:rPr lang="en-US" altLang="zh-CN" sz="5400" dirty="0"/>
              <a:t> SQL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Populating data into partitioned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load the first 3 rows into the “Sales” partition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830982"/>
            <a:ext cx="97799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partition(dept = 'Sales') select * from employee where dept = ‘Sales';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partition(dept = 'Accounting') select * from employee where dept = ‘Accounting’;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5813" y="4182254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2167" y="4136136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employee_p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413714" y="4791808"/>
            <a:ext cx="450755" cy="107728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403747" y="5869093"/>
            <a:ext cx="450755" cy="7732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031818" y="5139669"/>
            <a:ext cx="582051" cy="41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34122" y="6066547"/>
            <a:ext cx="582051" cy="41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6781217" y="4551776"/>
          <a:ext cx="513985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456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2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3500" y="4541745"/>
          <a:ext cx="3930627" cy="21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eid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7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7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 partitioned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8607" y="5246397"/>
            <a:ext cx="88689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dept = ‘Sales’ AND salary &gt; 50000;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219200" y="2323703"/>
          <a:ext cx="6053668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7394788" y="3208866"/>
            <a:ext cx="762000" cy="423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8709" y="3129076"/>
            <a:ext cx="3329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this partition will be scanned</a:t>
            </a:r>
          </a:p>
          <a:p>
            <a:r>
              <a:rPr lang="en-US" dirty="0"/>
              <a:t>Much faster!</a:t>
            </a:r>
          </a:p>
          <a:p>
            <a:endParaRPr lang="en-US" dirty="0"/>
          </a:p>
          <a:p>
            <a:r>
              <a:rPr lang="en-US" dirty="0"/>
              <a:t>Partitions can be distributed to different data nodes on HDFS/DBFS</a:t>
            </a:r>
          </a:p>
        </p:txBody>
      </p:sp>
    </p:spTree>
    <p:extLst>
      <p:ext uri="{BB962C8B-B14F-4D97-AF65-F5344CB8AC3E}">
        <p14:creationId xmlns:p14="http://schemas.microsoft.com/office/powerpoint/2010/main" val="350411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Multiple partition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employee is in a different state. Split input into 3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404285" y="2981014"/>
          <a:ext cx="60536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dept_no_query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78519" y="2611682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960" y="2888162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employee_IA_sales.csv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7960" y="3231537"/>
            <a:ext cx="425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S001, Alexis Sanchez, 80000, Manager, Sales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960" y="4643977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employee_IA_accounting.csv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960" y="4987352"/>
            <a:ext cx="4975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A001, Luis Suarez, 80000, Manager, Accounting</a:t>
            </a:r>
          </a:p>
          <a:p>
            <a:r>
              <a:rPr lang="en-US" dirty="0"/>
              <a:t>A002, Theo Walcott, 40000, Accountant, Accounting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960" y="3680956"/>
            <a:ext cx="4415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employee_IL_sales.csv</a:t>
            </a:r>
          </a:p>
          <a:p>
            <a:r>
              <a:rPr lang="en-US" dirty="0"/>
              <a:t>S002, Santi </a:t>
            </a:r>
            <a:r>
              <a:rPr lang="en-US" dirty="0" err="1"/>
              <a:t>Cazorla</a:t>
            </a:r>
            <a:r>
              <a:rPr lang="en-US" dirty="0"/>
              <a:t>, 40000, Sr. Sales Rep, Sales</a:t>
            </a:r>
          </a:p>
          <a:p>
            <a:r>
              <a:rPr lang="en-US" dirty="0"/>
              <a:t>S003, Alex </a:t>
            </a:r>
            <a:r>
              <a:rPr lang="en-US" dirty="0" err="1"/>
              <a:t>Iwobi</a:t>
            </a:r>
            <a:r>
              <a:rPr lang="en-US" dirty="0"/>
              <a:t>, 30000, Sales Rep, Sales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8004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Multiple partition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employee is in a different state (add a new column)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306" y="2999666"/>
            <a:ext cx="484589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employee_state_p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(state char(2), dept string)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378910" y="2890321"/>
          <a:ext cx="60536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dept_no_query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IL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1716" y="2466802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8906" y="5687708"/>
            <a:ext cx="5173135" cy="4988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INPATH ‘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employee_IA_sales.csv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INTO TABLE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Employee_State</a:t>
            </a:r>
            <a:r>
              <a:rPr lang="en-US" alt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(state=‘IA',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not pre-defined.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each unique value in the partition column from data as a partition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First change some default settings to allow dynamic partitions (default is not allowed).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set </a:t>
            </a:r>
            <a:r>
              <a:rPr lang="en-US" sz="2400" dirty="0" err="1"/>
              <a:t>hive.exec.dynamic.partition</a:t>
            </a:r>
            <a:r>
              <a:rPr lang="en-US" sz="2400" dirty="0"/>
              <a:t> =  TRUE;</a:t>
            </a:r>
          </a:p>
          <a:p>
            <a:pPr marL="0" indent="0">
              <a:buNone/>
            </a:pPr>
            <a:r>
              <a:rPr lang="en-US" sz="2400" dirty="0"/>
              <a:t>set </a:t>
            </a:r>
            <a:r>
              <a:rPr lang="en-US" sz="2400" dirty="0" err="1"/>
              <a:t>hive.exec.dynamic.partition.mode</a:t>
            </a:r>
            <a:r>
              <a:rPr lang="en-US" sz="2400" dirty="0"/>
              <a:t> = </a:t>
            </a:r>
            <a:r>
              <a:rPr lang="en-US" sz="2400" dirty="0" err="1"/>
              <a:t>nonstrict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hive.exec.max.dynamic.partitions</a:t>
            </a:r>
            <a:r>
              <a:rPr lang="en-US" sz="2200" dirty="0"/>
              <a:t> = 1500;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1. Allow dynamic partitioning</a:t>
            </a:r>
          </a:p>
          <a:p>
            <a:pPr marL="0" indent="0">
              <a:buNone/>
            </a:pPr>
            <a:r>
              <a:rPr lang="en-US" dirty="0"/>
              <a:t>2. Do not require at least one static partition in a table (strict = require)</a:t>
            </a:r>
          </a:p>
          <a:p>
            <a:pPr marL="0" indent="0">
              <a:buNone/>
            </a:pPr>
            <a:r>
              <a:rPr lang="en-US" dirty="0"/>
              <a:t>3. Increase the number of dynamic partitions allowed in a table (default 1000)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12" y="2364584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 String,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586763" y="2393295"/>
          <a:ext cx="582506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18493" y="2125024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8324" y="4820384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Partition (dept)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Title, dept as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419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Partitions are defined when data is loaded. </a:t>
            </a:r>
          </a:p>
        </p:txBody>
      </p:sp>
    </p:spTree>
    <p:extLst>
      <p:ext uri="{BB962C8B-B14F-4D97-AF65-F5344CB8AC3E}">
        <p14:creationId xmlns:p14="http://schemas.microsoft.com/office/powerpoint/2010/main" val="147170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 (don’t keep old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2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12" y="2364584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 String,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871703" y="2654253"/>
          <a:ext cx="490210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62480" y="2284921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8324" y="4820384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Partition (dept)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Title, </a:t>
            </a:r>
            <a:r>
              <a:rPr lang="en-US" altLang="en-US" sz="1200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 as </a:t>
            </a:r>
            <a:r>
              <a:rPr lang="en-US" altLang="en-US" sz="1200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altLang="en-US" sz="1200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62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Partitions are defined when data is loaded. Two partitions created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7133" y="3285067"/>
            <a:ext cx="2446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partitions are defined by the unique values of data (not known)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12" y="2364584"/>
            <a:ext cx="494375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employee_p2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(title string, 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6069823" y="2592729"/>
          <a:ext cx="5461777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06468" y="2223397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columns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8324" y="4820384"/>
            <a:ext cx="5173135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employee_p2 Partition (title,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Salary,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employee;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2278" y="5432943"/>
            <a:ext cx="16934" cy="6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822" y="6019060"/>
            <a:ext cx="884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column(s) are the partition columns. Use values in this column to partition the data.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416" y="5568241"/>
            <a:ext cx="29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 partitions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304614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 (please 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Use the </a:t>
            </a:r>
            <a:r>
              <a:rPr lang="en-US" sz="2000" dirty="0" err="1"/>
              <a:t>nyc_taxi</a:t>
            </a:r>
            <a:r>
              <a:rPr lang="en-US" sz="2000" dirty="0"/>
              <a:t> table created in exercise #1.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Create another table with partitions (</a:t>
            </a:r>
            <a:r>
              <a:rPr lang="en-US" sz="2000" dirty="0" err="1"/>
              <a:t>nyc_taxi_p</a:t>
            </a:r>
            <a:r>
              <a:rPr lang="en-US" sz="2000" dirty="0"/>
              <a:t>). Partition the data by hour of day of the pickup time (dynamic partitioning). There should be 24 partitions. Call this partition column hr.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Load the data from the </a:t>
            </a:r>
            <a:r>
              <a:rPr lang="en-US" sz="2000" dirty="0" err="1"/>
              <a:t>nyc_taxi</a:t>
            </a:r>
            <a:r>
              <a:rPr lang="en-US" sz="2000" dirty="0"/>
              <a:t> table into this new table using a query. Make sure to load each portion of the data into the correct partition. Ignore data with missing </a:t>
            </a:r>
            <a:r>
              <a:rPr lang="en-US" sz="2000" dirty="0" err="1"/>
              <a:t>pickup_datetime</a:t>
            </a:r>
            <a:r>
              <a:rPr lang="en-US" sz="2000" dirty="0"/>
              <a:t> value (null).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Show the total number of rows loaded into each partition using a query. Note: you need to group by </a:t>
            </a:r>
            <a:r>
              <a:rPr lang="en-US" sz="2000" dirty="0" err="1"/>
              <a:t>hr</a:t>
            </a:r>
            <a:r>
              <a:rPr lang="en-US" sz="2000" dirty="0"/>
              <a:t> on the new table. Draw a bar chart to visualize the result with x-axis being </a:t>
            </a:r>
            <a:r>
              <a:rPr lang="en-US" sz="2000" dirty="0" err="1"/>
              <a:t>hr</a:t>
            </a:r>
            <a:r>
              <a:rPr lang="en-US" sz="2000" dirty="0"/>
              <a:t> (in ascending order).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Submit your notebook (named Exercise #2) on ICON.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 rows based on values of specific columns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bucket stores rows with a cluster of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Further improve query and sampling speed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0444" y="3562375"/>
            <a:ext cx="51123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 salary Double, title String,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CLUSTERED BY(salary) INTO 3 BUCKETS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5800" y="4305835"/>
            <a:ext cx="4914900" cy="27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307201"/>
              </p:ext>
            </p:extLst>
          </p:nvPr>
        </p:nvGraphicFramePr>
        <p:xfrm>
          <a:off x="7034434" y="3889473"/>
          <a:ext cx="4166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1155680" y="4370428"/>
            <a:ext cx="397412" cy="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155680" y="4578397"/>
            <a:ext cx="397412" cy="9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55680" y="4832903"/>
            <a:ext cx="538089" cy="10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155680" y="5888936"/>
            <a:ext cx="538089" cy="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23565" y="5219663"/>
            <a:ext cx="538089" cy="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82517" y="3995218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82517" y="5038985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48393" y="5846192"/>
            <a:ext cx="84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bucket3</a:t>
            </a:r>
          </a:p>
        </p:txBody>
      </p:sp>
    </p:spTree>
    <p:extLst>
      <p:ext uri="{BB962C8B-B14F-4D97-AF65-F5344CB8AC3E}">
        <p14:creationId xmlns:p14="http://schemas.microsoft.com/office/powerpoint/2010/main" val="26917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Partitioned Tables</a:t>
            </a:r>
          </a:p>
          <a:p>
            <a:r>
              <a:rPr lang="en-US" dirty="0"/>
              <a:t>2. Buckets</a:t>
            </a:r>
          </a:p>
          <a:p>
            <a:r>
              <a:rPr lang="en-US" dirty="0"/>
              <a:t>3. Other </a:t>
            </a:r>
            <a:r>
              <a:rPr lang="en-US" altLang="zh-CN" dirty="0"/>
              <a:t>map-reduce parameter configurations</a:t>
            </a:r>
            <a:endParaRPr lang="en-US" dirty="0"/>
          </a:p>
          <a:p>
            <a:r>
              <a:rPr lang="en-US" dirty="0"/>
              <a:t>4. Exercise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546" y="1737360"/>
            <a:ext cx="83593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 String,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CLUSTERED BY(salary) INTO 3 BUCKETS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5867" y="4986867"/>
            <a:ext cx="678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 values:</a:t>
            </a:r>
          </a:p>
          <a:p>
            <a:r>
              <a:rPr lang="en-US" dirty="0"/>
              <a:t>30000, 30000, 35000, 40000, 50000, 50000, 55000, 65000, 68000, 70000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64867" y="5073228"/>
            <a:ext cx="8466" cy="717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67582" y="5095949"/>
            <a:ext cx="8466" cy="717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8575" y="5527533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8143" y="5499762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66242" y="5557996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4080" y="4396176"/>
            <a:ext cx="65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employee_b</a:t>
            </a:r>
            <a:r>
              <a:rPr lang="en-US" dirty="0"/>
              <a:t> where salary between 50000 and 58000;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7424" y="4986867"/>
            <a:ext cx="2106888" cy="94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bucketed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Hive (with Hadoop), this operation is supported</a:t>
            </a:r>
          </a:p>
          <a:p>
            <a:pPr marL="0" indent="0">
              <a:buNone/>
            </a:pPr>
            <a:r>
              <a:rPr lang="en-US" sz="2000" dirty="0"/>
              <a:t>INSERT overwrite TABLE </a:t>
            </a:r>
            <a:r>
              <a:rPr lang="en-US" sz="2000" dirty="0" err="1"/>
              <a:t>employee_b</a:t>
            </a:r>
            <a:r>
              <a:rPr lang="en-US" sz="2000" dirty="0"/>
              <a:t> SELECT </a:t>
            </a:r>
            <a:r>
              <a:rPr lang="en-US" sz="2000" dirty="0" err="1"/>
              <a:t>eid</a:t>
            </a:r>
            <a:r>
              <a:rPr lang="en-US" sz="2000" dirty="0"/>
              <a:t>, Name, Salary, Title, </a:t>
            </a:r>
            <a:r>
              <a:rPr lang="en-US" sz="2000" dirty="0" err="1"/>
              <a:t>dept</a:t>
            </a:r>
            <a:r>
              <a:rPr lang="en-US" sz="2000" dirty="0"/>
              <a:t> FROM employee;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</a:t>
            </a:r>
            <a:r>
              <a:rPr lang="en-US" dirty="0" err="1"/>
              <a:t>Databricks</a:t>
            </a:r>
            <a:r>
              <a:rPr lang="en-US" dirty="0"/>
              <a:t>, this operation is currently not fully supported.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7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vs.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“Partition” decomposes the data based on unique values of certain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More efficient for  “</a:t>
            </a:r>
            <a:r>
              <a:rPr lang="en-US" altLang="zh-CN" dirty="0"/>
              <a:t>SELECT * FROM Table WHERE Column=X”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Good choice when the unique values are not too many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“Buckets” decomposes the data into a given number of sub-groups based on the values of certain groups.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More efficient when there is a large number of unique values (sparse data)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Bucket size are balanced.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Partitions and Buckets can be used at the same time: each partition will be clustered into buckets.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7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vs. Buckets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62729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Typically, the columns used for partition are not defined in the table (additional columns)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Columns used in buckets are defined in the table (existing columns)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But you can rename a column to use it in partition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4476" y="371611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CREATE TABLE IF NOT EXISTS employee_p2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eid</a:t>
            </a:r>
            <a:r>
              <a:rPr lang="en-US" sz="1600" dirty="0"/>
              <a:t> char(4), name String,</a:t>
            </a:r>
          </a:p>
          <a:p>
            <a:r>
              <a:rPr lang="en-US" sz="1600" dirty="0"/>
              <a:t>salary Double, title String</a:t>
            </a:r>
          </a:p>
          <a:p>
            <a:r>
              <a:rPr lang="en-US" sz="1600" b="1" dirty="0" err="1"/>
              <a:t>Dept_no_query</a:t>
            </a:r>
            <a:r>
              <a:rPr lang="en-US" sz="1600" b="1" dirty="0"/>
              <a:t> string</a:t>
            </a:r>
            <a:r>
              <a:rPr lang="en-US" sz="1600" dirty="0"/>
              <a:t>)</a:t>
            </a:r>
          </a:p>
          <a:p>
            <a:r>
              <a:rPr lang="en-US" sz="1600" dirty="0"/>
              <a:t>PARTITIONED BY (dept string)</a:t>
            </a:r>
          </a:p>
          <a:p>
            <a:r>
              <a:rPr lang="en-US" sz="1600" dirty="0"/>
              <a:t>Clustered by (salary) into 3 buckets</a:t>
            </a:r>
          </a:p>
          <a:p>
            <a:r>
              <a:rPr lang="en-US" sz="1600" dirty="0"/>
              <a:t>ROW FORMAT DELIMITED</a:t>
            </a:r>
          </a:p>
          <a:p>
            <a:r>
              <a:rPr lang="en-US" sz="1600" dirty="0"/>
              <a:t>FIELDS TERMINATED BY ','</a:t>
            </a:r>
          </a:p>
          <a:p>
            <a:r>
              <a:rPr lang="en-US" sz="1600" dirty="0"/>
              <a:t>LINES TERMINATED BY '\n'</a:t>
            </a:r>
          </a:p>
          <a:p>
            <a:r>
              <a:rPr lang="en-US" sz="1600" dirty="0"/>
              <a:t>STORED AS TEXTFILE;</a:t>
            </a:r>
          </a:p>
        </p:txBody>
      </p:sp>
    </p:spTree>
    <p:extLst>
      <p:ext uri="{BB962C8B-B14F-4D97-AF65-F5344CB8AC3E}">
        <p14:creationId xmlns:p14="http://schemas.microsoft.com/office/powerpoint/2010/main" val="274239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setup Map-Reduce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 and Reducers are threads (program instances)</a:t>
            </a:r>
          </a:p>
          <a:p>
            <a:r>
              <a:rPr lang="en-US" dirty="0"/>
              <a:t>You can manually set the number of mappers and reducers in HIVE 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mapred.map.tasks</a:t>
            </a:r>
            <a:r>
              <a:rPr lang="en-US" dirty="0"/>
              <a:t>=&lt;number of mappers&gt;;</a:t>
            </a:r>
          </a:p>
          <a:p>
            <a:r>
              <a:rPr lang="en-US" dirty="0"/>
              <a:t>set </a:t>
            </a:r>
            <a:r>
              <a:rPr lang="en-US" dirty="0" err="1"/>
              <a:t>mapred.reduce.tasks</a:t>
            </a:r>
            <a:r>
              <a:rPr lang="en-US" dirty="0"/>
              <a:t>=&lt;number of reducers&gt;;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74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Related to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Distribute by [column], Sort By [column]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“Distribute by” will assign rows with the same value of the specified column to the same Reducer.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Sort By will sort the rows WITHIN EACH Reducer based on the assigned column(s)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will help accelerate sub-queries using the grouped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6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2 Reducers. Show all the employees in the </a:t>
            </a:r>
            <a:r>
              <a:rPr lang="en-US" dirty="0" err="1"/>
              <a:t>employee_p</a:t>
            </a:r>
            <a:r>
              <a:rPr lang="en-US" dirty="0"/>
              <a:t>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Assign rows with the same department to the same reducer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Within each reducer, sort the rows based on salary from low to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363206"/>
            <a:ext cx="5698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mapred.reduce.tasks</a:t>
            </a:r>
            <a:r>
              <a:rPr lang="en-US" dirty="0"/>
              <a:t>=2</a:t>
            </a:r>
          </a:p>
          <a:p>
            <a:r>
              <a:rPr lang="en-US" dirty="0"/>
              <a:t>select * from </a:t>
            </a:r>
            <a:r>
              <a:rPr lang="en-US" dirty="0" err="1"/>
              <a:t>employee_p</a:t>
            </a:r>
            <a:r>
              <a:rPr lang="en-US" dirty="0"/>
              <a:t> distribute by dept sort by salary;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0118" y="4486100"/>
            <a:ext cx="8066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employee_p.eid</a:t>
            </a:r>
            <a:r>
              <a:rPr lang="en-US" sz="1600" dirty="0"/>
              <a:t>	employee_p.name	</a:t>
            </a:r>
            <a:r>
              <a:rPr lang="en-US" sz="1600" dirty="0" err="1"/>
              <a:t>employee_p.salary</a:t>
            </a:r>
            <a:r>
              <a:rPr lang="en-US" sz="1600" dirty="0"/>
              <a:t>	</a:t>
            </a:r>
            <a:r>
              <a:rPr lang="en-US" sz="1600" dirty="0" err="1"/>
              <a:t>employee_p.title</a:t>
            </a:r>
            <a:r>
              <a:rPr lang="en-US" sz="1600" dirty="0"/>
              <a:t>	 </a:t>
            </a:r>
            <a:r>
              <a:rPr lang="en-US" sz="1600" dirty="0" err="1"/>
              <a:t>employee_p.dept</a:t>
            </a:r>
            <a:endParaRPr lang="en-US" sz="1600" dirty="0"/>
          </a:p>
          <a:p>
            <a:r>
              <a:rPr lang="en-US" sz="1600" dirty="0"/>
              <a:t>S003			Alex </a:t>
            </a:r>
            <a:r>
              <a:rPr lang="en-US" sz="1600" dirty="0" err="1"/>
              <a:t>Iwobi</a:t>
            </a:r>
            <a:r>
              <a:rPr lang="en-US" sz="1600" dirty="0"/>
              <a:t>			30000			Sales Rep		Sales</a:t>
            </a:r>
          </a:p>
          <a:p>
            <a:r>
              <a:rPr lang="en-US" sz="1600" dirty="0"/>
              <a:t>S002			Santi </a:t>
            </a:r>
            <a:r>
              <a:rPr lang="en-US" sz="1600" dirty="0" err="1"/>
              <a:t>Cazorla</a:t>
            </a:r>
            <a:r>
              <a:rPr lang="en-US" sz="1600" dirty="0"/>
              <a:t>		40000			Sr. Sales Rep	Sales</a:t>
            </a:r>
          </a:p>
          <a:p>
            <a:r>
              <a:rPr lang="en-US" sz="1600" dirty="0"/>
              <a:t>S001			Alexis Sanchez		80000			Manager		Sales</a:t>
            </a:r>
          </a:p>
          <a:p>
            <a:r>
              <a:rPr lang="en-US" sz="1600" dirty="0"/>
              <a:t>A002			Theo Walcott		40000			Accountant	Accounting</a:t>
            </a:r>
          </a:p>
          <a:p>
            <a:r>
              <a:rPr lang="en-US" sz="1600" dirty="0"/>
              <a:t>A001			Luis Suarez		80000			Manager		Accounting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152" y="498008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9152" y="55976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 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629267" y="5033190"/>
            <a:ext cx="309094" cy="3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37510" y="5624191"/>
            <a:ext cx="309094" cy="3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Finish HW1</a:t>
            </a:r>
          </a:p>
          <a:p>
            <a:r>
              <a:rPr lang="en-US" dirty="0"/>
              <a:t>2. Pick your project topic.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at </a:t>
            </a:r>
            <a:r>
              <a:rPr lang="en-US" dirty="0" err="1"/>
              <a:t>Databricks</a:t>
            </a:r>
            <a:r>
              <a:rPr lang="en-US" dirty="0"/>
              <a:t>.</a:t>
            </a:r>
          </a:p>
          <a:p>
            <a:r>
              <a:rPr lang="en-US" dirty="0"/>
              <a:t>We will use it soon.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https://adb-7288810862666674.14.azuredatabricks.net/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Partitions: divide a table into predefined or dynamic chunks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Buckets: divide a table into clustered groups based on value ranges in specific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Motivation: accelerate queries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Please copy the following two files from </a:t>
            </a:r>
            <a:r>
              <a:rPr lang="en-US" dirty="0" err="1"/>
              <a:t>dbfs</a:t>
            </a:r>
            <a:r>
              <a:rPr lang="en-US" dirty="0"/>
              <a:t>:/datasets/ to your own directory under users.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employee_sales.txt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employee_accounting.txt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creating a table, you can also define “partitions”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1130" y="2465949"/>
            <a:ext cx="472993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 String,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dept_no_query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(dept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449489"/>
              </p:ext>
            </p:extLst>
          </p:nvPr>
        </p:nvGraphicFramePr>
        <p:xfrm>
          <a:off x="5765799" y="2393295"/>
          <a:ext cx="62314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488" y="2023963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130" y="5241110"/>
            <a:ext cx="8531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Partition is a subset of the rows with the same value in a column (or set of columns)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Keep a copy of the original column in the definition but don’t query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You can’t have two columns both called dept.</a:t>
            </a:r>
          </a:p>
        </p:txBody>
      </p:sp>
    </p:spTree>
    <p:extLst>
      <p:ext uri="{BB962C8B-B14F-4D97-AF65-F5344CB8AC3E}">
        <p14:creationId xmlns:p14="http://schemas.microsoft.com/office/powerpoint/2010/main" val="389777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Partitions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8607" y="5246397"/>
            <a:ext cx="886899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/employee_sales.txt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(dept = ‘Sales’);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/employee_accounting.txt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into table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(dept = ‘Accounting’);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299304" y="2506658"/>
          <a:ext cx="463973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Dept_no_query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01749" y="2180763"/>
          <a:ext cx="47667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8607" y="1798659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employee_sales.txt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01748" y="4132703"/>
          <a:ext cx="47667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9293" y="376567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employee_accounting.txt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29655" y="29580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29654" y="41327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creating a table, you can also define “partitions”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1130" y="2465949"/>
            <a:ext cx="484847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employee_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char(4), name String,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Double, title String, 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BY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dept_part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89447"/>
              </p:ext>
            </p:extLst>
          </p:nvPr>
        </p:nvGraphicFramePr>
        <p:xfrm>
          <a:off x="5765799" y="2393295"/>
          <a:ext cx="623146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dept_part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488" y="2023963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130" y="5241110"/>
            <a:ext cx="608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/>
              <a:t>Partition column and partition values can be defined by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 long as they are consistently used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8530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Partitions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8607" y="5246397"/>
            <a:ext cx="886899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/employee_sales.txt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into table employee_p1 partition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dept_part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‘S’);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/employee_accounting.txt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into table employee_p1 partition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dept_part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‘A’);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61786"/>
              </p:ext>
            </p:extLst>
          </p:nvPr>
        </p:nvGraphicFramePr>
        <p:xfrm>
          <a:off x="7299304" y="2506658"/>
          <a:ext cx="4639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9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dept_part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01749" y="2180763"/>
          <a:ext cx="47667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Santi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Carzola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Alex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Iwobi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8607" y="1798659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employee_sales.txt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01748" y="4132703"/>
          <a:ext cx="47667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9293" y="3765670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employee_accounting.txt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29655" y="29580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29654" y="4132703"/>
            <a:ext cx="541867" cy="33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partitioned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this case you are creating a new column with new values – need to remember them.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Now you can query the </a:t>
            </a:r>
            <a:r>
              <a:rPr lang="en-US" sz="2000" dirty="0" err="1"/>
              <a:t>dept</a:t>
            </a:r>
            <a:r>
              <a:rPr lang="en-US" sz="2000" dirty="0"/>
              <a:t> column as the partition column is not using its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47" y="3141134"/>
            <a:ext cx="8524450" cy="3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2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9" ma:contentTypeDescription="Create a new document." ma:contentTypeScope="" ma:versionID="11ec6112a2cf0020f38407f4bdc778dd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d5deab1e1d84843383e537a158be6c75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DA238-CF18-4A24-9C90-F9A7A6F0B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4DCCC-88AB-4741-AF4A-8AAFFC9C6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5BFC9-9731-437B-B257-89F8A399371F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aff08b56-ab94-4509-b3d8-0127aa913645"/>
    <ds:schemaRef ds:uri="http://www.w3.org/XML/1998/namespace"/>
    <ds:schemaRef ds:uri="http://purl.org/dc/dcmitype/"/>
    <ds:schemaRef ds:uri="http://schemas.openxmlformats.org/package/2006/metadata/core-properties"/>
    <ds:schemaRef ds:uri="f6602c75-fe71-481b-afe1-4159ec8c30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23356</TotalTime>
  <Words>2686</Words>
  <Application>Microsoft Office PowerPoint</Application>
  <PresentationFormat>Widescreen</PresentationFormat>
  <Paragraphs>673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Wingdings</vt:lpstr>
      <vt:lpstr>Retrospect</vt:lpstr>
      <vt:lpstr>Advanced Hive and Databricks SQL  </vt:lpstr>
      <vt:lpstr>Outline</vt:lpstr>
      <vt:lpstr>Preparation</vt:lpstr>
      <vt:lpstr>Hive New Concepts</vt:lpstr>
      <vt:lpstr>Partitioned Table</vt:lpstr>
      <vt:lpstr>Load Data Into Partitions (1)</vt:lpstr>
      <vt:lpstr>Partitioned Table</vt:lpstr>
      <vt:lpstr>Load Data Into Partitions (1)</vt:lpstr>
      <vt:lpstr>Load data into partitioned tables</vt:lpstr>
      <vt:lpstr>Static Partitions</vt:lpstr>
      <vt:lpstr>Query a partitioned table</vt:lpstr>
      <vt:lpstr>Partitioned Table</vt:lpstr>
      <vt:lpstr>Partitioned Table</vt:lpstr>
      <vt:lpstr>Dynamic Partitions</vt:lpstr>
      <vt:lpstr>Dynamic Partitions</vt:lpstr>
      <vt:lpstr>Dynamic Partitions (don’t keep old column)</vt:lpstr>
      <vt:lpstr>Dynamic Partitions</vt:lpstr>
      <vt:lpstr>Exercise #2 (please submit on ICON)</vt:lpstr>
      <vt:lpstr>Buckets</vt:lpstr>
      <vt:lpstr>Buckets</vt:lpstr>
      <vt:lpstr>Loading data into bucketed tables</vt:lpstr>
      <vt:lpstr>Partition vs. Buckets</vt:lpstr>
      <vt:lpstr>Partitions vs. Buckets</vt:lpstr>
      <vt:lpstr>Manually setup Map-Reduce Jobs</vt:lpstr>
      <vt:lpstr>Keywords Related to MapReduce</vt:lpstr>
      <vt:lpstr>Example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1788</cp:revision>
  <dcterms:created xsi:type="dcterms:W3CDTF">2014-09-09T01:52:12Z</dcterms:created>
  <dcterms:modified xsi:type="dcterms:W3CDTF">2020-09-21T20:26:03Z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