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41"/>
  </p:notesMasterIdLst>
  <p:sldIdLst>
    <p:sldId id="256" r:id="rId5"/>
    <p:sldId id="531" r:id="rId6"/>
    <p:sldId id="540" r:id="rId7"/>
    <p:sldId id="563" r:id="rId8"/>
    <p:sldId id="592" r:id="rId9"/>
    <p:sldId id="591" r:id="rId10"/>
    <p:sldId id="593" r:id="rId11"/>
    <p:sldId id="594" r:id="rId12"/>
    <p:sldId id="595" r:id="rId13"/>
    <p:sldId id="646" r:id="rId14"/>
    <p:sldId id="596" r:id="rId15"/>
    <p:sldId id="597" r:id="rId16"/>
    <p:sldId id="598" r:id="rId17"/>
    <p:sldId id="599" r:id="rId18"/>
    <p:sldId id="640" r:id="rId19"/>
    <p:sldId id="642" r:id="rId20"/>
    <p:sldId id="647" r:id="rId21"/>
    <p:sldId id="641" r:id="rId22"/>
    <p:sldId id="639" r:id="rId23"/>
    <p:sldId id="638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51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7288810862666674.14.azuredatabricks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and </a:t>
            </a:r>
            <a:r>
              <a:rPr lang="en-US" altLang="zh-CN" sz="5400" dirty="0" err="1"/>
              <a:t>SparkR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Jobs (Jobs tab on menu)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finished a script but would rather run it at a different time: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Create a job and submit it.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Results will be saved into the notebook.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Run now or at a scheduled time (may repeat)</a:t>
            </a:r>
          </a:p>
          <a:p>
            <a:endParaRPr lang="en-US" sz="2000" dirty="0"/>
          </a:p>
          <a:p>
            <a:r>
              <a:rPr lang="en-US" sz="2000" dirty="0"/>
              <a:t>All the cells will run one by one</a:t>
            </a:r>
          </a:p>
          <a:p>
            <a:r>
              <a:rPr lang="en-US" sz="2000" dirty="0"/>
              <a:t>Limits on the output:</a:t>
            </a:r>
          </a:p>
          <a:p>
            <a:r>
              <a:rPr lang="en-US" sz="2000" dirty="0"/>
              <a:t>20MB for the entire script</a:t>
            </a:r>
          </a:p>
          <a:p>
            <a:r>
              <a:rPr lang="en-US" sz="2000" dirty="0"/>
              <a:t>8MB for each 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196"/>
          <a:stretch/>
        </p:blipFill>
        <p:spPr>
          <a:xfrm>
            <a:off x="6270414" y="2631076"/>
            <a:ext cx="5575329" cy="36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is an application on top of HDFS for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 functions are converted to Map-Reduce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Databricks</a:t>
            </a:r>
            <a:r>
              <a:rPr lang="en-US" dirty="0"/>
              <a:t> re-implements Spark with a Hive data warehouse supporting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8" name="Picture 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30" y="478755"/>
            <a:ext cx="2419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7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Programming in Spark (API)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Java, Python, Scala,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SQL-like queries on data frames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Load data from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 package to work with Spark (</a:t>
            </a:r>
            <a:r>
              <a:rPr lang="en-US" dirty="0" err="1"/>
              <a:t>SparkR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8" name="Picture 4" descr="Image result for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8" y="1845734"/>
            <a:ext cx="1930652" cy="10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81" y="2043731"/>
            <a:ext cx="1038034" cy="8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8478691" y="2346899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17" y="3628233"/>
            <a:ext cx="1279949" cy="11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 rot="5400000">
            <a:off x="9687668" y="3120432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15" y="5203511"/>
            <a:ext cx="941081" cy="9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 rot="7939510">
            <a:off x="9215885" y="4868944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5197" y="582217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28933" y="3834878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 Tables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95917" y="150577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1125" y="170206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data frames</a:t>
            </a:r>
          </a:p>
        </p:txBody>
      </p:sp>
    </p:spTree>
    <p:extLst>
      <p:ext uri="{BB962C8B-B14F-4D97-AF65-F5344CB8AC3E}">
        <p14:creationId xmlns:p14="http://schemas.microsoft.com/office/powerpoint/2010/main" val="134332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statistical 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R data types: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character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numeric (real or decimal)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integer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Logical (Ture/False)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Complex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Use the class() function to show the data type.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R data structure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atomic vector: a sequence of objects of the same type (e.g., numeric or character)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List: a sequence of objects with mixed data types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Matrix: 2-D numeric vectors.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data frame: 2-D tabular data with row </a:t>
            </a:r>
            <a:r>
              <a:rPr lang="en-US" altLang="zh-CN" sz="1600" dirty="0"/>
              <a:t>names</a:t>
            </a:r>
            <a:r>
              <a:rPr lang="en-US" sz="1600" dirty="0"/>
              <a:t> and column names (optional). Mixed data types across columns.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Factors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Keywords and variable names are CASE SENSITIVE (different from SQL)!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0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variable in R can store an atomic vector, group of atomic vectors or a combination of many </a:t>
            </a:r>
            <a:r>
              <a:rPr lang="en-US" sz="2000" dirty="0" err="1"/>
              <a:t>Robjects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 valid variable name consists of letters, numbers and the dot or underline characters. The variable name starts with a letter or the dot not followed by a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var_name2   valid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/>
              <a:t>var_name</a:t>
            </a:r>
            <a:r>
              <a:rPr lang="en-US" altLang="zh-CN" sz="2000" dirty="0"/>
              <a:t>%  invalid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.</a:t>
            </a:r>
            <a:r>
              <a:rPr lang="en-US" sz="2000" dirty="0" err="1"/>
              <a:t>var_name</a:t>
            </a:r>
            <a:r>
              <a:rPr lang="en-US" sz="2000" dirty="0"/>
              <a:t>.   valid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.2var_name  invalid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_</a:t>
            </a:r>
            <a:r>
              <a:rPr lang="en-US" sz="2000" dirty="0" err="1"/>
              <a:t>var_name</a:t>
            </a:r>
            <a:r>
              <a:rPr lang="en-US" sz="2000" dirty="0"/>
              <a:t> 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0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Basic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sequential statements, value assignment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/>
              <a:t>a = 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m &lt;- matrix(</a:t>
            </a:r>
            <a:r>
              <a:rPr lang="en-US" sz="1800" dirty="0" err="1"/>
              <a:t>nrow</a:t>
            </a:r>
            <a:r>
              <a:rPr lang="en-US" sz="1800" dirty="0"/>
              <a:t> = 2, </a:t>
            </a:r>
            <a:r>
              <a:rPr lang="en-US" sz="1800" dirty="0" err="1"/>
              <a:t>ncol</a:t>
            </a:r>
            <a:r>
              <a:rPr lang="en-US" sz="1800" dirty="0"/>
              <a:t> = 2)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d &lt;- </a:t>
            </a:r>
            <a:r>
              <a:rPr lang="en-US" sz="1800" dirty="0" err="1"/>
              <a:t>cbind</a:t>
            </a:r>
            <a:r>
              <a:rPr lang="en-US" sz="1800" dirty="0"/>
              <a:t>(1:3, 10:12)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altLang="zh-CN" sz="2000" dirty="0"/>
              <a:t>Differences between &lt;- and = ???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Display the value(s) of a variable: simply type the name of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53" y="4093635"/>
            <a:ext cx="2400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3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1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Use functions.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R function: </a:t>
            </a:r>
            <a:r>
              <a:rPr lang="en-US" sz="1800" dirty="0" err="1"/>
              <a:t>function_name</a:t>
            </a:r>
            <a:r>
              <a:rPr lang="en-US" sz="1800" dirty="0"/>
              <a:t>(input parameter list).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Case sensitive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Parameters have names and orders. Some are required, others are optional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Return value: the output of the function (optional)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x &lt;- sum(1:5)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print(x)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plot(x=1:5, y=10:14, type=‘p')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96" y="3606799"/>
            <a:ext cx="2969324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data frame in R </a:t>
            </a:r>
            <a:r>
              <a:rPr lang="en-US" dirty="0"/>
              <a:t>is used for storing data tables. It is a list of vectors of equal length.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7911"/>
          <a:stretch/>
        </p:blipFill>
        <p:spPr>
          <a:xfrm>
            <a:off x="6427787" y="4600930"/>
            <a:ext cx="5534025" cy="15635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7787" y="3257249"/>
            <a:ext cx="3158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Built-in data frames: mtcars</a:t>
            </a:r>
          </a:p>
          <a:p>
            <a:r>
              <a:rPr lang="en-US"/>
              <a:t>&gt; mtcars[1,2] </a:t>
            </a:r>
          </a:p>
          <a:p>
            <a:r>
              <a:rPr lang="en-US"/>
              <a:t>&gt; mtcars["Mazda RX4", "cyl"]</a:t>
            </a:r>
          </a:p>
          <a:p>
            <a:r>
              <a:rPr lang="en-US"/>
              <a:t>&gt; mtcars[1]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16067" y="3529928"/>
            <a:ext cx="147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mtcars</a:t>
            </a:r>
            <a:r>
              <a:rPr lang="en-US" dirty="0"/>
              <a:t>[1, ]</a:t>
            </a:r>
          </a:p>
          <a:p>
            <a:r>
              <a:rPr lang="en-US" dirty="0"/>
              <a:t>&gt; </a:t>
            </a:r>
            <a:r>
              <a:rPr lang="en-US" dirty="0" err="1"/>
              <a:t>mtcars</a:t>
            </a:r>
            <a:r>
              <a:rPr lang="en-US" dirty="0"/>
              <a:t>[, 2]</a:t>
            </a:r>
          </a:p>
          <a:p>
            <a:r>
              <a:rPr lang="en-US" dirty="0"/>
              <a:t>&gt; </a:t>
            </a:r>
            <a:r>
              <a:rPr lang="en-US" dirty="0" err="1"/>
              <a:t>mtcars$cyl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9067" y="2961903"/>
            <a:ext cx="4622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n = c(2, 3, 5)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s = c("aa", "bb", "cc")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b = c(TRUE, FALSE, TRUE) </a:t>
            </a:r>
            <a:br>
              <a:rPr lang="en-US" dirty="0"/>
            </a:b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&gt; 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df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 = </a:t>
            </a:r>
            <a:r>
              <a:rPr lang="en-US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data.frame</a:t>
            </a:r>
            <a:r>
              <a:rPr lang="en-US" dirty="0">
                <a:solidFill>
                  <a:srgbClr val="444444"/>
                </a:solidFill>
                <a:latin typeface="Lucida Console" panose="020B0609040504020204" pitchFamily="49" charset="0"/>
              </a:rPr>
              <a:t>(n, s, b)  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960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Basic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200" dirty="0"/>
              <a:t>Control statements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test_expression</a:t>
            </a:r>
            <a:r>
              <a:rPr lang="en-US" altLang="zh-CN" sz="1800" dirty="0"/>
              <a:t>) {</a:t>
            </a:r>
          </a:p>
          <a:p>
            <a:pPr marL="201168" lvl="1" indent="0">
              <a:buNone/>
            </a:pPr>
            <a:r>
              <a:rPr lang="en-US" altLang="zh-CN" sz="1800" dirty="0"/>
              <a:t>statement</a:t>
            </a:r>
          </a:p>
          <a:p>
            <a:pPr marL="201168" lvl="1" indent="0">
              <a:buNone/>
            </a:pPr>
            <a:r>
              <a:rPr lang="en-US" altLang="zh-CN" sz="1800" dirty="0"/>
              <a:t>}</a:t>
            </a:r>
          </a:p>
          <a:p>
            <a:pPr marL="201168" lvl="1" indent="0">
              <a:buNone/>
            </a:pPr>
            <a:endParaRPr lang="en-US" sz="1800" dirty="0"/>
          </a:p>
          <a:p>
            <a:pPr marL="201168" lvl="1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val</a:t>
            </a:r>
            <a:r>
              <a:rPr lang="en-US" sz="1800" dirty="0"/>
              <a:t> in sequence)</a:t>
            </a:r>
          </a:p>
          <a:p>
            <a:pPr marL="201168" lvl="1" indent="0">
              <a:buNone/>
            </a:pPr>
            <a:r>
              <a:rPr lang="en-US" sz="1800" dirty="0"/>
              <a:t>{</a:t>
            </a:r>
          </a:p>
          <a:p>
            <a:pPr marL="201168" lvl="1" indent="0">
              <a:buNone/>
            </a:pPr>
            <a:r>
              <a:rPr lang="en-US" sz="1800" dirty="0"/>
              <a:t>statement</a:t>
            </a:r>
          </a:p>
          <a:p>
            <a:pPr marL="201168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133" y="41486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c(2,5,3,9,8,11,6)</a:t>
            </a:r>
          </a:p>
          <a:p>
            <a:r>
              <a:rPr lang="en-US" dirty="0"/>
              <a:t>count &lt;- 0</a:t>
            </a:r>
          </a:p>
          <a:p>
            <a:r>
              <a:rPr lang="en-US" dirty="0"/>
              <a:t>for (</a:t>
            </a:r>
            <a:r>
              <a:rPr lang="en-US" dirty="0" err="1"/>
              <a:t>val</a:t>
            </a:r>
            <a:r>
              <a:rPr lang="en-US" dirty="0"/>
              <a:t> in x) {</a:t>
            </a:r>
          </a:p>
          <a:p>
            <a:r>
              <a:rPr lang="en-US" dirty="0"/>
              <a:t>if(</a:t>
            </a:r>
            <a:r>
              <a:rPr lang="en-US" dirty="0" err="1"/>
              <a:t>val</a:t>
            </a:r>
            <a:r>
              <a:rPr lang="en-US" dirty="0"/>
              <a:t> %% 2 == 0)  count = count+1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print(count)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8666" y="25096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&lt;- 5</a:t>
            </a:r>
          </a:p>
          <a:p>
            <a:r>
              <a:rPr lang="en-US" dirty="0"/>
              <a:t>if(x &gt; 0){</a:t>
            </a:r>
          </a:p>
          <a:p>
            <a:r>
              <a:rPr lang="en-US" dirty="0"/>
              <a:t>print("Positive number")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12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 Use packages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Packages are pre-installed and do not need to be installed in </a:t>
            </a:r>
            <a:r>
              <a:rPr lang="en-US" sz="2000" dirty="0" err="1"/>
              <a:t>databricks</a:t>
            </a:r>
            <a:r>
              <a:rPr lang="en-US" sz="2000" dirty="0"/>
              <a:t>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000" dirty="0"/>
              <a:t> load packages before calling any functions in these libraries.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library(ggplot2)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call </a:t>
            </a:r>
            <a:r>
              <a:rPr lang="en-US" sz="2000" dirty="0" err="1"/>
              <a:t>qplot</a:t>
            </a:r>
            <a:r>
              <a:rPr lang="en-US" sz="2000" dirty="0"/>
              <a:t>() to draw 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Exercise #2 due today.</a:t>
            </a:r>
          </a:p>
          <a:p>
            <a:r>
              <a:rPr lang="en-US" dirty="0"/>
              <a:t>2. HW1 due today. </a:t>
            </a:r>
          </a:p>
          <a:p>
            <a:r>
              <a:rPr lang="en-US" dirty="0"/>
              <a:t>3. Project topic due today (9/9).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2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altLang="zh-CN" dirty="0" err="1"/>
              <a:t>Frame</a:t>
            </a:r>
            <a:r>
              <a:rPr lang="en-US" altLang="zh-CN" dirty="0"/>
              <a:t>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basic data structure of Spark and </a:t>
            </a:r>
            <a:r>
              <a:rPr lang="en-US" dirty="0" err="1"/>
              <a:t>SparkR</a:t>
            </a:r>
            <a:r>
              <a:rPr lang="en-US" dirty="0"/>
              <a:t> is Spark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from R data frame.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</a:t>
            </a:r>
            <a:r>
              <a:rPr lang="en-US" dirty="0" err="1"/>
              <a:t>DataFrame</a:t>
            </a:r>
            <a:r>
              <a:rPr lang="en-US" dirty="0"/>
              <a:t> is a distributed data structure on top of Hadoop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cannot directly apply R functions on 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3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create a </a:t>
            </a:r>
            <a:r>
              <a:rPr lang="en-US" altLang="zh-CN" dirty="0" err="1"/>
              <a:t>SparkR</a:t>
            </a:r>
            <a:r>
              <a:rPr lang="en-US" altLang="zh-CN" dirty="0"/>
              <a:t> </a:t>
            </a:r>
            <a:r>
              <a:rPr lang="en-US" altLang="zh-CN" dirty="0" err="1"/>
              <a:t>DataFrame</a:t>
            </a:r>
            <a:r>
              <a:rPr lang="en-US" altLang="zh-CN" dirty="0"/>
              <a:t> from different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local </a:t>
            </a:r>
            <a:r>
              <a:rPr lang="en-US" altLang="zh-CN" dirty="0"/>
              <a:t>R data frame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Hive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 Spark data file previously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97864" y="3568283"/>
            <a:ext cx="5495544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as.DataFrame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mtcars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enlo"/>
              </a:rPr>
              <a:t>&gt; 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&gt; 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showDF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88536" y="3960197"/>
            <a:ext cx="1763473" cy="80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5827" y="4868910"/>
            <a:ext cx="432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data frame. </a:t>
            </a:r>
            <a:r>
              <a:rPr lang="en-US" dirty="0" err="1"/>
              <a:t>mtcars</a:t>
            </a:r>
            <a:r>
              <a:rPr lang="en-US" dirty="0"/>
              <a:t> is a default dataset in 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973" y="5238242"/>
            <a:ext cx="724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head() shows the column names and the first few lines of a Spark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() shows the entire data 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4214" y="3590865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Spark </a:t>
            </a:r>
            <a:r>
              <a:rPr lang="en-US" dirty="0" err="1"/>
              <a:t>dataframe</a:t>
            </a:r>
            <a:r>
              <a:rPr lang="en-US" dirty="0"/>
              <a:t> from a R data frame</a:t>
            </a:r>
          </a:p>
        </p:txBody>
      </p:sp>
    </p:spTree>
    <p:extLst>
      <p:ext uri="{BB962C8B-B14F-4D97-AF65-F5344CB8AC3E}">
        <p14:creationId xmlns:p14="http://schemas.microsoft.com/office/powerpoint/2010/main" val="356445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R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</a:t>
            </a:r>
            <a:r>
              <a:rPr lang="en-US" dirty="0" err="1"/>
              <a:t>SparkR</a:t>
            </a:r>
            <a:r>
              <a:rPr lang="en-US" dirty="0"/>
              <a:t> data frame from a local R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2459273"/>
            <a:ext cx="3635587" cy="6796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 &lt;- 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as.DataFrame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mtcars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class(</a:t>
            </a:r>
            <a:r>
              <a:rPr lang="en-US" altLang="en-US" sz="2000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5125" y="3377176"/>
            <a:ext cx="774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, 10) shows the column names and the first 10 lines of a Spark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10) shows the first 10 rows of the data 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1017" y="2350633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Spark </a:t>
            </a:r>
            <a:r>
              <a:rPr lang="en-US" dirty="0" err="1"/>
              <a:t>dataframe</a:t>
            </a:r>
            <a:r>
              <a:rPr lang="en-US" dirty="0"/>
              <a:t> from a R data frame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04" y="4179741"/>
            <a:ext cx="3833705" cy="2058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45" y="4055241"/>
            <a:ext cx="4201583" cy="25317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32" y="5110414"/>
            <a:ext cx="2204697" cy="94318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40477" y="3383133"/>
            <a:ext cx="1762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head(</a:t>
            </a:r>
            <a:r>
              <a:rPr lang="en-US" altLang="en-US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, 10)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showDF</a:t>
            </a:r>
            <a:r>
              <a:rPr lang="en-US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, 10)</a:t>
            </a:r>
          </a:p>
        </p:txBody>
      </p:sp>
    </p:spTree>
    <p:extLst>
      <p:ext uri="{BB962C8B-B14F-4D97-AF65-F5344CB8AC3E}">
        <p14:creationId xmlns:p14="http://schemas.microsoft.com/office/powerpoint/2010/main" val="2744070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data from a hive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()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8242" y="2915355"/>
            <a:ext cx="4858061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/>
              <a:t>sql</a:t>
            </a:r>
            <a:r>
              <a:rPr lang="en-US" altLang="en-US" sz="2000" dirty="0"/>
              <a:t>(“use </a:t>
            </a:r>
            <a:r>
              <a:rPr lang="en-US" altLang="en-US" sz="2000" dirty="0" err="1"/>
              <a:t>xunzhou</a:t>
            </a:r>
            <a:r>
              <a:rPr lang="en-US" altLang="en-US" sz="2000" dirty="0"/>
              <a:t>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employee &lt;-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(“SELECT * FROM employee”)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000" dirty="0"/>
              <a:t>employee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2691" y="3069243"/>
            <a:ext cx="385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sql</a:t>
            </a:r>
            <a:r>
              <a:rPr lang="en-US" dirty="0"/>
              <a:t>() command to issue </a:t>
            </a:r>
            <a:r>
              <a:rPr lang="en-US" altLang="zh-CN" dirty="0"/>
              <a:t>SQL </a:t>
            </a:r>
            <a:r>
              <a:rPr lang="en-US" dirty="0"/>
              <a:t>query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88153" y="3409069"/>
            <a:ext cx="2423159" cy="9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4983" y="4210852"/>
            <a:ext cx="185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 the query</a:t>
            </a:r>
          </a:p>
          <a:p>
            <a:r>
              <a:rPr lang="en-US" dirty="0"/>
              <a:t>No semi-colon “;”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8242" y="5149840"/>
            <a:ext cx="8264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is the resulting Spark </a:t>
            </a:r>
            <a:r>
              <a:rPr lang="en-US" dirty="0" err="1"/>
              <a:t>DataFrame</a:t>
            </a:r>
            <a:r>
              <a:rPr lang="en-US" dirty="0"/>
              <a:t> containing the output of the SQL command</a:t>
            </a:r>
          </a:p>
          <a:p>
            <a:r>
              <a:rPr lang="en-US" dirty="0"/>
              <a:t>You need to use </a:t>
            </a:r>
            <a:r>
              <a:rPr lang="en-US" dirty="0" err="1"/>
              <a:t>showDF</a:t>
            </a:r>
            <a:r>
              <a:rPr lang="en-US" dirty="0"/>
              <a:t>() function to show its content. </a:t>
            </a:r>
          </a:p>
          <a:p>
            <a:r>
              <a:rPr lang="en-US" dirty="0"/>
              <a:t>By default, </a:t>
            </a:r>
            <a:r>
              <a:rPr lang="en-US" dirty="0" err="1"/>
              <a:t>showDF</a:t>
            </a:r>
            <a:r>
              <a:rPr lang="en-US" dirty="0"/>
              <a:t>() will only show 20 rows. Use </a:t>
            </a:r>
            <a:r>
              <a:rPr lang="en-US" dirty="0" err="1"/>
              <a:t>showDF</a:t>
            </a:r>
            <a:r>
              <a:rPr lang="en-US" dirty="0"/>
              <a:t>(DF,  n) to show n rows.</a:t>
            </a:r>
          </a:p>
        </p:txBody>
      </p:sp>
    </p:spTree>
    <p:extLst>
      <p:ext uri="{BB962C8B-B14F-4D97-AF65-F5344CB8AC3E}">
        <p14:creationId xmlns:p14="http://schemas.microsoft.com/office/powerpoint/2010/main" val="341941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Hive from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issue SQL from </a:t>
            </a:r>
            <a:r>
              <a:rPr lang="en-US" dirty="0" err="1"/>
              <a:t>SparkR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tables, load data, etc. No need to put semi-colon.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(“Create Table ….”)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( “Load Data </a:t>
            </a:r>
            <a:r>
              <a:rPr lang="en-US" dirty="0" err="1"/>
              <a:t>inpath</a:t>
            </a:r>
            <a:r>
              <a:rPr lang="en-US" dirty="0"/>
              <a:t> ….”)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printSchema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): show the structure of the columns</a:t>
            </a:r>
          </a:p>
          <a:p>
            <a:pPr marL="0" indent="0">
              <a:buNone/>
            </a:pPr>
            <a:r>
              <a:rPr lang="en-US" dirty="0"/>
              <a:t>The schema is represented as a tree structure to accommodate </a:t>
            </a:r>
            <a:r>
              <a:rPr lang="en-US" dirty="0" err="1"/>
              <a:t>json</a:t>
            </a:r>
            <a:r>
              <a:rPr lang="en-US" dirty="0"/>
              <a:t> data </a:t>
            </a:r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colnames</a:t>
            </a:r>
            <a:r>
              <a:rPr lang="en-US" dirty="0"/>
              <a:t>() in R and DESCRIBE in Hive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1634" y="4114768"/>
            <a:ext cx="6096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printSchema</a:t>
            </a:r>
            <a:r>
              <a:rPr lang="en-US" dirty="0"/>
              <a:t>(employee)</a:t>
            </a:r>
          </a:p>
          <a:p>
            <a:r>
              <a:rPr lang="en-US" dirty="0"/>
              <a:t>root</a:t>
            </a:r>
          </a:p>
          <a:p>
            <a:r>
              <a:rPr lang="en-US" dirty="0"/>
              <a:t> |-- </a:t>
            </a:r>
            <a:r>
              <a:rPr lang="en-US" dirty="0" err="1"/>
              <a:t>eid</a:t>
            </a:r>
            <a:r>
              <a:rPr lang="en-US" dirty="0"/>
              <a:t>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name: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salary: decimal(10,0)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title: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</a:t>
            </a:r>
            <a:r>
              <a:rPr lang="en-US" dirty="0" err="1"/>
              <a:t>dept</a:t>
            </a:r>
            <a:r>
              <a:rPr lang="en-US" dirty="0"/>
              <a:t>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739897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the </a:t>
            </a:r>
            <a:r>
              <a:rPr lang="en-US" dirty="0" err="1"/>
              <a:t>nyc_taxi</a:t>
            </a:r>
            <a:r>
              <a:rPr lang="en-US" dirty="0"/>
              <a:t> table.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the total number of passengers during each hour using 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Load the result into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 schema of the data, and the content of the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1249" y="4650365"/>
            <a:ext cx="10826496" cy="16029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query = “</a:t>
            </a:r>
            <a:r>
              <a:rPr lang="en-US" altLang="en-US" sz="2000" dirty="0"/>
              <a:t>SELECT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sum(</a:t>
            </a:r>
            <a:r>
              <a:rPr lang="en-US" altLang="en-US" sz="2000" dirty="0" err="1"/>
              <a:t>passenger_count</a:t>
            </a:r>
            <a:r>
              <a:rPr lang="en-US" altLang="en-US" sz="2000" dirty="0"/>
              <a:t>) FROM </a:t>
            </a:r>
            <a:r>
              <a:rPr lang="en-US" altLang="en-US" sz="2000" dirty="0" err="1"/>
              <a:t>nyc_taxi</a:t>
            </a:r>
            <a:r>
              <a:rPr lang="en-US" altLang="en-US" sz="2000" dirty="0"/>
              <a:t> group by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order by </a:t>
            </a:r>
            <a:r>
              <a:rPr lang="en-US" altLang="en-US" sz="2000" dirty="0" err="1"/>
              <a:t>hr</a:t>
            </a:r>
            <a:r>
              <a:rPr lang="en-US" altLang="zh-CN" sz="20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/>
              <a:t>Total_passenger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(query)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/>
              <a:t>printSchema</a:t>
            </a:r>
            <a:r>
              <a:rPr lang="en-US" altLang="en-US" sz="2000" dirty="0"/>
              <a:t>(</a:t>
            </a:r>
            <a:r>
              <a:rPr lang="en-US" altLang="zh-CN" sz="2000" dirty="0" err="1"/>
              <a:t>Total_passenger</a:t>
            </a:r>
            <a:r>
              <a:rPr lang="en-US" altLang="en-US" sz="2000" dirty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dirty="0" err="1"/>
              <a:t>Total_passenger</a:t>
            </a:r>
            <a:r>
              <a:rPr lang="en-US" altLang="zh-CN" sz="2000" dirty="0"/>
              <a:t>, 24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Like Hive Tables, Spark </a:t>
            </a:r>
            <a:r>
              <a:rPr lang="en-US" dirty="0" err="1"/>
              <a:t>DataFrames</a:t>
            </a:r>
            <a:r>
              <a:rPr lang="en-US" dirty="0"/>
              <a:t> are not generated until queried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400941"/>
            <a:ext cx="10826496" cy="16029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query = “</a:t>
            </a:r>
            <a:r>
              <a:rPr lang="en-US" altLang="en-US" sz="2000" dirty="0"/>
              <a:t>SELECT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sum(</a:t>
            </a:r>
            <a:r>
              <a:rPr lang="en-US" altLang="en-US" sz="2000" dirty="0" err="1"/>
              <a:t>passenger_count</a:t>
            </a:r>
            <a:r>
              <a:rPr lang="en-US" altLang="en-US" sz="2000" dirty="0"/>
              <a:t>) FROM </a:t>
            </a:r>
            <a:r>
              <a:rPr lang="en-US" altLang="en-US" sz="2000" dirty="0" err="1"/>
              <a:t>nyc_taxi</a:t>
            </a:r>
            <a:r>
              <a:rPr lang="en-US" altLang="en-US" sz="2000" dirty="0"/>
              <a:t> group by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order by </a:t>
            </a:r>
            <a:r>
              <a:rPr lang="en-US" altLang="en-US" sz="2000" dirty="0" err="1"/>
              <a:t>hr</a:t>
            </a:r>
            <a:r>
              <a:rPr lang="en-US" altLang="zh-CN" sz="20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/>
              <a:t>Total_passenger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(query)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/>
              <a:t>printSchema</a:t>
            </a:r>
            <a:r>
              <a:rPr lang="en-US" altLang="en-US" sz="2000" dirty="0"/>
              <a:t>(</a:t>
            </a:r>
            <a:r>
              <a:rPr lang="en-US" altLang="zh-CN" sz="2000" dirty="0" err="1"/>
              <a:t>Total_passenger</a:t>
            </a:r>
            <a:r>
              <a:rPr lang="en-US" altLang="en-US" sz="2000" dirty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dirty="0" err="1"/>
              <a:t>Total_passenger</a:t>
            </a:r>
            <a:r>
              <a:rPr lang="en-US" altLang="zh-CN" sz="2000" dirty="0"/>
              <a:t>, 24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3272" y="3629255"/>
            <a:ext cx="3227832" cy="37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25112" y="4112298"/>
            <a:ext cx="1892808" cy="1182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920" y="5109710"/>
            <a:ext cx="466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when the </a:t>
            </a:r>
            <a:r>
              <a:rPr lang="en-US" dirty="0" err="1"/>
              <a:t>dataframe</a:t>
            </a:r>
            <a:r>
              <a:rPr lang="en-US" dirty="0"/>
              <a:t> is actually generated</a:t>
            </a:r>
          </a:p>
          <a:p>
            <a:r>
              <a:rPr lang="en-US" dirty="0"/>
              <a:t>Need to run Hive query</a:t>
            </a:r>
          </a:p>
        </p:txBody>
      </p:sp>
    </p:spTree>
    <p:extLst>
      <p:ext uri="{BB962C8B-B14F-4D97-AF65-F5344CB8AC3E}">
        <p14:creationId xmlns:p14="http://schemas.microsoft.com/office/powerpoint/2010/main" val="267157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can “query” the Spark </a:t>
            </a:r>
            <a:r>
              <a:rPr lang="en-US" dirty="0" err="1"/>
              <a:t>DataFrames</a:t>
            </a:r>
            <a:r>
              <a:rPr lang="en-US" dirty="0"/>
              <a:t> like database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“Select”, “Where” </a:t>
            </a:r>
            <a:r>
              <a:rPr lang="en-US" b="1" dirty="0"/>
              <a:t>functions</a:t>
            </a:r>
            <a:r>
              <a:rPr lang="en-US" dirty="0"/>
              <a:t> can be applied on Spark DFs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“</a:t>
            </a:r>
            <a:r>
              <a:rPr lang="en-US" dirty="0" err="1"/>
              <a:t>eid</a:t>
            </a:r>
            <a:r>
              <a:rPr lang="en-US" dirty="0"/>
              <a:t>”, “name”, and “salary” columns of the employee 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3672748"/>
            <a:ext cx="7867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altLang="en-US" dirty="0"/>
              <a:t>employee &lt;- </a:t>
            </a:r>
            <a:r>
              <a:rPr lang="en-US" altLang="en-US" dirty="0" err="1"/>
              <a:t>sql</a:t>
            </a:r>
            <a:r>
              <a:rPr lang="en-US" altLang="en-US" dirty="0"/>
              <a:t>(“SELECT * FROM employee”)</a:t>
            </a:r>
          </a:p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</a:t>
            </a:r>
            <a:r>
              <a:rPr lang="en-US" dirty="0" err="1"/>
              <a:t>employee$eid</a:t>
            </a:r>
            <a:r>
              <a:rPr lang="en-US" dirty="0"/>
              <a:t>, </a:t>
            </a:r>
            <a:r>
              <a:rPr lang="en-US" dirty="0" err="1"/>
              <a:t>employee$name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))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18" y="3672748"/>
            <a:ext cx="3248477" cy="195176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75175" y="4042080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8055" y="5011560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6978" y="4324143"/>
            <a:ext cx="1075022" cy="68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16155" y="4319079"/>
            <a:ext cx="1198238" cy="69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49670" y="4998878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 to “SELECT”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017" y="5843730"/>
            <a:ext cx="892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SELECT() will generate a new </a:t>
            </a:r>
            <a:r>
              <a:rPr lang="en-US" dirty="0" err="1"/>
              <a:t>DataFrame</a:t>
            </a:r>
            <a:r>
              <a:rPr lang="en-US" dirty="0"/>
              <a:t>. You still need to use </a:t>
            </a:r>
            <a:r>
              <a:rPr lang="en-US" dirty="0" err="1"/>
              <a:t>showDF</a:t>
            </a:r>
            <a:r>
              <a:rPr lang="en-US" dirty="0"/>
              <a:t> to display its content.</a:t>
            </a:r>
          </a:p>
        </p:txBody>
      </p:sp>
    </p:spTree>
    <p:extLst>
      <p:ext uri="{BB962C8B-B14F-4D97-AF65-F5344CB8AC3E}">
        <p14:creationId xmlns:p14="http://schemas.microsoft.com/office/powerpoint/2010/main" val="5691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at </a:t>
            </a:r>
            <a:r>
              <a:rPr lang="en-US" dirty="0" err="1"/>
              <a:t>Databricks</a:t>
            </a:r>
            <a:r>
              <a:rPr lang="en-US" dirty="0"/>
              <a:t>.</a:t>
            </a:r>
          </a:p>
          <a:p>
            <a:r>
              <a:rPr lang="en-US" dirty="0"/>
              <a:t>We will use it soon.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https://adb-7288810862666674.14.azuredatabricks.net/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25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“</a:t>
            </a:r>
            <a:r>
              <a:rPr lang="en-US" dirty="0" err="1"/>
              <a:t>eid</a:t>
            </a:r>
            <a:r>
              <a:rPr lang="en-US" dirty="0"/>
              <a:t>”, “name”, and “salary” columns of the employee DF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Also show the income tax (assuming 10%) of every employee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</a:t>
            </a:r>
            <a:r>
              <a:rPr lang="en-US" dirty="0" err="1"/>
              <a:t>employee$eid</a:t>
            </a:r>
            <a:r>
              <a:rPr lang="en-US" dirty="0"/>
              <a:t>, </a:t>
            </a:r>
            <a:r>
              <a:rPr lang="en-US" dirty="0" err="1"/>
              <a:t>employee$name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*0.1))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05113" y="3750511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579" y="4677164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“derived” column based on original 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2" y="3639960"/>
            <a:ext cx="4363389" cy="18003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280" y="5552636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“</a:t>
            </a:r>
            <a:r>
              <a:rPr lang="en-US" dirty="0" err="1"/>
              <a:t>eid</a:t>
            </a:r>
            <a:r>
              <a:rPr lang="en-US" dirty="0"/>
              <a:t>”, “name”, “salary”))</a:t>
            </a:r>
          </a:p>
        </p:txBody>
      </p:sp>
    </p:spTree>
    <p:extLst>
      <p:ext uri="{BB962C8B-B14F-4D97-AF65-F5344CB8AC3E}">
        <p14:creationId xmlns:p14="http://schemas.microsoft.com/office/powerpoint/2010/main" val="349534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where() function to filter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employees with salary above 50,000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here equal is “==” instead of “=”.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“==” is to test if LHS equals RHS. Outcome is True or False.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AND:  &amp;   OR: |   Not:~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(where(employee, </a:t>
            </a:r>
            <a:r>
              <a:rPr lang="en-US" dirty="0" err="1"/>
              <a:t>employee$salary</a:t>
            </a:r>
            <a:r>
              <a:rPr lang="en-US" dirty="0"/>
              <a:t>&gt;50000))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6268" y="3473512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5276" y="4183246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clause condition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0" y="3162250"/>
            <a:ext cx="4344776" cy="13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filter() function can do the same thing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7782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(filter(employee, </a:t>
            </a:r>
            <a:r>
              <a:rPr lang="en-US" dirty="0" err="1"/>
              <a:t>employee$salary</a:t>
            </a:r>
            <a:r>
              <a:rPr lang="en-US" dirty="0"/>
              <a:t>&gt;50000 | </a:t>
            </a:r>
            <a:r>
              <a:rPr lang="en-US" dirty="0" err="1"/>
              <a:t>employee$salary</a:t>
            </a:r>
            <a:r>
              <a:rPr lang="en-US" dirty="0"/>
              <a:t>&lt;=30000))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27" y="4064203"/>
            <a:ext cx="3876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4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()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Find the number of employees with each title.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command is equivalent to </a:t>
            </a:r>
          </a:p>
          <a:p>
            <a:pPr marL="0" indent="0">
              <a:buNone/>
            </a:pPr>
            <a:r>
              <a:rPr lang="en-US" dirty="0"/>
              <a:t>     SELECT title, count(*) FROM employee GROUP BY title;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386" y="2904969"/>
            <a:ext cx="424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(count(</a:t>
            </a:r>
            <a:r>
              <a:rPr lang="en-US" dirty="0" err="1"/>
              <a:t>groupBy</a:t>
            </a:r>
            <a:r>
              <a:rPr lang="en-US" dirty="0"/>
              <a:t>(employee, "title")))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6" y="4454192"/>
            <a:ext cx="2491306" cy="17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5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(employee, “title”))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of ALL the numeric columns grouped by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our data, there is only one numeric column: 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90" y="4214929"/>
            <a:ext cx="3209827" cy="1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1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Aggregate by more than one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number of employees and the average salary of each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2751" y="3488082"/>
            <a:ext cx="84681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(employee, “title"), salary="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“count")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74374" y="3932904"/>
            <a:ext cx="1" cy="58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5126" y="445558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cxnSp>
        <p:nvCxnSpPr>
          <p:cNvPr id="12" name="Straight Arrow Connector 11"/>
          <p:cNvCxnSpPr>
            <a:stCxn id="15" idx="0"/>
          </p:cNvCxnSpPr>
          <p:nvPr/>
        </p:nvCxnSpPr>
        <p:spPr>
          <a:xfrm flipV="1">
            <a:off x="4611329" y="3857415"/>
            <a:ext cx="452284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0100" y="445558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 err="1"/>
              <a:t>groupby</a:t>
            </a:r>
            <a:r>
              <a:rPr lang="en-US" dirty="0"/>
              <a:t> columns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67949" y="3857415"/>
            <a:ext cx="432618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2861" y="4440435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on salary         count on </a:t>
            </a:r>
            <a:r>
              <a:rPr lang="en-US" dirty="0" err="1"/>
              <a:t>eid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023225" y="3807975"/>
            <a:ext cx="432619" cy="74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0" y="5165527"/>
            <a:ext cx="3876834" cy="1590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4611329" y="4824914"/>
            <a:ext cx="894737" cy="53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9802" y="4762584"/>
            <a:ext cx="1039732" cy="38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00567" y="4796110"/>
            <a:ext cx="1580921" cy="3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9038" y="5165527"/>
            <a:ext cx="311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Equivalent to:</a:t>
            </a:r>
          </a:p>
          <a:p>
            <a:r>
              <a:rPr lang="en-US" dirty="0"/>
              <a:t>SELECT title, count(*), </a:t>
            </a:r>
            <a:r>
              <a:rPr lang="en-US" dirty="0" err="1"/>
              <a:t>avg</a:t>
            </a:r>
            <a:r>
              <a:rPr lang="en-US" dirty="0"/>
              <a:t>(salary) FROM employee GROUP BY title;</a:t>
            </a:r>
          </a:p>
        </p:txBody>
      </p:sp>
    </p:spTree>
    <p:extLst>
      <p:ext uri="{BB962C8B-B14F-4D97-AF65-F5344CB8AC3E}">
        <p14:creationId xmlns:p14="http://schemas.microsoft.com/office/powerpoint/2010/main" val="192039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Watch Lecture 4 Part 2. Submit Exercise 3. </a:t>
            </a:r>
          </a:p>
          <a:p>
            <a:r>
              <a:rPr lang="en-US" dirty="0"/>
              <a:t>2. Start working on project</a:t>
            </a:r>
          </a:p>
          <a:p>
            <a:r>
              <a:rPr lang="en-US" dirty="0"/>
              <a:t>3. Start working on HW2 (due 9/30)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Static partitioning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a “partition column” when create the table (extra column)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Specify partition name (value of the column) when loading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Load data from files or other tables into each partition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333" y="3717836"/>
            <a:ext cx="909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“/users/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/employee_sales.txt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into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‘Sales’);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2333" y="4779445"/>
            <a:ext cx="880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'Sales') select * from employee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‘Sales';</a:t>
            </a:r>
          </a:p>
        </p:txBody>
      </p:sp>
    </p:spTree>
    <p:extLst>
      <p:ext uri="{BB962C8B-B14F-4D97-AF65-F5344CB8AC3E}">
        <p14:creationId xmlns:p14="http://schemas.microsoft.com/office/powerpoint/2010/main" val="9884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dynamic partitioning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“Create table” is the same as that for static partitions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Load data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/>
              <a:t> from other tables through a select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Last column(s) in SELECT must be the partition column(s)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6999" y="3857414"/>
            <a:ext cx="89577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 (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Title,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7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 (please 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Use the </a:t>
            </a:r>
            <a:r>
              <a:rPr lang="en-US" sz="2000" dirty="0" err="1"/>
              <a:t>nyc_taxi</a:t>
            </a:r>
            <a:r>
              <a:rPr lang="en-US" sz="2000" dirty="0"/>
              <a:t> table created in exercise #1.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Create another table with partitions (</a:t>
            </a:r>
            <a:r>
              <a:rPr lang="en-US" sz="2000" dirty="0" err="1"/>
              <a:t>nyc_taxi_p</a:t>
            </a:r>
            <a:r>
              <a:rPr lang="en-US" sz="2000" dirty="0"/>
              <a:t>). Partition the data by hour of day of the pickup time (dynamic partitioning). There should be 24 partitions. Call this partition column hr.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Load the data from the </a:t>
            </a:r>
            <a:r>
              <a:rPr lang="en-US" sz="2000" dirty="0" err="1"/>
              <a:t>nyc_taxi</a:t>
            </a:r>
            <a:r>
              <a:rPr lang="en-US" sz="2000" dirty="0"/>
              <a:t> table into this new table using a query. Make sure to load each portion of the data into the correct partition. Ignore data with missing </a:t>
            </a:r>
            <a:r>
              <a:rPr lang="en-US" sz="2000" dirty="0" err="1"/>
              <a:t>pickup_datetime</a:t>
            </a:r>
            <a:r>
              <a:rPr lang="en-US" sz="2000" dirty="0"/>
              <a:t> value (null).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Show the total number of rows loaded into each partition using a query. Note: you need to group by </a:t>
            </a:r>
            <a:r>
              <a:rPr lang="en-US" sz="2000" dirty="0" err="1"/>
              <a:t>hr</a:t>
            </a:r>
            <a:r>
              <a:rPr lang="en-US" sz="2000" dirty="0"/>
              <a:t> on the new table. Draw a bar chart to visualize the result with x-axis being </a:t>
            </a:r>
            <a:r>
              <a:rPr lang="en-US" sz="2000" dirty="0" err="1"/>
              <a:t>hr</a:t>
            </a:r>
            <a:r>
              <a:rPr lang="en-US" sz="2000" dirty="0"/>
              <a:t> (in ascending order).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Submit your notebook (named Exercise #2) on ICON.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0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Hive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0" y="614614"/>
            <a:ext cx="449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EXTERNAL TABLE IF NOT EXISTS </a:t>
            </a:r>
            <a:r>
              <a:rPr lang="en-US" sz="1400" dirty="0" err="1"/>
              <a:t>NYC_Taxi_p</a:t>
            </a:r>
            <a:endParaRPr lang="en-US" sz="1400" dirty="0"/>
          </a:p>
          <a:p>
            <a:r>
              <a:rPr lang="en-US" sz="1400" dirty="0"/>
              <a:t>(</a:t>
            </a:r>
          </a:p>
          <a:p>
            <a:r>
              <a:rPr lang="en-US" sz="1400" dirty="0" err="1"/>
              <a:t>vendor_id</a:t>
            </a:r>
            <a:r>
              <a:rPr lang="en-US" sz="1400" dirty="0"/>
              <a:t> String, </a:t>
            </a:r>
          </a:p>
          <a:p>
            <a:r>
              <a:rPr lang="en-US" sz="1400" dirty="0" err="1"/>
              <a:t>pickup_datetime</a:t>
            </a:r>
            <a:r>
              <a:rPr lang="en-US" sz="1400" dirty="0"/>
              <a:t> timestamp, </a:t>
            </a:r>
          </a:p>
          <a:p>
            <a:r>
              <a:rPr lang="en-US" sz="1400" dirty="0" err="1"/>
              <a:t>dropoff_datetime</a:t>
            </a:r>
            <a:r>
              <a:rPr lang="en-US" sz="1400" dirty="0"/>
              <a:t> timestamp, </a:t>
            </a:r>
          </a:p>
          <a:p>
            <a:r>
              <a:rPr lang="en-US" sz="1400" dirty="0" err="1"/>
              <a:t>passenger_count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trip_distance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pickup_longitude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pickup_latitude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rate_code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store_and_fwd_flag</a:t>
            </a:r>
            <a:r>
              <a:rPr lang="en-US" sz="1400" dirty="0"/>
              <a:t> char(1), </a:t>
            </a:r>
          </a:p>
          <a:p>
            <a:r>
              <a:rPr lang="en-US" sz="1400" dirty="0" err="1"/>
              <a:t>dropoff_longitude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dropoff_latitude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payment_type</a:t>
            </a:r>
            <a:r>
              <a:rPr lang="en-US" sz="1400" dirty="0"/>
              <a:t> CHAR(3), </a:t>
            </a:r>
          </a:p>
          <a:p>
            <a:r>
              <a:rPr lang="en-US" sz="1400" dirty="0" err="1"/>
              <a:t>fare_amount</a:t>
            </a:r>
            <a:r>
              <a:rPr lang="en-US" sz="1400" dirty="0"/>
              <a:t> double, </a:t>
            </a:r>
          </a:p>
          <a:p>
            <a:r>
              <a:rPr lang="en-US" sz="1400" dirty="0"/>
              <a:t>surcharge double, </a:t>
            </a:r>
          </a:p>
          <a:p>
            <a:r>
              <a:rPr lang="en-US" sz="1400" dirty="0" err="1"/>
              <a:t>mta_tax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tip_amount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tolls_amount</a:t>
            </a:r>
            <a:r>
              <a:rPr lang="en-US" sz="1400" dirty="0"/>
              <a:t> double, </a:t>
            </a:r>
          </a:p>
          <a:p>
            <a:r>
              <a:rPr lang="en-US" sz="1400" dirty="0" err="1"/>
              <a:t>total_amount</a:t>
            </a:r>
            <a:r>
              <a:rPr lang="en-US" sz="1400" dirty="0"/>
              <a:t> double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Partitioned by (</a:t>
            </a:r>
            <a:r>
              <a:rPr lang="en-US" sz="1400" dirty="0" err="1">
                <a:solidFill>
                  <a:srgbClr val="FF0000"/>
                </a:solidFill>
              </a:rPr>
              <a:t>hr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/>
              <a:t>ROW FORMAT DELIMITED</a:t>
            </a:r>
          </a:p>
          <a:p>
            <a:r>
              <a:rPr lang="en-US" sz="1400" dirty="0"/>
              <a:t>FIELDS TERMINATED BY ','</a:t>
            </a:r>
          </a:p>
          <a:p>
            <a:r>
              <a:rPr lang="en-US" sz="1400" dirty="0"/>
              <a:t>LINES TERMINATED BY '\n'</a:t>
            </a:r>
          </a:p>
          <a:p>
            <a:r>
              <a:rPr lang="en-US" sz="1400" dirty="0"/>
              <a:t>STORED AS TEXTFILE</a:t>
            </a:r>
          </a:p>
        </p:txBody>
      </p:sp>
      <p:sp>
        <p:nvSpPr>
          <p:cNvPr id="6" name="Left Brace 5"/>
          <p:cNvSpPr/>
          <p:nvPr/>
        </p:nvSpPr>
        <p:spPr>
          <a:xfrm>
            <a:off x="5669280" y="1143000"/>
            <a:ext cx="457200" cy="3776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2866" y="2707901"/>
            <a:ext cx="236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columns from the </a:t>
            </a:r>
            <a:r>
              <a:rPr lang="en-US" dirty="0" err="1"/>
              <a:t>nyc_taxi</a:t>
            </a:r>
            <a:r>
              <a:rPr lang="en-US" dirty="0"/>
              <a:t>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4239" y="4919134"/>
            <a:ext cx="236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column,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93080" y="5257800"/>
            <a:ext cx="596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8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Hive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2617169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table </a:t>
            </a:r>
            <a:r>
              <a:rPr lang="en-US" dirty="0" err="1"/>
              <a:t>taxi_nyc_p</a:t>
            </a:r>
            <a:r>
              <a:rPr lang="en-US" dirty="0"/>
              <a:t> partition(</a:t>
            </a:r>
            <a:r>
              <a:rPr lang="en-US" dirty="0" err="1"/>
              <a:t>hr</a:t>
            </a:r>
            <a:r>
              <a:rPr lang="en-US" dirty="0"/>
              <a:t>) select *, hour(</a:t>
            </a:r>
            <a:r>
              <a:rPr lang="en-US" dirty="0" err="1"/>
              <a:t>pickup_datetime</a:t>
            </a:r>
            <a:r>
              <a:rPr lang="en-US" dirty="0"/>
              <a:t>) as </a:t>
            </a:r>
            <a:r>
              <a:rPr lang="en-US" dirty="0" err="1"/>
              <a:t>hr</a:t>
            </a:r>
            <a:r>
              <a:rPr lang="en-US" dirty="0"/>
              <a:t> from </a:t>
            </a:r>
            <a:r>
              <a:rPr lang="en-US" dirty="0" err="1"/>
              <a:t>nyc_taxi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579533" y="2929467"/>
            <a:ext cx="89747" cy="108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7279" y="4145280"/>
            <a:ext cx="241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existing columns in </a:t>
            </a:r>
            <a:r>
              <a:rPr lang="en-US" dirty="0" err="1"/>
              <a:t>nyc_taxi</a:t>
            </a:r>
            <a:r>
              <a:rPr lang="en-US" dirty="0"/>
              <a:t> table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128934" y="2997201"/>
            <a:ext cx="634999" cy="101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0338" y="4145280"/>
            <a:ext cx="3736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an additional column as the values for the partition columns</a:t>
            </a:r>
          </a:p>
          <a:p>
            <a:endParaRPr lang="en-US" dirty="0"/>
          </a:p>
          <a:p>
            <a:r>
              <a:rPr lang="en-US" dirty="0"/>
              <a:t>This column contain the hour of each trip. The trips will be grouped into 24 partitions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82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</a:t>
            </a:r>
            <a:r>
              <a:rPr lang="en-US" dirty="0" err="1"/>
              <a:t>Databricks</a:t>
            </a:r>
            <a:r>
              <a:rPr lang="en-US" dirty="0"/>
              <a:t> format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 column definitions (automatically inferred from the select query)</a:t>
            </a:r>
          </a:p>
          <a:p>
            <a:r>
              <a:rPr lang="en-US" sz="2000" dirty="0"/>
              <a:t>Use AS to connect a select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5306" y="2628326"/>
            <a:ext cx="4495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TABLE </a:t>
            </a:r>
            <a:r>
              <a:rPr lang="en-US" sz="1400" dirty="0" err="1"/>
              <a:t>NYC_Taxi_p</a:t>
            </a:r>
            <a:endParaRPr lang="en-US" sz="1400" dirty="0"/>
          </a:p>
          <a:p>
            <a:r>
              <a:rPr lang="en-US" sz="1400" dirty="0"/>
              <a:t>USING CSV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Partitioned by (</a:t>
            </a:r>
            <a:r>
              <a:rPr lang="en-US" sz="1400" dirty="0" err="1">
                <a:solidFill>
                  <a:srgbClr val="FF0000"/>
                </a:solidFill>
              </a:rPr>
              <a:t>hr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/>
              <a:t>AS</a:t>
            </a:r>
          </a:p>
          <a:p>
            <a:r>
              <a:rPr lang="en-US" sz="1400" dirty="0"/>
              <a:t>Select *, hour(</a:t>
            </a:r>
            <a:r>
              <a:rPr lang="en-US" sz="1400" dirty="0" err="1"/>
              <a:t>pickup_datetime</a:t>
            </a:r>
            <a:r>
              <a:rPr lang="en-US" sz="1400" dirty="0"/>
              <a:t>) as </a:t>
            </a:r>
            <a:r>
              <a:rPr lang="en-US" sz="1400" dirty="0" err="1"/>
              <a:t>hr</a:t>
            </a:r>
            <a:r>
              <a:rPr lang="en-US" sz="1400" dirty="0"/>
              <a:t> from </a:t>
            </a:r>
            <a:r>
              <a:rPr lang="en-US" sz="1400" dirty="0" err="1"/>
              <a:t>nyc_taxi</a:t>
            </a:r>
            <a:r>
              <a:rPr lang="en-US" sz="1400" dirty="0"/>
              <a:t>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2963333"/>
            <a:ext cx="1938867" cy="2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453" y="2718885"/>
            <a:ext cx="409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partition column data type, only name</a:t>
            </a:r>
          </a:p>
        </p:txBody>
      </p:sp>
    </p:spTree>
    <p:extLst>
      <p:ext uri="{BB962C8B-B14F-4D97-AF65-F5344CB8AC3E}">
        <p14:creationId xmlns:p14="http://schemas.microsoft.com/office/powerpoint/2010/main" val="1443573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9" ma:contentTypeDescription="Create a new document." ma:contentTypeScope="" ma:versionID="11ec6112a2cf0020f38407f4bdc778dd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d5deab1e1d84843383e537a158be6c75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A63ABF-D84A-4C89-9E8F-3ED74E601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5EFBE-00A8-4175-82B7-C37DD6494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487022-CAB3-4B40-8679-EAAB4E84F5F8}">
  <ds:schemaRefs>
    <ds:schemaRef ds:uri="http://purl.org/dc/terms/"/>
    <ds:schemaRef ds:uri="f6602c75-fe71-481b-afe1-4159ec8c301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aff08b56-ab94-4509-b3d8-0127aa913645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23796</TotalTime>
  <Words>2563</Words>
  <Application>Microsoft Office PowerPoint</Application>
  <PresentationFormat>Widescreen</PresentationFormat>
  <Paragraphs>359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Arial</vt:lpstr>
      <vt:lpstr>Calibri</vt:lpstr>
      <vt:lpstr>Courier New</vt:lpstr>
      <vt:lpstr>Gill Sans MT</vt:lpstr>
      <vt:lpstr>Lucida Console</vt:lpstr>
      <vt:lpstr>Wingdings</vt:lpstr>
      <vt:lpstr>Retrospect</vt:lpstr>
      <vt:lpstr>Spark and SparkR</vt:lpstr>
      <vt:lpstr>Reminders</vt:lpstr>
      <vt:lpstr>Preparation</vt:lpstr>
      <vt:lpstr>Review: partitioned table</vt:lpstr>
      <vt:lpstr>Review: partitioned table</vt:lpstr>
      <vt:lpstr>Exercise #2 (please submit on ICON)</vt:lpstr>
      <vt:lpstr>Exercise #2</vt:lpstr>
      <vt:lpstr>Exercise #2</vt:lpstr>
      <vt:lpstr>Exercise #2</vt:lpstr>
      <vt:lpstr>Schedule Jobs (Jobs tab on menu)</vt:lpstr>
      <vt:lpstr>Spark and SparkR</vt:lpstr>
      <vt:lpstr>Spark</vt:lpstr>
      <vt:lpstr>R – Quick Review</vt:lpstr>
      <vt:lpstr>R – Quick Review</vt:lpstr>
      <vt:lpstr>R – Quick Review</vt:lpstr>
      <vt:lpstr>R – Quick Review</vt:lpstr>
      <vt:lpstr>R – Quick Review</vt:lpstr>
      <vt:lpstr>R – Quick Review</vt:lpstr>
      <vt:lpstr>R – Quick Review</vt:lpstr>
      <vt:lpstr>Loading SparkR</vt:lpstr>
      <vt:lpstr>DataFrame in Spark</vt:lpstr>
      <vt:lpstr>Creating a SparkR DataFrame</vt:lpstr>
      <vt:lpstr>Loading Data from R Data Frame</vt:lpstr>
      <vt:lpstr>Loading Data From Hive Tables</vt:lpstr>
      <vt:lpstr>Control Hive from SparkR</vt:lpstr>
      <vt:lpstr>Basic DataFrame functions</vt:lpstr>
      <vt:lpstr>Exercise-1</vt:lpstr>
      <vt:lpstr>Spark DataFrame Materialization</vt:lpstr>
      <vt:lpstr>DataFrame Functions(1)</vt:lpstr>
      <vt:lpstr>DataFrame Functions(1)</vt:lpstr>
      <vt:lpstr>DataFrame Functions(2)</vt:lpstr>
      <vt:lpstr>DataFrame Functions(2)</vt:lpstr>
      <vt:lpstr>DataFrame Functions(3)</vt:lpstr>
      <vt:lpstr>DataFrame Functions(4)</vt:lpstr>
      <vt:lpstr>DataFrame Functions(5)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1984</cp:revision>
  <dcterms:created xsi:type="dcterms:W3CDTF">2014-09-09T01:52:12Z</dcterms:created>
  <dcterms:modified xsi:type="dcterms:W3CDTF">2020-09-22T17:01:17Z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