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0"/>
  </p:notesMasterIdLst>
  <p:sldIdLst>
    <p:sldId id="256" r:id="rId5"/>
    <p:sldId id="646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44" r:id="rId14"/>
    <p:sldId id="623" r:id="rId15"/>
    <p:sldId id="624" r:id="rId16"/>
    <p:sldId id="625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5" r:id="rId25"/>
    <p:sldId id="636" r:id="rId26"/>
    <p:sldId id="645" r:id="rId27"/>
    <p:sldId id="637" r:id="rId28"/>
    <p:sldId id="51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and </a:t>
            </a:r>
            <a:r>
              <a:rPr lang="en-US" altLang="zh-CN" sz="5400" dirty="0" err="1"/>
              <a:t>SparkR</a:t>
            </a:r>
            <a:r>
              <a:rPr lang="en-US" altLang="zh-CN" sz="5400"/>
              <a:t> Part 2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 err="1"/>
              <a:t>orderBy</a:t>
            </a:r>
            <a:r>
              <a:rPr lang="en-US" dirty="0"/>
              <a:t>()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Sort data by the value of a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orderBy</a:t>
            </a:r>
            <a:r>
              <a:rPr lang="en-US" dirty="0"/>
              <a:t>(x, col)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713" y="3534248"/>
            <a:ext cx="964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employee_filtered_df</a:t>
            </a:r>
            <a:r>
              <a:rPr lang="en-US" altLang="en-US" dirty="0">
                <a:latin typeface="Arial" panose="020B0604020202020204" pitchFamily="34" charset="0"/>
              </a:rPr>
              <a:t> &lt;- </a:t>
            </a:r>
            <a:r>
              <a:rPr lang="en-US" dirty="0"/>
              <a:t>where(employee, </a:t>
            </a:r>
            <a:r>
              <a:rPr lang="en-US" dirty="0" err="1"/>
              <a:t>employee$salary</a:t>
            </a:r>
            <a:r>
              <a:rPr lang="en-US" dirty="0"/>
              <a:t>&gt;50000)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employee_filtered_df_sorted</a:t>
            </a:r>
            <a:r>
              <a:rPr lang="en-US" altLang="en-US" dirty="0">
                <a:latin typeface="Arial" panose="020B0604020202020204" pitchFamily="34" charset="0"/>
              </a:rPr>
              <a:t> &lt;- </a:t>
            </a:r>
            <a:r>
              <a:rPr lang="en-US" altLang="en-US" dirty="0" err="1">
                <a:latin typeface="Arial" panose="020B0604020202020204" pitchFamily="34" charset="0"/>
              </a:rPr>
              <a:t>orderBy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employee_filtered_df</a:t>
            </a:r>
            <a:r>
              <a:rPr lang="en-US" altLang="en-US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latin typeface="Arial Unicode MS" panose="020B0604020202020204" pitchFamily="34" charset="-128"/>
              </a:rPr>
              <a:t>-</a:t>
            </a:r>
            <a:r>
              <a:rPr lang="en-US" altLang="en-US" dirty="0" err="1">
                <a:latin typeface="Arial" panose="020B0604020202020204" pitchFamily="34" charset="0"/>
              </a:rPr>
              <a:t>employee_filtered_df</a:t>
            </a:r>
            <a:r>
              <a:rPr lang="en-US" altLang="en-US" dirty="0" err="1">
                <a:latin typeface="Arial Unicode MS" panose="020B0604020202020204" pitchFamily="34" charset="-128"/>
              </a:rPr>
              <a:t>$salary</a:t>
            </a:r>
            <a:r>
              <a:rPr lang="en-US" altLang="en-US" dirty="0">
                <a:latin typeface="Arial Unicode MS" panose="020B0604020202020204" pitchFamily="34" charset="-128"/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13" y="4386793"/>
            <a:ext cx="379095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333325"/>
            <a:ext cx="3756275" cy="15357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857067" y="3217333"/>
            <a:ext cx="81280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69867" y="3015472"/>
            <a:ext cx="32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minus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72679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#3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</a:t>
            </a:r>
            <a:r>
              <a:rPr lang="en-US" dirty="0" err="1"/>
              <a:t>SparkR</a:t>
            </a:r>
            <a:r>
              <a:rPr lang="en-US" dirty="0"/>
              <a:t> to perform the following analysis on the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nyc_taxi</a:t>
            </a:r>
            <a:r>
              <a:rPr lang="en-US" dirty="0"/>
              <a:t> data into a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You must use </a:t>
            </a:r>
            <a:r>
              <a:rPr lang="en-US" dirty="0" err="1"/>
              <a:t>sparkR</a:t>
            </a:r>
            <a:r>
              <a:rPr lang="en-US" dirty="0"/>
              <a:t> functions rather than the </a:t>
            </a:r>
            <a:r>
              <a:rPr lang="en-US" dirty="0" err="1"/>
              <a:t>sql</a:t>
            </a:r>
            <a:r>
              <a:rPr lang="en-US" dirty="0"/>
              <a:t>() command for the next two questions.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(a) Show the total number of passengers taking taxi in each day of August.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(b) Show the total number of trips in each hour of August 1st.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Order the results by time (day / hour)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total number of passengers taking taxi in each day of August.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(“use </a:t>
            </a:r>
            <a:r>
              <a:rPr lang="en-US" sz="2400" dirty="0" err="1"/>
              <a:t>xunzhou</a:t>
            </a:r>
            <a:r>
              <a:rPr lang="en-US" sz="2400" dirty="0"/>
              <a:t>”)</a:t>
            </a:r>
          </a:p>
          <a:p>
            <a:r>
              <a:rPr lang="en-US" sz="2400" dirty="0" err="1"/>
              <a:t>taxi_df</a:t>
            </a:r>
            <a:r>
              <a:rPr lang="en-US" sz="2400" dirty="0"/>
              <a:t> &lt;- </a:t>
            </a:r>
            <a:r>
              <a:rPr lang="en-US" sz="2400" dirty="0" err="1"/>
              <a:t>sql</a:t>
            </a:r>
            <a:r>
              <a:rPr lang="en-US" sz="2400" dirty="0"/>
              <a:t>(“select * from </a:t>
            </a:r>
            <a:r>
              <a:rPr lang="en-US" sz="2400" dirty="0" err="1"/>
              <a:t>nyc_taxi</a:t>
            </a:r>
            <a:r>
              <a:rPr lang="en-US" sz="2400" dirty="0"/>
              <a:t>”)</a:t>
            </a:r>
          </a:p>
          <a:p>
            <a:r>
              <a:rPr lang="en-US" sz="2400" dirty="0" err="1"/>
              <a:t>passenger_day_df</a:t>
            </a:r>
            <a:r>
              <a:rPr lang="en-US" sz="2400" dirty="0"/>
              <a:t>&lt;-</a:t>
            </a:r>
            <a:r>
              <a:rPr lang="en-US" sz="2400" dirty="0" err="1"/>
              <a:t>agg</a:t>
            </a:r>
            <a:r>
              <a:rPr lang="en-US" sz="2400" dirty="0"/>
              <a:t>(</a:t>
            </a:r>
            <a:r>
              <a:rPr lang="en-US" sz="2400" dirty="0" err="1"/>
              <a:t>groupBy</a:t>
            </a:r>
            <a:r>
              <a:rPr lang="en-US" sz="2400" dirty="0"/>
              <a:t>(</a:t>
            </a:r>
            <a:r>
              <a:rPr lang="en-US" sz="2400" dirty="0" err="1"/>
              <a:t>taxi_df</a:t>
            </a:r>
            <a:r>
              <a:rPr lang="en-US" sz="2400" dirty="0"/>
              <a:t>, </a:t>
            </a:r>
            <a:r>
              <a:rPr lang="en-US" sz="2400" dirty="0" err="1"/>
              <a:t>dayofmonth</a:t>
            </a:r>
            <a:r>
              <a:rPr lang="en-US" sz="2400" dirty="0"/>
              <a:t>(</a:t>
            </a:r>
            <a:r>
              <a:rPr lang="en-US" sz="2400" dirty="0" err="1"/>
              <a:t>taxi_df$pickup_datetime</a:t>
            </a:r>
            <a:r>
              <a:rPr lang="en-US" sz="2400" dirty="0"/>
              <a:t>)), </a:t>
            </a:r>
            <a:r>
              <a:rPr lang="en-US" sz="2400" dirty="0" err="1"/>
              <a:t>passenger_count</a:t>
            </a:r>
            <a:r>
              <a:rPr lang="en-US" sz="2400" dirty="0"/>
              <a:t> = "sum")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</a:t>
            </a:r>
            <a:r>
              <a:rPr lang="en-US" sz="2400" dirty="0" err="1"/>
              <a:t>orderBy</a:t>
            </a:r>
            <a:r>
              <a:rPr lang="en-US" sz="2400" dirty="0"/>
              <a:t>(</a:t>
            </a:r>
            <a:r>
              <a:rPr lang="en-US" sz="2400" dirty="0" err="1"/>
              <a:t>passegner_day_df</a:t>
            </a:r>
            <a:r>
              <a:rPr lang="en-US" dirty="0"/>
              <a:t>,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passegner_day_df</a:t>
            </a:r>
            <a:r>
              <a:rPr lang="en-US" dirty="0"/>
              <a:t>)[1]))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5" y="4617755"/>
            <a:ext cx="3933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5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total number of trips in each hour of August 1.  </a:t>
            </a:r>
          </a:p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  <a:p>
            <a:r>
              <a:rPr lang="en-US" sz="2400" dirty="0" err="1"/>
              <a:t>taxi_df_Aug</a:t>
            </a:r>
            <a:r>
              <a:rPr lang="en-US" sz="2400" dirty="0"/>
              <a:t> &lt;- </a:t>
            </a:r>
            <a:r>
              <a:rPr lang="en-US" sz="2400" dirty="0" err="1"/>
              <a:t>sql</a:t>
            </a:r>
            <a:r>
              <a:rPr lang="en-US" sz="2400" dirty="0"/>
              <a:t>(“select * from </a:t>
            </a:r>
            <a:r>
              <a:rPr lang="en-US" sz="2400" dirty="0" err="1"/>
              <a:t>nyc_taxi</a:t>
            </a:r>
            <a:r>
              <a:rPr lang="en-US" sz="2400" dirty="0"/>
              <a:t>”)</a:t>
            </a:r>
          </a:p>
          <a:p>
            <a:r>
              <a:rPr lang="en-US" sz="2400" dirty="0"/>
              <a:t>taxi_df_Aug1 &lt;- where(</a:t>
            </a:r>
            <a:r>
              <a:rPr lang="en-US" sz="2400" dirty="0" err="1"/>
              <a:t>taxi_df_Aug</a:t>
            </a:r>
            <a:r>
              <a:rPr lang="en-US" sz="2400" dirty="0"/>
              <a:t>, </a:t>
            </a:r>
            <a:r>
              <a:rPr lang="en-US" sz="2400" dirty="0" err="1"/>
              <a:t>dayofmonth</a:t>
            </a:r>
            <a:r>
              <a:rPr lang="en-US" sz="2400" dirty="0"/>
              <a:t>(</a:t>
            </a:r>
            <a:r>
              <a:rPr lang="en-US" sz="2400" dirty="0" err="1"/>
              <a:t>taxi_df_Aug$pickup_datetime</a:t>
            </a:r>
            <a:r>
              <a:rPr lang="en-US" sz="2400" dirty="0"/>
              <a:t>) == 1)</a:t>
            </a:r>
          </a:p>
          <a:p>
            <a:r>
              <a:rPr lang="en-US" sz="2400" dirty="0" err="1"/>
              <a:t>trip_hr_df</a:t>
            </a:r>
            <a:r>
              <a:rPr lang="en-US" sz="2400" dirty="0"/>
              <a:t> &lt;- count(</a:t>
            </a:r>
            <a:r>
              <a:rPr lang="en-US" sz="2400" dirty="0" err="1"/>
              <a:t>groupBy</a:t>
            </a:r>
            <a:r>
              <a:rPr lang="en-US" sz="2400" dirty="0"/>
              <a:t>(taxi_df_Aug1,  hour(taxi_df_Aug1$pickup_datetime)))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</a:t>
            </a:r>
            <a:r>
              <a:rPr lang="en-US" sz="2400" dirty="0" err="1"/>
              <a:t>orderBy</a:t>
            </a:r>
            <a:r>
              <a:rPr lang="en-US" sz="2400" dirty="0"/>
              <a:t>(</a:t>
            </a:r>
            <a:r>
              <a:rPr lang="en-US" sz="2400" dirty="0" err="1"/>
              <a:t>trip_hr_df</a:t>
            </a:r>
            <a:r>
              <a:rPr lang="en-US" sz="2400" dirty="0"/>
              <a:t>, </a:t>
            </a:r>
            <a:r>
              <a:rPr lang="en-US" sz="2400" dirty="0" err="1"/>
              <a:t>colnames</a:t>
            </a:r>
            <a:r>
              <a:rPr lang="en-US" sz="2400" dirty="0"/>
              <a:t>(</a:t>
            </a:r>
            <a:r>
              <a:rPr lang="en-US" sz="2400" dirty="0" err="1"/>
              <a:t>passegner_day_df</a:t>
            </a:r>
            <a:r>
              <a:rPr lang="en-US" sz="2400" dirty="0"/>
              <a:t>)[1]),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createOrReplaceTempView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createOrReplaceTempView</a:t>
            </a:r>
            <a:r>
              <a:rPr lang="en-US" dirty="0"/>
              <a:t>() to save a </a:t>
            </a:r>
            <a:r>
              <a:rPr lang="en-US" dirty="0" err="1"/>
              <a:t>dataframe</a:t>
            </a:r>
            <a:r>
              <a:rPr lang="en-US" dirty="0"/>
              <a:t> into Hive as a temporary table</a:t>
            </a:r>
          </a:p>
          <a:p>
            <a:r>
              <a:rPr lang="en-US" dirty="0"/>
              <a:t>Temporary table will be removed once the Spark session ends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  <a:p>
            <a:r>
              <a:rPr lang="en-US" dirty="0" err="1"/>
              <a:t>createOrReplaceTempView</a:t>
            </a:r>
            <a:r>
              <a:rPr lang="en-US" dirty="0"/>
              <a:t>(employee, “</a:t>
            </a:r>
            <a:r>
              <a:rPr lang="en-US" dirty="0" err="1"/>
              <a:t>employee_table</a:t>
            </a:r>
            <a:r>
              <a:rPr lang="en-US" dirty="0"/>
              <a:t>”)</a:t>
            </a:r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("show tables"))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Using the collect() function or directly do:  </a:t>
            </a:r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employee_r</a:t>
            </a:r>
            <a:r>
              <a:rPr lang="en-US" dirty="0"/>
              <a:t> &lt;- collect(employee)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9619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class(employee)</a:t>
            </a:r>
          </a:p>
          <a:p>
            <a:r>
              <a:rPr lang="en-US" dirty="0"/>
              <a:t>[1] "</a:t>
            </a:r>
            <a:r>
              <a:rPr lang="en-US" dirty="0" err="1"/>
              <a:t>DataFrame</a:t>
            </a:r>
            <a:r>
              <a:rPr lang="en-US" dirty="0"/>
              <a:t>"</a:t>
            </a:r>
          </a:p>
          <a:p>
            <a:r>
              <a:rPr lang="en-US" dirty="0" err="1"/>
              <a:t>attr</a:t>
            </a:r>
            <a:r>
              <a:rPr lang="en-US" dirty="0"/>
              <a:t>(,"package")</a:t>
            </a:r>
          </a:p>
          <a:p>
            <a:r>
              <a:rPr lang="en-US" dirty="0"/>
              <a:t>[1] "</a:t>
            </a:r>
            <a:r>
              <a:rPr lang="en-US" dirty="0" err="1"/>
              <a:t>SparkR</a:t>
            </a:r>
            <a:r>
              <a:rPr lang="en-US" dirty="0"/>
              <a:t>"</a:t>
            </a:r>
          </a:p>
          <a:p>
            <a:r>
              <a:rPr lang="en-US" dirty="0"/>
              <a:t>&gt; </a:t>
            </a:r>
            <a:r>
              <a:rPr lang="en-US" dirty="0" err="1"/>
              <a:t>employee_r</a:t>
            </a:r>
            <a:r>
              <a:rPr lang="en-US" dirty="0"/>
              <a:t> &lt;- collect(employee)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</a:t>
            </a:r>
            <a:r>
              <a:rPr lang="en-US" dirty="0"/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data.frame</a:t>
            </a:r>
            <a:r>
              <a:rPr lang="en-US" dirty="0"/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3998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employee_r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eid</a:t>
            </a:r>
            <a:r>
              <a:rPr lang="en-US" dirty="0"/>
              <a:t>           name salary         title</a:t>
            </a:r>
          </a:p>
          <a:p>
            <a:r>
              <a:rPr lang="en-US" dirty="0"/>
              <a:t>1 S001 Alexis Sanchez  80000       Manager</a:t>
            </a:r>
          </a:p>
          <a:p>
            <a:r>
              <a:rPr lang="en-US" dirty="0"/>
              <a:t>2 S002  Santi </a:t>
            </a:r>
            <a:r>
              <a:rPr lang="en-US" dirty="0" err="1"/>
              <a:t>Cazorla</a:t>
            </a:r>
            <a:r>
              <a:rPr lang="en-US" dirty="0"/>
              <a:t>  40000 Sr. Sales Rep</a:t>
            </a:r>
          </a:p>
          <a:p>
            <a:r>
              <a:rPr lang="en-US" dirty="0"/>
              <a:t>3 S003     Alex </a:t>
            </a:r>
            <a:r>
              <a:rPr lang="en-US" dirty="0" err="1"/>
              <a:t>Iwobi</a:t>
            </a:r>
            <a:r>
              <a:rPr lang="en-US" dirty="0"/>
              <a:t>  30000     Sales Rep</a:t>
            </a:r>
          </a:p>
          <a:p>
            <a:r>
              <a:rPr lang="en-US" dirty="0"/>
              <a:t>4 A001    Luis Suarez  80000       Manager</a:t>
            </a:r>
          </a:p>
          <a:p>
            <a:r>
              <a:rPr lang="en-US" dirty="0"/>
              <a:t>5 A002   Theo Walcott  40000    Accountant</a:t>
            </a:r>
          </a:p>
        </p:txBody>
      </p:sp>
    </p:spTree>
    <p:extLst>
      <p:ext uri="{BB962C8B-B14F-4D97-AF65-F5344CB8AC3E}">
        <p14:creationId xmlns:p14="http://schemas.microsoft.com/office/powerpoint/2010/main" val="418426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Then you can use R functions on the data 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Note: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can be large. Be careful when you collect the entire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the salary histogram with </a:t>
            </a:r>
            <a:r>
              <a:rPr lang="en-US" dirty="0" err="1"/>
              <a:t>binwidth</a:t>
            </a:r>
            <a:r>
              <a:rPr lang="en-US" dirty="0"/>
              <a:t>=20000 (number of employees with salary in each of the 20000 bin)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Make sure to check the column data type before plotting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3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Converting </a:t>
            </a:r>
            <a:r>
              <a:rPr lang="en-US" sz="4000" dirty="0" err="1"/>
              <a:t>SparkR</a:t>
            </a:r>
            <a:r>
              <a:rPr lang="en-US" sz="4000" dirty="0"/>
              <a:t> </a:t>
            </a:r>
            <a:r>
              <a:rPr lang="en-US" altLang="zh-CN" sz="4000" dirty="0" err="1"/>
              <a:t>DataFrame</a:t>
            </a:r>
            <a:r>
              <a:rPr lang="en-US" altLang="zh-CN" sz="4000" dirty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-6773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1768" y="1845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"list"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504" y="1817914"/>
            <a:ext cx="322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salary is not in numeric class</a:t>
            </a:r>
          </a:p>
          <a:p>
            <a:r>
              <a:rPr lang="en-US" dirty="0"/>
              <a:t>You need to do a conversion (not observed in </a:t>
            </a:r>
            <a:r>
              <a:rPr lang="en-US" dirty="0" err="1"/>
              <a:t>databricks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23944" y="2020824"/>
            <a:ext cx="166420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1768" y="26671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)&lt;- "numeric"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"numeric"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1768" y="3797337"/>
            <a:ext cx="61433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library(ggplot2)</a:t>
            </a:r>
            <a:endParaRPr lang="en-US" dirty="0"/>
          </a:p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employee_r$salary</a:t>
            </a:r>
            <a:r>
              <a:rPr lang="en-US" dirty="0"/>
              <a:t>, </a:t>
            </a:r>
            <a:r>
              <a:rPr lang="en-US" dirty="0" err="1"/>
              <a:t>geom</a:t>
            </a:r>
            <a:r>
              <a:rPr lang="en-US" dirty="0"/>
              <a:t>="histogram", </a:t>
            </a:r>
            <a:r>
              <a:rPr lang="en-US" dirty="0" err="1"/>
              <a:t>binwidth</a:t>
            </a:r>
            <a:r>
              <a:rPr lang="en-US" dirty="0"/>
              <a:t> = 20000)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468" y="4895757"/>
            <a:ext cx="745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 err="1"/>
              <a:t>qplot</a:t>
            </a:r>
            <a:r>
              <a:rPr lang="en-US" dirty="0"/>
              <a:t>(x, y, data, facets, margins, </a:t>
            </a:r>
            <a:r>
              <a:rPr lang="en-US" dirty="0" err="1"/>
              <a:t>geom</a:t>
            </a:r>
            <a:r>
              <a:rPr lang="en-US" dirty="0"/>
              <a:t>, </a:t>
            </a:r>
            <a:r>
              <a:rPr lang="en-US" dirty="0" err="1"/>
              <a:t>xlim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, log, main, </a:t>
            </a:r>
            <a:r>
              <a:rPr lang="en-US" dirty="0" err="1"/>
              <a:t>xlab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, asp, stat, position)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4134" y="3471711"/>
            <a:ext cx="331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</a:t>
            </a:r>
          </a:p>
          <a:p>
            <a:r>
              <a:rPr lang="en-US" dirty="0"/>
              <a:t>“point”, “histogram”, “line”, “path”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3474" y="4402314"/>
            <a:ext cx="381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“histogram”, only a data column is needed </a:t>
            </a:r>
          </a:p>
          <a:p>
            <a:r>
              <a:rPr lang="en-US" dirty="0"/>
              <a:t>For “point”, “line”, etc., both x and y columns are needed.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827" y="1969188"/>
            <a:ext cx="1642203" cy="16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6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</a:t>
            </a:r>
            <a:r>
              <a:rPr lang="en-US" altLang="zh-CN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a Spark </a:t>
            </a:r>
            <a:r>
              <a:rPr lang="en-US" dirty="0" err="1"/>
              <a:t>DataFrame</a:t>
            </a:r>
            <a:r>
              <a:rPr lang="en-US" dirty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a Spark </a:t>
            </a:r>
            <a:r>
              <a:rPr lang="en-US" dirty="0" err="1"/>
              <a:t>DataFrame</a:t>
            </a:r>
            <a:r>
              <a:rPr lang="en-US" dirty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saveDF</a:t>
            </a:r>
            <a:r>
              <a:rPr lang="en-US" dirty="0"/>
              <a:t>(employee,“/users/</a:t>
            </a:r>
            <a:r>
              <a:rPr lang="en-US" dirty="0" err="1"/>
              <a:t>xunzhou</a:t>
            </a:r>
            <a:r>
              <a:rPr lang="en-US" dirty="0"/>
              <a:t>/</a:t>
            </a:r>
            <a:r>
              <a:rPr lang="en-US" dirty="0" err="1"/>
              <a:t>employee.parquet</a:t>
            </a:r>
            <a:r>
              <a:rPr lang="en-US" dirty="0"/>
              <a:t>", "parquet")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26080" y="4267540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2573" y="531266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37632" y="4245034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515586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025349" y="4267540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88834" y="531266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altLang="zh-CN" dirty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4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</a:t>
            </a:r>
            <a:r>
              <a:rPr lang="en-US" altLang="zh-CN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 a Spark </a:t>
            </a:r>
            <a:r>
              <a:rPr lang="en-US" dirty="0" err="1"/>
              <a:t>DataFrame</a:t>
            </a:r>
            <a:r>
              <a:rPr lang="en-US" dirty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a Spark </a:t>
            </a:r>
            <a:r>
              <a:rPr lang="en-US" dirty="0" err="1"/>
              <a:t>DataFrame</a:t>
            </a:r>
            <a:r>
              <a:rPr lang="en-US" dirty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zh-CN" dirty="0"/>
              <a:t>employee&lt;- </a:t>
            </a:r>
            <a:r>
              <a:rPr lang="en-US" altLang="zh-CN" dirty="0" err="1"/>
              <a:t>load</a:t>
            </a:r>
            <a:r>
              <a:rPr lang="en-US" dirty="0" err="1"/>
              <a:t>DF</a:t>
            </a:r>
            <a:r>
              <a:rPr lang="en-US" dirty="0"/>
              <a:t>(“/users/</a:t>
            </a:r>
            <a:r>
              <a:rPr lang="en-US" dirty="0" err="1"/>
              <a:t>xunzhou</a:t>
            </a:r>
            <a:r>
              <a:rPr lang="en-US" dirty="0"/>
              <a:t>/</a:t>
            </a:r>
            <a:r>
              <a:rPr lang="en-US" dirty="0" err="1"/>
              <a:t>employee.parquet</a:t>
            </a:r>
            <a:r>
              <a:rPr lang="en-US" dirty="0"/>
              <a:t>")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DataFrame</a:t>
            </a:r>
            <a:r>
              <a:rPr lang="en-US" dirty="0"/>
              <a:t> as a Hive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command “</a:t>
            </a:r>
            <a:r>
              <a:rPr lang="en-US" dirty="0" err="1"/>
              <a:t>sav</a:t>
            </a:r>
            <a:r>
              <a:rPr lang="en-US" altLang="zh-CN" dirty="0" err="1"/>
              <a:t>eAsTable</a:t>
            </a:r>
            <a:r>
              <a:rPr lang="en-US" altLang="zh-CN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saveAsTable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“table name")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857414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createDataFrame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4224283"/>
            <a:ext cx="25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saveAsTable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"</a:t>
            </a:r>
            <a:r>
              <a:rPr lang="en-US" dirty="0" err="1"/>
              <a:t>mtcars</a:t>
            </a:r>
            <a:r>
              <a:rPr lang="en-US" dirty="0"/>
              <a:t>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517323"/>
            <a:ext cx="36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mtcars</a:t>
            </a:r>
            <a:r>
              <a:rPr lang="en-US" dirty="0"/>
              <a:t>"))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353488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(“use </a:t>
            </a:r>
            <a:r>
              <a:rPr lang="en-US" dirty="0" err="1"/>
              <a:t>xunzhou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79944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9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NYC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Load the data into a Spark </a:t>
            </a:r>
            <a:r>
              <a:rPr lang="en-US" altLang="zh-CN" dirty="0" err="1"/>
              <a:t>DataFrame</a:t>
            </a:r>
            <a:r>
              <a:rPr lang="en-US" altLang="zh-CN" dirty="0"/>
              <a:t>. Then use R to do the analysis: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Plot a line chart to show the number of trips during each hour of August 1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Plot a histogram to show the distribution of trip length (bin width = 1 mile) in the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Details will be discussed next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6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7061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xunzhou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taxi_day1_df &lt;-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nyc_taxi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day(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trip_hr_day1_df &lt;- 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(taxi_day1_df, hour(taxi_day1_df$pickup_datetime)))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trip_hr_day1_df_r&lt;- collect(trip_hr_day1_df)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(trip_hr_day1_df_r)[1]="hour"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(trip_hr_day1_df_r$hour, trip_hr_day1_df_r$count,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="line",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'hour of day',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8348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6" y="2209801"/>
            <a:ext cx="5621868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77503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(“select * from </a:t>
            </a:r>
            <a:r>
              <a:rPr lang="en-US" dirty="0" err="1"/>
              <a:t>nyc_taxi</a:t>
            </a:r>
            <a:r>
              <a:rPr lang="en-US" dirty="0"/>
              <a:t>”)</a:t>
            </a:r>
          </a:p>
          <a:p>
            <a:r>
              <a:rPr lang="en-US" dirty="0" err="1"/>
              <a:t>trip_stat_df_r</a:t>
            </a:r>
            <a:r>
              <a:rPr lang="en-US" dirty="0"/>
              <a:t> &lt;- collect(count(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ceil(</a:t>
            </a:r>
            <a:r>
              <a:rPr lang="en-US" dirty="0" err="1"/>
              <a:t>taxi_df$trip_distance</a:t>
            </a:r>
            <a:r>
              <a:rPr lang="en-US" dirty="0"/>
              <a:t>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trip_stat_df_r_sorted</a:t>
            </a:r>
            <a:r>
              <a:rPr lang="en-US" dirty="0"/>
              <a:t> &lt;- </a:t>
            </a:r>
            <a:r>
              <a:rPr lang="en-US" dirty="0" err="1"/>
              <a:t>trip_stat_df_r</a:t>
            </a:r>
            <a:r>
              <a:rPr lang="en-US" dirty="0"/>
              <a:t>[order(</a:t>
            </a:r>
            <a:r>
              <a:rPr lang="en-US" dirty="0" err="1"/>
              <a:t>trip_stat_df_r</a:t>
            </a:r>
            <a:r>
              <a:rPr lang="en-US" dirty="0"/>
              <a:t>[1]), ] library(ggplot2)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trip_stat_df_r_sorted$count</a:t>
            </a:r>
            <a:r>
              <a:rPr lang="en-US" dirty="0"/>
              <a:t>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trip_stat_df_r_sorted$bin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 "</a:t>
            </a:r>
            <a:r>
              <a:rPr lang="en-US" dirty="0" err="1"/>
              <a:t>trip_distance</a:t>
            </a:r>
            <a:r>
              <a:rPr lang="en-US" dirty="0"/>
              <a:t>", </a:t>
            </a:r>
            <a:r>
              <a:rPr lang="en-US" dirty="0" err="1"/>
              <a:t>ylab</a:t>
            </a:r>
            <a:r>
              <a:rPr lang="en-US" dirty="0"/>
              <a:t> = "Frequency", las=2)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067800" y="3615971"/>
            <a:ext cx="832658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3328491">
            <a:off x="8737601" y="2203394"/>
            <a:ext cx="279400" cy="433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5223" y="2074305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counts for each bin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67800" y="3223555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(bin, count) as bars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3480" y="5156201"/>
            <a:ext cx="542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() can only generate histograms. Here we just need</a:t>
            </a:r>
          </a:p>
          <a:p>
            <a:r>
              <a:rPr lang="en-US" dirty="0"/>
              <a:t>a bar chart for each bin. Use the </a:t>
            </a:r>
            <a:r>
              <a:rPr lang="en-US" dirty="0" err="1"/>
              <a:t>barplot</a:t>
            </a:r>
            <a:r>
              <a:rPr lang="en-US" dirty="0"/>
              <a:t>()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30" y="4339584"/>
            <a:ext cx="2817869" cy="23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Start working on project</a:t>
            </a:r>
          </a:p>
          <a:p>
            <a:r>
              <a:rPr lang="en-US" dirty="0"/>
              <a:t>2. Start working on HW2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“</a:t>
            </a:r>
            <a:r>
              <a:rPr lang="en-US" dirty="0" err="1"/>
              <a:t>eid</a:t>
            </a:r>
            <a:r>
              <a:rPr lang="en-US" dirty="0"/>
              <a:t>”, “name”, and “salary” columns of the employee DF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 show the income tax (assuming 10%) of every employee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</a:t>
            </a:r>
            <a:r>
              <a:rPr lang="en-US" dirty="0" err="1"/>
              <a:t>employee$eid</a:t>
            </a:r>
            <a:r>
              <a:rPr lang="en-US" dirty="0"/>
              <a:t>, </a:t>
            </a:r>
            <a:r>
              <a:rPr lang="en-US" dirty="0" err="1"/>
              <a:t>employee$name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, </a:t>
            </a:r>
            <a:r>
              <a:rPr lang="en-US" dirty="0" err="1"/>
              <a:t>employee$salary</a:t>
            </a:r>
            <a:r>
              <a:rPr lang="en-US" dirty="0"/>
              <a:t>*0.1))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5113" y="3750511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579" y="4677164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“derived” column based on original 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2" y="3639960"/>
            <a:ext cx="4363389" cy="1800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280" y="5552636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(select(employee, “</a:t>
            </a:r>
            <a:r>
              <a:rPr lang="en-US" dirty="0" err="1"/>
              <a:t>eid</a:t>
            </a:r>
            <a:r>
              <a:rPr lang="en-US" dirty="0"/>
              <a:t>”, “name”, “salary”))</a:t>
            </a:r>
          </a:p>
        </p:txBody>
      </p:sp>
    </p:spTree>
    <p:extLst>
      <p:ext uri="{BB962C8B-B14F-4D97-AF65-F5344CB8AC3E}">
        <p14:creationId xmlns:p14="http://schemas.microsoft.com/office/powerpoint/2010/main" val="3495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where() function to filter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employees with salary above 50,000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here equal is “==” instead of “=”.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“==” is to test if LHS equals RHS. Outcome is True or False.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AND:  &amp;   OR: |   Not:~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(where(employee, </a:t>
            </a:r>
            <a:r>
              <a:rPr lang="en-US" dirty="0" err="1"/>
              <a:t>employee$salary</a:t>
            </a:r>
            <a:r>
              <a:rPr lang="en-US" dirty="0"/>
              <a:t>&gt;50000))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5276" y="4183246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clause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filter() function can do the same thing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778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(filter(employee, </a:t>
            </a:r>
            <a:r>
              <a:rPr lang="en-US" dirty="0" err="1"/>
              <a:t>employee$salary</a:t>
            </a:r>
            <a:r>
              <a:rPr lang="en-US" dirty="0"/>
              <a:t>&gt;50000 | </a:t>
            </a:r>
            <a:r>
              <a:rPr lang="en-US" dirty="0" err="1"/>
              <a:t>employee$salary</a:t>
            </a:r>
            <a:r>
              <a:rPr lang="en-US" dirty="0"/>
              <a:t>&lt;=30000))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27" y="4064203"/>
            <a:ext cx="3876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()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Find the number of employees with each title.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command is equivalent to </a:t>
            </a:r>
          </a:p>
          <a:p>
            <a:pPr marL="0" indent="0">
              <a:buNone/>
            </a:pPr>
            <a:r>
              <a:rPr lang="en-US" dirty="0"/>
              <a:t>     SELECT title, count(*) FROM employee GROUP BY title;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386" y="2904969"/>
            <a:ext cx="424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(count(</a:t>
            </a:r>
            <a:r>
              <a:rPr lang="en-US" dirty="0" err="1"/>
              <a:t>groupBy</a:t>
            </a:r>
            <a:r>
              <a:rPr lang="en-US" dirty="0"/>
              <a:t>(employee, "title")))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6" y="4454192"/>
            <a:ext cx="2491306" cy="1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(employee, “title”))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of ALL the numeric columns grouped by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our data, there is only one numeric column: 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0" y="4214929"/>
            <a:ext cx="3209827" cy="1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Aggregate by more than one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number of employees and the average salary of each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2751" y="3488082"/>
            <a:ext cx="8468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(employee, “title"), salary="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“count")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74374" y="3932904"/>
            <a:ext cx="1" cy="5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5126" y="445558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cxnSp>
        <p:nvCxnSpPr>
          <p:cNvPr id="12" name="Straight Arrow Connector 11"/>
          <p:cNvCxnSpPr>
            <a:stCxn id="15" idx="0"/>
          </p:cNvCxnSpPr>
          <p:nvPr/>
        </p:nvCxnSpPr>
        <p:spPr>
          <a:xfrm flipV="1">
            <a:off x="4611329" y="3857415"/>
            <a:ext cx="452284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0100" y="445558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</a:t>
            </a:r>
            <a:r>
              <a:rPr lang="en-US" dirty="0" err="1"/>
              <a:t>groupby</a:t>
            </a:r>
            <a:r>
              <a:rPr lang="en-US" dirty="0"/>
              <a:t> columns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67949" y="3857415"/>
            <a:ext cx="432618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2861" y="4440435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on salary         count on </a:t>
            </a:r>
            <a:r>
              <a:rPr lang="en-US" dirty="0" err="1"/>
              <a:t>eid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023225" y="3807975"/>
            <a:ext cx="432619" cy="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0" y="5165527"/>
            <a:ext cx="3876834" cy="1590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611329" y="4824914"/>
            <a:ext cx="894737" cy="5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9802" y="4762584"/>
            <a:ext cx="1039732" cy="38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00567" y="4796110"/>
            <a:ext cx="1580921" cy="3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9038" y="5165527"/>
            <a:ext cx="311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Equivalent to:</a:t>
            </a:r>
          </a:p>
          <a:p>
            <a:r>
              <a:rPr lang="en-US" dirty="0"/>
              <a:t>SELECT title, count(*), </a:t>
            </a:r>
            <a:r>
              <a:rPr lang="en-US" dirty="0" err="1"/>
              <a:t>avg</a:t>
            </a:r>
            <a:r>
              <a:rPr lang="en-US" dirty="0"/>
              <a:t>(salary) FROM employee GROUP BY title;</a:t>
            </a:r>
          </a:p>
        </p:txBody>
      </p:sp>
    </p:spTree>
    <p:extLst>
      <p:ext uri="{BB962C8B-B14F-4D97-AF65-F5344CB8AC3E}">
        <p14:creationId xmlns:p14="http://schemas.microsoft.com/office/powerpoint/2010/main" val="192039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Functions(6)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List of aggregate functions in </a:t>
            </a:r>
            <a:r>
              <a:rPr lang="en-US" dirty="0" err="1"/>
              <a:t>SparkR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functions to use (very similar to Hive)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functions:  year, month, </a:t>
            </a:r>
            <a:r>
              <a:rPr lang="en-US" strike="sngStrike" dirty="0">
                <a:solidFill>
                  <a:srgbClr val="FF0000"/>
                </a:solidFill>
              </a:rPr>
              <a:t>day</a:t>
            </a:r>
            <a:r>
              <a:rPr lang="en-US" dirty="0"/>
              <a:t>, hour, minute, second, quarter,…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String functions: </a:t>
            </a:r>
            <a:r>
              <a:rPr lang="en-US" dirty="0" err="1"/>
              <a:t>substr</a:t>
            </a:r>
            <a:r>
              <a:rPr lang="en-US" dirty="0"/>
              <a:t>, length, </a:t>
            </a:r>
            <a:r>
              <a:rPr lang="en-US" dirty="0" err="1"/>
              <a:t>instr</a:t>
            </a: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Math functions: floor, ceil, round…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5820" y="2405223"/>
            <a:ext cx="58796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>
                <a:latin typeface="Arial Unicode MS" panose="020B0604020202020204" pitchFamily="34" charset="-128"/>
              </a:rPr>
              <a:t>countDistinct</a:t>
            </a:r>
            <a:r>
              <a:rPr lang="en-US" altLang="en-US" b="1" dirty="0">
                <a:latin typeface="Arial Unicode MS" panose="020B0604020202020204" pitchFamily="34" charset="-128"/>
              </a:rPr>
              <a:t>,  count, first, last, max, mean, min,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</a:t>
            </a:r>
            <a:r>
              <a:rPr lang="en-US" altLang="en-US" b="1" dirty="0">
                <a:latin typeface="Arial Unicode MS" panose="020B0604020202020204" pitchFamily="34" charset="-128"/>
              </a:rPr>
              <a:t>, skewness;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stddev_pop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stddev_samp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sumDistinct</a:t>
            </a:r>
            <a:r>
              <a:rPr lang="en-US" altLang="en-US" b="1" dirty="0">
                <a:latin typeface="Arial Unicode MS" panose="020B0604020202020204" pitchFamily="34" charset="-128"/>
              </a:rPr>
              <a:t>, sum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var_pop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var_samp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>
                <a:latin typeface="Arial Unicode MS" panose="020B0604020202020204" pitchFamily="34" charset="-128"/>
              </a:rPr>
              <a:t>var</a:t>
            </a:r>
            <a:r>
              <a:rPr lang="en-US" altLang="en-US" b="1" dirty="0">
                <a:latin typeface="Arial Unicode MS" panose="020B0604020202020204" pitchFamily="34" charset="-128"/>
              </a:rPr>
              <a:t>, variance…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07858" y="3475241"/>
            <a:ext cx="1433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dayofmonth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dayofyear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dayofweek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26480" y="4098572"/>
            <a:ext cx="2001520" cy="4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71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9" ma:contentTypeDescription="Create a new document." ma:contentTypeScope="" ma:versionID="11ec6112a2cf0020f38407f4bdc778dd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d5deab1e1d84843383e537a158be6c75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8BB073-83E9-4F9A-9BA7-5DFA5269E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21A73A-B6DE-4A3F-B2A6-312C042802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C2722-9302-4F85-BA81-E51806BEF268}">
  <ds:schemaRefs>
    <ds:schemaRef ds:uri="aff08b56-ab94-4509-b3d8-0127aa913645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f6602c75-fe71-481b-afe1-4159ec8c301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23913</TotalTime>
  <Words>1860</Words>
  <Application>Microsoft Office PowerPoint</Application>
  <PresentationFormat>Widescreen</PresentationFormat>
  <Paragraphs>213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Arial</vt:lpstr>
      <vt:lpstr>Calibri</vt:lpstr>
      <vt:lpstr>Gill Sans MT</vt:lpstr>
      <vt:lpstr>Times New Roman</vt:lpstr>
      <vt:lpstr>Wingdings</vt:lpstr>
      <vt:lpstr>Retrospect</vt:lpstr>
      <vt:lpstr>Spark and SparkR Part 2</vt:lpstr>
      <vt:lpstr>Loading SparkR</vt:lpstr>
      <vt:lpstr>DataFrame Functions(1)</vt:lpstr>
      <vt:lpstr>DataFrame Functions(2)</vt:lpstr>
      <vt:lpstr>DataFrame Functions(2)</vt:lpstr>
      <vt:lpstr>DataFrame Functions(3)</vt:lpstr>
      <vt:lpstr>DataFrame Functions(4)</vt:lpstr>
      <vt:lpstr>DataFrame Functions(5)</vt:lpstr>
      <vt:lpstr>DataFrame Functions(6)</vt:lpstr>
      <vt:lpstr>DataFrame Functions(7)</vt:lpstr>
      <vt:lpstr>Exercise #3 (submit on ICON)</vt:lpstr>
      <vt:lpstr>Solution</vt:lpstr>
      <vt:lpstr>Solution</vt:lpstr>
      <vt:lpstr>createOrReplaceTempView</vt:lpstr>
      <vt:lpstr>Converting SparkR DataFrame to R data frame</vt:lpstr>
      <vt:lpstr>Converting SparkR DataFrame to R data frame</vt:lpstr>
      <vt:lpstr>Converting SparkR DataFrame to R data frame</vt:lpstr>
      <vt:lpstr>Reading and Writing DataFrames</vt:lpstr>
      <vt:lpstr>Reading and Writing DataFrames</vt:lpstr>
      <vt:lpstr>Save DataFrame as a Hive Table</vt:lpstr>
      <vt:lpstr>Overall Exercise</vt:lpstr>
      <vt:lpstr>Solution Q1</vt:lpstr>
      <vt:lpstr>Solution</vt:lpstr>
      <vt:lpstr>Solution Q2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1989</cp:revision>
  <dcterms:created xsi:type="dcterms:W3CDTF">2014-09-09T01:52:12Z</dcterms:created>
  <dcterms:modified xsi:type="dcterms:W3CDTF">2020-09-21T20:02:10Z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