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3"/>
  </p:notesMasterIdLst>
  <p:sldIdLst>
    <p:sldId id="256" r:id="rId5"/>
    <p:sldId id="531" r:id="rId6"/>
    <p:sldId id="540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7" r:id="rId16"/>
    <p:sldId id="658" r:id="rId17"/>
    <p:sldId id="659" r:id="rId18"/>
    <p:sldId id="656" r:id="rId19"/>
    <p:sldId id="660" r:id="rId20"/>
    <p:sldId id="661" r:id="rId21"/>
    <p:sldId id="662" r:id="rId22"/>
    <p:sldId id="663" r:id="rId23"/>
    <p:sldId id="664" r:id="rId24"/>
    <p:sldId id="665" r:id="rId25"/>
    <p:sldId id="668" r:id="rId26"/>
    <p:sldId id="669" r:id="rId27"/>
    <p:sldId id="666" r:id="rId28"/>
    <p:sldId id="670" r:id="rId29"/>
    <p:sldId id="671" r:id="rId30"/>
    <p:sldId id="667" r:id="rId31"/>
    <p:sldId id="5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7288810862666674.14.azuredatabrick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and </a:t>
            </a:r>
            <a:r>
              <a:rPr lang="en-US" altLang="zh-CN" sz="5400" dirty="0" err="1"/>
              <a:t>SparkR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6" y="2209801"/>
            <a:ext cx="5621868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77503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(“select * from </a:t>
            </a:r>
            <a:r>
              <a:rPr lang="en-US" dirty="0" err="1"/>
              <a:t>nyc_taxi</a:t>
            </a:r>
            <a:r>
              <a:rPr lang="en-US" dirty="0"/>
              <a:t>”)</a:t>
            </a:r>
          </a:p>
          <a:p>
            <a:r>
              <a:rPr lang="en-US" dirty="0" err="1"/>
              <a:t>trip_stat_df_r</a:t>
            </a:r>
            <a:r>
              <a:rPr lang="en-US" dirty="0"/>
              <a:t> &lt;- collect(count(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ceil(</a:t>
            </a:r>
            <a:r>
              <a:rPr lang="en-US" dirty="0" err="1"/>
              <a:t>taxi_df$trip_distance</a:t>
            </a:r>
            <a:r>
              <a:rPr lang="en-US" dirty="0"/>
              <a:t>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trip_stat_df_r_sorted</a:t>
            </a:r>
            <a:r>
              <a:rPr lang="en-US" dirty="0"/>
              <a:t> &lt;- </a:t>
            </a:r>
            <a:r>
              <a:rPr lang="en-US" dirty="0" err="1"/>
              <a:t>trip_stat_df_r</a:t>
            </a:r>
            <a:r>
              <a:rPr lang="en-US" dirty="0"/>
              <a:t>[order(</a:t>
            </a:r>
            <a:r>
              <a:rPr lang="en-US" dirty="0" err="1"/>
              <a:t>trip_stat_df_r</a:t>
            </a:r>
            <a:r>
              <a:rPr lang="en-US" dirty="0"/>
              <a:t>[1]), ] library(ggplot2)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trip_stat_df_r_sorted$count</a:t>
            </a:r>
            <a:r>
              <a:rPr lang="en-US" dirty="0"/>
              <a:t>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trip_stat_df_r_sorted$bin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"</a:t>
            </a:r>
            <a:r>
              <a:rPr lang="en-US" dirty="0" err="1"/>
              <a:t>trip_distance</a:t>
            </a:r>
            <a:r>
              <a:rPr lang="en-US" dirty="0"/>
              <a:t>", </a:t>
            </a:r>
            <a:r>
              <a:rPr lang="en-US" dirty="0" err="1"/>
              <a:t>ylab</a:t>
            </a:r>
            <a:r>
              <a:rPr lang="en-US" dirty="0"/>
              <a:t> = "Frequency", las=2)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067800" y="3615971"/>
            <a:ext cx="832658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3328491">
            <a:off x="8737601" y="2203394"/>
            <a:ext cx="279400" cy="433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5223" y="2074305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counts for each bin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67800" y="3223555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(bin, count) as bars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3480" y="5156201"/>
            <a:ext cx="542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() can only generate histograms. Here we just need</a:t>
            </a:r>
          </a:p>
          <a:p>
            <a:r>
              <a:rPr lang="en-US" dirty="0"/>
              <a:t>a bar chart for each bin. Use the </a:t>
            </a:r>
            <a:r>
              <a:rPr lang="en-US" dirty="0" err="1"/>
              <a:t>barplot</a:t>
            </a:r>
            <a:r>
              <a:rPr lang="en-US" dirty="0"/>
              <a:t>()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30" y="4339584"/>
            <a:ext cx="2817869" cy="23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the histogram function</a:t>
            </a:r>
          </a:p>
          <a:p>
            <a:r>
              <a:rPr lang="en-US" dirty="0" err="1"/>
              <a:t>histStats</a:t>
            </a:r>
            <a:r>
              <a:rPr lang="en-US" dirty="0"/>
              <a:t> &lt;- histogram(</a:t>
            </a:r>
            <a:r>
              <a:rPr lang="en-US" dirty="0" err="1"/>
              <a:t>df</a:t>
            </a:r>
            <a:r>
              <a:rPr lang="en-US" dirty="0"/>
              <a:t>, col, </a:t>
            </a:r>
            <a:r>
              <a:rPr lang="en-US" dirty="0" err="1"/>
              <a:t>nbins</a:t>
            </a:r>
            <a:r>
              <a:rPr lang="en-US" dirty="0"/>
              <a:t> = 10)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is </a:t>
            </a:r>
            <a:r>
              <a:rPr lang="en-US" altLang="zh-CN" dirty="0"/>
              <a:t>an R </a:t>
            </a:r>
            <a:r>
              <a:rPr lang="en-US" altLang="zh-CN" dirty="0" err="1"/>
              <a:t>data.frame</a:t>
            </a:r>
            <a:r>
              <a:rPr lang="en-US" altLang="zh-CN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85067" y="2836333"/>
            <a:ext cx="863600" cy="23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8891" y="30734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SparkDataFrame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3225" y="33528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column to generate histogram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99000" y="2832007"/>
            <a:ext cx="84667" cy="42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6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Plot a histogram to show the distribution of trip length (bin width = 1 mile) in the data. </a:t>
            </a:r>
          </a:p>
          <a:p>
            <a:r>
              <a:rPr lang="en-US" dirty="0" err="1"/>
              <a:t>histStats</a:t>
            </a:r>
            <a:r>
              <a:rPr lang="en-US" dirty="0"/>
              <a:t> &lt;- histogram(</a:t>
            </a:r>
            <a:r>
              <a:rPr lang="en-US" dirty="0" err="1"/>
              <a:t>taxi_df</a:t>
            </a:r>
            <a:r>
              <a:rPr lang="en-US" dirty="0"/>
              <a:t>, </a:t>
            </a:r>
            <a:r>
              <a:rPr lang="en-US" dirty="0" err="1"/>
              <a:t>taxi_df$trip_distance</a:t>
            </a:r>
            <a:r>
              <a:rPr lang="en-US" dirty="0"/>
              <a:t>, </a:t>
            </a:r>
            <a:r>
              <a:rPr lang="en-US" dirty="0" err="1"/>
              <a:t>nbins</a:t>
            </a:r>
            <a:r>
              <a:rPr lang="en-US" dirty="0"/>
              <a:t> = 100)</a:t>
            </a:r>
          </a:p>
          <a:p>
            <a:r>
              <a:rPr lang="en-US" dirty="0" err="1"/>
              <a:t>histStats</a:t>
            </a:r>
            <a:endParaRPr lang="en-US" dirty="0"/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histStats$counts</a:t>
            </a:r>
            <a:r>
              <a:rPr lang="en-US" dirty="0"/>
              <a:t>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histStats$bins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"</a:t>
            </a:r>
            <a:r>
              <a:rPr lang="en-US" dirty="0" err="1"/>
              <a:t>trip_distance</a:t>
            </a:r>
            <a:r>
              <a:rPr lang="en-US" dirty="0"/>
              <a:t>", </a:t>
            </a:r>
            <a:r>
              <a:rPr lang="en-US" dirty="0" err="1"/>
              <a:t>ylab</a:t>
            </a:r>
            <a:r>
              <a:rPr lang="en-US" dirty="0"/>
              <a:t> = "Frequency", las=2)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3286"/>
          <a:stretch/>
        </p:blipFill>
        <p:spPr>
          <a:xfrm>
            <a:off x="9388791" y="3266017"/>
            <a:ext cx="2619375" cy="29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95" y="1845734"/>
            <a:ext cx="482234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can be applied directly on columns</a:t>
            </a:r>
          </a:p>
          <a:p>
            <a:r>
              <a:rPr lang="en-US" dirty="0"/>
              <a:t>employee_2 &lt;- employee</a:t>
            </a:r>
          </a:p>
          <a:p>
            <a:r>
              <a:rPr lang="en-US" dirty="0" err="1"/>
              <a:t>employee$salary</a:t>
            </a:r>
            <a:r>
              <a:rPr lang="en-US" dirty="0"/>
              <a:t> &lt;- employee_2$salary *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73569"/>
            <a:ext cx="4924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SQL join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516201"/>
            <a:ext cx="5608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desult_df &lt;- join(x, y, joinExpr = NULL, joinType = NULL)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3186668"/>
            <a:ext cx="80630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join(df1, df2, df1$col1 == df2$col2)</a:t>
            </a:r>
          </a:p>
          <a:p>
            <a:r>
              <a:rPr lang="en-US" dirty="0"/>
              <a:t>join(df1, df2, df1$col1 == df2$col2, ‘</a:t>
            </a:r>
            <a:r>
              <a:rPr lang="en-US" dirty="0" err="1"/>
              <a:t>left_outer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  <a:p>
            <a:r>
              <a:rPr lang="en-US" dirty="0"/>
              <a:t>employee &lt;- </a:t>
            </a:r>
            <a:r>
              <a:rPr lang="en-US" dirty="0" err="1"/>
              <a:t>sql</a:t>
            </a:r>
            <a:r>
              <a:rPr lang="en-US" dirty="0"/>
              <a:t>(“select * from employee”)</a:t>
            </a:r>
          </a:p>
          <a:p>
            <a:r>
              <a:rPr lang="en-US" dirty="0" err="1"/>
              <a:t>dept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("select * from department")</a:t>
            </a:r>
          </a:p>
          <a:p>
            <a:r>
              <a:rPr lang="en-US" dirty="0" err="1"/>
              <a:t>result_left_outer</a:t>
            </a:r>
            <a:r>
              <a:rPr lang="en-US" dirty="0"/>
              <a:t> &lt;- join(employee,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employee$dept</a:t>
            </a:r>
            <a:r>
              <a:rPr lang="en-US" dirty="0"/>
              <a:t> ==</a:t>
            </a:r>
            <a:r>
              <a:rPr lang="en-US" dirty="0" err="1"/>
              <a:t>dept$name</a:t>
            </a:r>
            <a:r>
              <a:rPr lang="en-US" dirty="0"/>
              <a:t>, ‘</a:t>
            </a:r>
            <a:r>
              <a:rPr lang="en-US" dirty="0" err="1"/>
              <a:t>left_outer</a:t>
            </a:r>
            <a:r>
              <a:rPr lang="en-US" dirty="0"/>
              <a:t>’)</a:t>
            </a:r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result_left_outer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58805" y="3279001"/>
            <a:ext cx="1791195" cy="12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2888" y="3094335"/>
            <a:ext cx="19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</a:t>
            </a:r>
            <a:r>
              <a:rPr lang="en-US" dirty="0"/>
              <a:t>-join by default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1711" y="1685204"/>
            <a:ext cx="5655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'inner', 'cross', 'outer', 'full',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fullouter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full_outer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'left',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left_outer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'right',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rightouter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right_outer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'semi',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leftsemi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left_semi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'anti',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leftanti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left_anti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2370"/>
            <a:ext cx="8271906" cy="2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8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take(x,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r>
              <a:rPr lang="en-US" altLang="zh-CN" dirty="0"/>
              <a:t>Take the first </a:t>
            </a:r>
            <a:r>
              <a:rPr lang="en-US" altLang="zh-CN" dirty="0" err="1"/>
              <a:t>num</a:t>
            </a:r>
            <a:r>
              <a:rPr lang="en-US" altLang="zh-CN" dirty="0"/>
              <a:t> rows of </a:t>
            </a:r>
            <a:r>
              <a:rPr lang="en-US" altLang="zh-CN" dirty="0" err="1"/>
              <a:t>SparkDataFrame</a:t>
            </a:r>
            <a:r>
              <a:rPr lang="en-US" altLang="zh-CN" dirty="0"/>
              <a:t> x and return an R </a:t>
            </a:r>
            <a:r>
              <a:rPr lang="en-US" altLang="zh-CN" dirty="0" err="1"/>
              <a:t>data.frame</a:t>
            </a:r>
            <a:endParaRPr lang="en-US" altLang="zh-CN" dirty="0"/>
          </a:p>
          <a:p>
            <a:r>
              <a:rPr lang="en-US" dirty="0"/>
              <a:t>take(</a:t>
            </a:r>
            <a:r>
              <a:rPr lang="en-US" dirty="0" err="1"/>
              <a:t>result_left_outer</a:t>
            </a:r>
            <a:r>
              <a:rPr lang="en-US" dirty="0"/>
              <a:t>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45" y="4121679"/>
            <a:ext cx="5419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function to each partition of a </a:t>
            </a:r>
            <a:r>
              <a:rPr lang="en-US" dirty="0" err="1"/>
              <a:t>SparkDataFrame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Spark</a:t>
            </a:r>
            <a:r>
              <a:rPr lang="en-US" altLang="zh-CN" dirty="0" err="1"/>
              <a:t>DataFrames</a:t>
            </a:r>
            <a:r>
              <a:rPr lang="en-US" altLang="zh-CN" dirty="0"/>
              <a:t> can be partitioned (e.g., loaded from partitioned Hive tables)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Output is a new Spark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df1 &lt;- </a:t>
            </a:r>
            <a:r>
              <a:rPr lang="en-US" dirty="0" err="1"/>
              <a:t>dapply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function(x) {…}, schema)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77067" y="4478867"/>
            <a:ext cx="550333" cy="97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0147" y="5523376"/>
            <a:ext cx="116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8727" y="5407429"/>
            <a:ext cx="329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  <a:p>
            <a:r>
              <a:rPr lang="en-US" dirty="0"/>
              <a:t>Only one input parameter</a:t>
            </a:r>
          </a:p>
          <a:p>
            <a:r>
              <a:rPr lang="en-US" altLang="zh-CN" dirty="0"/>
              <a:t>Output must be an R </a:t>
            </a:r>
            <a:r>
              <a:rPr lang="en-US" altLang="zh-CN" dirty="0" err="1"/>
              <a:t>data.frame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46600" y="4387478"/>
            <a:ext cx="8466" cy="101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61853" y="4403520"/>
            <a:ext cx="728134" cy="93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4040" y="5405966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schema of output </a:t>
            </a:r>
            <a:r>
              <a:rPr lang="en-US" dirty="0" err="1"/>
              <a:t>SparkDataFrame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Exercise #3 due today.</a:t>
            </a:r>
          </a:p>
          <a:p>
            <a:r>
              <a:rPr lang="en-US" dirty="0"/>
              <a:t>2. HW2 due next week</a:t>
            </a:r>
          </a:p>
          <a:p>
            <a:r>
              <a:rPr lang="en-US" dirty="0"/>
              <a:t>3. </a:t>
            </a:r>
            <a:r>
              <a:rPr lang="en-US" altLang="zh-CN" dirty="0"/>
              <a:t>Exercise #1, #2, </a:t>
            </a:r>
            <a:r>
              <a:rPr lang="en-US" dirty="0"/>
              <a:t>HW1 graded. Solutions posted.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employee table into a </a:t>
            </a:r>
            <a:r>
              <a:rPr lang="en-US" dirty="0" err="1"/>
              <a:t>SparkDataFrame</a:t>
            </a:r>
            <a:r>
              <a:rPr lang="en-US" dirty="0"/>
              <a:t>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 a new column in the data: tax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Tax is 10% for salary &gt; 50000, and 5% for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4432068"/>
            <a:ext cx="9342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schema &lt;- </a:t>
            </a:r>
            <a:r>
              <a:rPr lang="en-US" dirty="0" err="1"/>
              <a:t>structType</a:t>
            </a:r>
            <a:r>
              <a:rPr lang="en-US" dirty="0"/>
              <a:t>(</a:t>
            </a:r>
            <a:r>
              <a:rPr lang="en-US" dirty="0" err="1"/>
              <a:t>structField</a:t>
            </a:r>
            <a:r>
              <a:rPr lang="en-US" dirty="0"/>
              <a:t>(“</a:t>
            </a:r>
            <a:r>
              <a:rPr lang="en-US" dirty="0" err="1"/>
              <a:t>eid</a:t>
            </a:r>
            <a:r>
              <a:rPr lang="en-US" dirty="0"/>
              <a:t>", “string"), </a:t>
            </a:r>
          </a:p>
          <a:p>
            <a:r>
              <a:rPr lang="en-US" dirty="0"/>
              <a:t>		                  </a:t>
            </a:r>
            <a:r>
              <a:rPr lang="en-US" dirty="0" err="1"/>
              <a:t>structField</a:t>
            </a:r>
            <a:r>
              <a:rPr lang="en-US" dirty="0"/>
              <a:t>(“name", “string"),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(“salary", "double"),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(“title", “string"),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(“</a:t>
            </a:r>
            <a:r>
              <a:rPr lang="en-US" dirty="0" err="1"/>
              <a:t>dept</a:t>
            </a:r>
            <a:r>
              <a:rPr lang="en-US" dirty="0"/>
              <a:t>", “string"),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(“tax", "double"))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2465" y="4642749"/>
            <a:ext cx="412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structType</a:t>
            </a:r>
            <a:r>
              <a:rPr lang="en-US" dirty="0"/>
              <a:t>: a structured object in Spark to defined </a:t>
            </a:r>
            <a:r>
              <a:rPr lang="en-US" dirty="0" err="1"/>
              <a:t>DataFrame</a:t>
            </a:r>
            <a:r>
              <a:rPr lang="en-US" dirty="0"/>
              <a:t> schema</a:t>
            </a:r>
          </a:p>
          <a:p>
            <a:endParaRPr lang="en-US" dirty="0"/>
          </a:p>
          <a:p>
            <a:r>
              <a:rPr lang="en-US" dirty="0" err="1"/>
              <a:t>structField</a:t>
            </a:r>
            <a:r>
              <a:rPr lang="en-US" dirty="0"/>
              <a:t>: “</a:t>
            </a:r>
            <a:r>
              <a:rPr lang="en-US" dirty="0" err="1"/>
              <a:t>colname</a:t>
            </a:r>
            <a:r>
              <a:rPr lang="en-US" dirty="0"/>
              <a:t>”, “type” pair </a:t>
            </a:r>
          </a:p>
        </p:txBody>
      </p:sp>
    </p:spTree>
    <p:extLst>
      <p:ext uri="{BB962C8B-B14F-4D97-AF65-F5344CB8AC3E}">
        <p14:creationId xmlns:p14="http://schemas.microsoft.com/office/powerpoint/2010/main" val="377578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dapply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0636"/>
            <a:ext cx="83396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("use </a:t>
            </a:r>
            <a:r>
              <a:rPr lang="en-US" dirty="0" err="1"/>
              <a:t>xunzhou</a:t>
            </a:r>
            <a:r>
              <a:rPr lang="en-US" dirty="0"/>
              <a:t>")</a:t>
            </a:r>
          </a:p>
          <a:p>
            <a:r>
              <a:rPr lang="en-US" dirty="0"/>
              <a:t>employee &lt;- </a:t>
            </a:r>
            <a:r>
              <a:rPr lang="en-US" dirty="0" err="1"/>
              <a:t>sql</a:t>
            </a:r>
            <a:r>
              <a:rPr lang="en-US" dirty="0"/>
              <a:t>("select * from employee")</a:t>
            </a:r>
          </a:p>
          <a:p>
            <a:r>
              <a:rPr lang="en-US" dirty="0" err="1"/>
              <a:t>df_tax</a:t>
            </a:r>
            <a:r>
              <a:rPr lang="en-US" dirty="0"/>
              <a:t> &lt;- </a:t>
            </a:r>
            <a:r>
              <a:rPr lang="en-US" dirty="0" err="1"/>
              <a:t>dapply</a:t>
            </a:r>
            <a:r>
              <a:rPr lang="en-US" dirty="0"/>
              <a:t>(employee, </a:t>
            </a:r>
            <a:r>
              <a:rPr lang="en-US" dirty="0">
                <a:solidFill>
                  <a:srgbClr val="FF0000"/>
                </a:solidFill>
              </a:rPr>
              <a:t>function(x){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  if(</a:t>
            </a:r>
            <a:r>
              <a:rPr lang="en-US" dirty="0" err="1">
                <a:solidFill>
                  <a:srgbClr val="FF0000"/>
                </a:solidFill>
              </a:rPr>
              <a:t>x$salary</a:t>
            </a:r>
            <a:r>
              <a:rPr lang="en-US" dirty="0">
                <a:solidFill>
                  <a:srgbClr val="FF0000"/>
                </a:solidFill>
              </a:rPr>
              <a:t>&gt;50000)</a:t>
            </a:r>
          </a:p>
          <a:p>
            <a:r>
              <a:rPr lang="en-US" dirty="0">
                <a:solidFill>
                  <a:srgbClr val="FF0000"/>
                </a:solidFill>
              </a:rPr>
              <a:t>								  {y&lt;-</a:t>
            </a:r>
            <a:r>
              <a:rPr lang="en-US" dirty="0" err="1">
                <a:solidFill>
                  <a:srgbClr val="FF0000"/>
                </a:solidFill>
              </a:rPr>
              <a:t>cbind</a:t>
            </a:r>
            <a:r>
              <a:rPr lang="en-US" dirty="0">
                <a:solidFill>
                  <a:srgbClr val="FF0000"/>
                </a:solidFill>
              </a:rPr>
              <a:t>(x, </a:t>
            </a:r>
            <a:r>
              <a:rPr lang="en-US" dirty="0" err="1">
                <a:solidFill>
                  <a:srgbClr val="FF0000"/>
                </a:solidFill>
              </a:rPr>
              <a:t>x$salary</a:t>
            </a:r>
            <a:r>
              <a:rPr lang="en-US" dirty="0">
                <a:solidFill>
                  <a:srgbClr val="FF0000"/>
                </a:solidFill>
              </a:rPr>
              <a:t>*0.1)} </a:t>
            </a:r>
          </a:p>
          <a:p>
            <a:r>
              <a:rPr lang="en-US" dirty="0">
                <a:solidFill>
                  <a:srgbClr val="FF0000"/>
                </a:solidFill>
              </a:rPr>
              <a:t>							         else</a:t>
            </a:r>
          </a:p>
          <a:p>
            <a:r>
              <a:rPr lang="en-US" dirty="0">
                <a:solidFill>
                  <a:srgbClr val="FF0000"/>
                </a:solidFill>
              </a:rPr>
              <a:t>								  {y&lt;-</a:t>
            </a:r>
            <a:r>
              <a:rPr lang="en-US" dirty="0" err="1">
                <a:solidFill>
                  <a:srgbClr val="FF0000"/>
                </a:solidFill>
              </a:rPr>
              <a:t>cbind</a:t>
            </a:r>
            <a:r>
              <a:rPr lang="en-US" dirty="0">
                <a:solidFill>
                  <a:srgbClr val="FF0000"/>
                </a:solidFill>
              </a:rPr>
              <a:t>(x, </a:t>
            </a:r>
            <a:r>
              <a:rPr lang="en-US" dirty="0" err="1">
                <a:solidFill>
                  <a:srgbClr val="FF0000"/>
                </a:solidFill>
              </a:rPr>
              <a:t>x$salary</a:t>
            </a:r>
            <a:r>
              <a:rPr lang="en-US" dirty="0">
                <a:solidFill>
                  <a:srgbClr val="FF0000"/>
                </a:solidFill>
              </a:rPr>
              <a:t>*0.05)}</a:t>
            </a:r>
          </a:p>
          <a:p>
            <a:r>
              <a:rPr lang="en-US" dirty="0">
                <a:solidFill>
                  <a:srgbClr val="FF0000"/>
                </a:solidFill>
              </a:rPr>
              <a:t>								}</a:t>
            </a:r>
            <a:r>
              <a:rPr lang="en-US" dirty="0"/>
              <a:t>, schema)</a:t>
            </a:r>
          </a:p>
          <a:p>
            <a:r>
              <a:rPr lang="en-US" dirty="0"/>
              <a:t>collect(</a:t>
            </a:r>
            <a:r>
              <a:rPr lang="en-US" dirty="0" err="1"/>
              <a:t>df_tax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4237037"/>
            <a:ext cx="4941358" cy="18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the </a:t>
            </a:r>
            <a:r>
              <a:rPr lang="en-US" dirty="0" err="1"/>
              <a:t>SparkDataFrame</a:t>
            </a:r>
            <a:r>
              <a:rPr lang="en-US" dirty="0"/>
              <a:t> using the specified columns and applies the R function to each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output is a new Spark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df2 &lt;- </a:t>
            </a:r>
            <a:r>
              <a:rPr lang="en-US" dirty="0" err="1"/>
              <a:t>dapply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function(key, x) {…}, schema)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77067" y="3835400"/>
            <a:ext cx="668866" cy="161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0147" y="5523376"/>
            <a:ext cx="116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1906" y="4887390"/>
            <a:ext cx="393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  <a:p>
            <a:r>
              <a:rPr lang="en-US" dirty="0"/>
              <a:t>Two input parameters</a:t>
            </a:r>
          </a:p>
          <a:p>
            <a:r>
              <a:rPr lang="en-US" dirty="0"/>
              <a:t>key is the value of the grouped column</a:t>
            </a:r>
          </a:p>
          <a:p>
            <a:r>
              <a:rPr lang="en-US" dirty="0"/>
              <a:t>x is a data frame of each group</a:t>
            </a:r>
          </a:p>
          <a:p>
            <a:r>
              <a:rPr lang="en-US" altLang="zh-CN" dirty="0"/>
              <a:t>Output must be an R </a:t>
            </a:r>
            <a:r>
              <a:rPr lang="en-US" altLang="zh-CN" dirty="0" err="1"/>
              <a:t>data.frame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05867" y="3825510"/>
            <a:ext cx="8466" cy="101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233920" y="3731034"/>
            <a:ext cx="728134" cy="93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1307" y="4727907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schema of output </a:t>
            </a:r>
            <a:r>
              <a:rPr lang="en-US" dirty="0" err="1"/>
              <a:t>SparkDataFrame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employee table into a </a:t>
            </a:r>
            <a:r>
              <a:rPr lang="en-US" dirty="0" err="1"/>
              <a:t>SparkDataFrame</a:t>
            </a:r>
            <a:r>
              <a:rPr lang="en-US" dirty="0"/>
              <a:t>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maximum salary of each department. Show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3708399"/>
            <a:ext cx="3253317" cy="15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gapply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&lt;- </a:t>
            </a:r>
            <a:r>
              <a:rPr lang="en-US" dirty="0" err="1"/>
              <a:t>structType</a:t>
            </a:r>
            <a:r>
              <a:rPr lang="en-US" dirty="0"/>
              <a:t>(</a:t>
            </a:r>
            <a:r>
              <a:rPr lang="en-US" dirty="0" err="1"/>
              <a:t>structField</a:t>
            </a:r>
            <a:r>
              <a:rPr lang="en-US" dirty="0"/>
              <a:t>("</a:t>
            </a:r>
            <a:r>
              <a:rPr lang="en-US" dirty="0" err="1"/>
              <a:t>dept</a:t>
            </a:r>
            <a:r>
              <a:rPr lang="en-US" dirty="0"/>
              <a:t>", "string"),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("</a:t>
            </a:r>
            <a:r>
              <a:rPr lang="en-US" dirty="0" err="1"/>
              <a:t>max_sal</a:t>
            </a:r>
            <a:r>
              <a:rPr lang="en-US" dirty="0"/>
              <a:t>", "double"))</a:t>
            </a:r>
          </a:p>
          <a:p>
            <a:endParaRPr lang="en-US" dirty="0"/>
          </a:p>
          <a:p>
            <a:r>
              <a:rPr lang="en-US" dirty="0" err="1"/>
              <a:t>df_max_sal</a:t>
            </a:r>
            <a:r>
              <a:rPr lang="en-US" dirty="0"/>
              <a:t> &lt;- </a:t>
            </a:r>
            <a:r>
              <a:rPr lang="en-US" dirty="0" err="1"/>
              <a:t>gapply</a:t>
            </a:r>
            <a:r>
              <a:rPr lang="en-US" dirty="0"/>
              <a:t>(employee, </a:t>
            </a:r>
            <a:r>
              <a:rPr lang="en-US" dirty="0" err="1"/>
              <a:t>employee$dept</a:t>
            </a:r>
            <a:r>
              <a:rPr lang="en-US" dirty="0"/>
              <a:t>, function(key, x){z&lt;-</a:t>
            </a:r>
            <a:r>
              <a:rPr lang="en-US" dirty="0" err="1"/>
              <a:t>data.frame</a:t>
            </a:r>
            <a:r>
              <a:rPr lang="en-US" dirty="0"/>
              <a:t>(key, max(</a:t>
            </a:r>
            <a:r>
              <a:rPr lang="en-US" dirty="0" err="1"/>
              <a:t>x$salary</a:t>
            </a:r>
            <a:r>
              <a:rPr lang="en-US" dirty="0"/>
              <a:t>))}, schema)</a:t>
            </a:r>
          </a:p>
          <a:p>
            <a:r>
              <a:rPr lang="en-US" dirty="0"/>
              <a:t>collect(</a:t>
            </a:r>
            <a:r>
              <a:rPr lang="en-US" dirty="0" err="1"/>
              <a:t>df_max_sal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873067" y="3996267"/>
            <a:ext cx="186266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99400" y="4961467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</a:p>
          <a:p>
            <a:r>
              <a:rPr lang="en-US" dirty="0"/>
              <a:t>Accounting</a:t>
            </a:r>
          </a:p>
          <a:p>
            <a:r>
              <a:rPr lang="en-US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41031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department in the employee table, calculate the total tax based on the rules defined below.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For departments with 3 or more people, the </a:t>
            </a:r>
            <a:r>
              <a:rPr lang="en-US" dirty="0" err="1"/>
              <a:t>tax_rate</a:t>
            </a:r>
            <a:r>
              <a:rPr lang="en-US" dirty="0"/>
              <a:t> = 6%,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Otherwise 9%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Total tax = (total salary in group)*</a:t>
            </a:r>
            <a:r>
              <a:rPr lang="en-US" dirty="0" err="1"/>
              <a:t>tax_rate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</a:t>
            </a:r>
            <a:r>
              <a:rPr lang="en-US" dirty="0" err="1"/>
              <a:t>gapply</a:t>
            </a:r>
            <a:r>
              <a:rPr lang="en-US" dirty="0"/>
              <a:t>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91" y="4278312"/>
            <a:ext cx="2891367" cy="13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&lt;- </a:t>
            </a:r>
            <a:r>
              <a:rPr lang="en-US" dirty="0" err="1"/>
              <a:t>structType</a:t>
            </a:r>
            <a:r>
              <a:rPr lang="en-US" dirty="0"/>
              <a:t>(</a:t>
            </a:r>
            <a:r>
              <a:rPr lang="en-US" dirty="0" err="1"/>
              <a:t>structField</a:t>
            </a:r>
            <a:r>
              <a:rPr lang="en-US" dirty="0"/>
              <a:t>("</a:t>
            </a:r>
            <a:r>
              <a:rPr lang="en-US" dirty="0" err="1"/>
              <a:t>dept</a:t>
            </a:r>
            <a:r>
              <a:rPr lang="en-US" dirty="0"/>
              <a:t>", "string"),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structField</a:t>
            </a:r>
            <a:r>
              <a:rPr lang="en-US" dirty="0"/>
              <a:t>("</a:t>
            </a:r>
            <a:r>
              <a:rPr lang="en-US" dirty="0" err="1"/>
              <a:t>total_tax</a:t>
            </a:r>
            <a:r>
              <a:rPr lang="en-US" dirty="0"/>
              <a:t>", "double"))</a:t>
            </a:r>
          </a:p>
          <a:p>
            <a:endParaRPr lang="en-US" dirty="0"/>
          </a:p>
          <a:p>
            <a:r>
              <a:rPr lang="en-US" dirty="0" err="1"/>
              <a:t>df_total_tax</a:t>
            </a:r>
            <a:r>
              <a:rPr lang="en-US" dirty="0"/>
              <a:t> &lt;- </a:t>
            </a:r>
            <a:r>
              <a:rPr lang="en-US" dirty="0" err="1"/>
              <a:t>gapply</a:t>
            </a:r>
            <a:r>
              <a:rPr lang="en-US" dirty="0"/>
              <a:t>(employee, </a:t>
            </a:r>
            <a:r>
              <a:rPr lang="en-US" dirty="0" err="1"/>
              <a:t>employee$dept</a:t>
            </a:r>
            <a:r>
              <a:rPr lang="en-US" dirty="0"/>
              <a:t>, </a:t>
            </a:r>
          </a:p>
          <a:p>
            <a:r>
              <a:rPr lang="en-US" dirty="0"/>
              <a:t>function(key, x){if(</a:t>
            </a:r>
            <a:r>
              <a:rPr lang="en-US" dirty="0" err="1"/>
              <a:t>nrow</a:t>
            </a:r>
            <a:r>
              <a:rPr lang="en-US" dirty="0"/>
              <a:t>(x)&gt;=3) y&lt;-</a:t>
            </a:r>
            <a:r>
              <a:rPr lang="en-US" dirty="0" err="1"/>
              <a:t>data.frame</a:t>
            </a:r>
            <a:r>
              <a:rPr lang="en-US" dirty="0"/>
              <a:t>(key, sum(</a:t>
            </a:r>
            <a:r>
              <a:rPr lang="en-US" dirty="0" err="1"/>
              <a:t>x$salary</a:t>
            </a:r>
            <a:r>
              <a:rPr lang="en-US" dirty="0"/>
              <a:t>)*0.06) else y&lt;-</a:t>
            </a:r>
            <a:r>
              <a:rPr lang="en-US" dirty="0" err="1"/>
              <a:t>data.frame</a:t>
            </a:r>
            <a:r>
              <a:rPr lang="en-US" dirty="0"/>
              <a:t>(key, sum(</a:t>
            </a:r>
            <a:r>
              <a:rPr lang="en-US" dirty="0" err="1"/>
              <a:t>x$salary</a:t>
            </a:r>
            <a:r>
              <a:rPr lang="en-US" dirty="0"/>
              <a:t>)*0.09)}, schema)</a:t>
            </a:r>
          </a:p>
          <a:p>
            <a:r>
              <a:rPr lang="en-US" dirty="0"/>
              <a:t>collect(</a:t>
            </a:r>
            <a:r>
              <a:rPr lang="en-US" dirty="0" err="1"/>
              <a:t>df_total_tax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 / 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Prediction (classification, regression)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</a:t>
            </a:r>
            <a:r>
              <a:rPr lang="en-US" altLang="zh-CN" dirty="0"/>
              <a:t>Rule Mining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Collaborative filtering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 statistical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1030" name="Picture 6" descr="Clarifying Differences between Data Analysis, Data Mining, Data Science, Machine  Learning, and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08" y="2328051"/>
            <a:ext cx="3307292" cy="33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8533" y="5792802"/>
            <a:ext cx="522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opinion on the relationship between DM and ML</a:t>
            </a:r>
          </a:p>
        </p:txBody>
      </p:sp>
    </p:spTree>
    <p:extLst>
      <p:ext uri="{BB962C8B-B14F-4D97-AF65-F5344CB8AC3E}">
        <p14:creationId xmlns:p14="http://schemas.microsoft.com/office/powerpoint/2010/main" val="313693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Watch Lecture 4 Part 2. Submit Exercise 3. </a:t>
            </a:r>
          </a:p>
          <a:p>
            <a:r>
              <a:rPr lang="en-US" dirty="0"/>
              <a:t>2. Start working on project</a:t>
            </a:r>
          </a:p>
          <a:p>
            <a:r>
              <a:rPr lang="en-US" dirty="0"/>
              <a:t>3. Start working on HW2 (due 9/30)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at </a:t>
            </a:r>
            <a:r>
              <a:rPr lang="en-US" dirty="0" err="1"/>
              <a:t>Databricks</a:t>
            </a:r>
            <a:r>
              <a:rPr lang="en-US" dirty="0"/>
              <a:t>.</a:t>
            </a:r>
          </a:p>
          <a:p>
            <a:r>
              <a:rPr lang="en-US" dirty="0"/>
              <a:t>We will use it soon.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https://adb-7288810862666674.14.azuredatabricks.net/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basics:</a:t>
            </a:r>
          </a:p>
          <a:p>
            <a:r>
              <a:rPr lang="en-US" dirty="0" err="1"/>
              <a:t>DataFrame</a:t>
            </a:r>
            <a:r>
              <a:rPr lang="en-US" dirty="0"/>
              <a:t>: a distributed data structure in Spark</a:t>
            </a:r>
          </a:p>
          <a:p>
            <a:r>
              <a:rPr lang="en-US" dirty="0" err="1"/>
              <a:t>ShowDF</a:t>
            </a:r>
            <a:r>
              <a:rPr lang="en-US" dirty="0"/>
              <a:t>: show the contents of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manipulation functions: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select, where/filter,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en-US" dirty="0" err="1"/>
              <a:t>agg</a:t>
            </a:r>
            <a:r>
              <a:rPr lang="en-US" dirty="0"/>
              <a:t>, </a:t>
            </a:r>
            <a:r>
              <a:rPr lang="en-US" dirty="0" err="1"/>
              <a:t>orderBy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aggregate functions, math, string and time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tables, save and load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#3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</a:t>
            </a:r>
            <a:r>
              <a:rPr lang="en-US" dirty="0" err="1"/>
              <a:t>SparkR</a:t>
            </a:r>
            <a:r>
              <a:rPr lang="en-US" dirty="0"/>
              <a:t> to perform the following analysis on the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nyc_taxi</a:t>
            </a:r>
            <a:r>
              <a:rPr lang="en-US" dirty="0"/>
              <a:t> data into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You must use </a:t>
            </a:r>
            <a:r>
              <a:rPr lang="en-US" dirty="0" err="1"/>
              <a:t>sparkR</a:t>
            </a:r>
            <a:r>
              <a:rPr lang="en-US" dirty="0"/>
              <a:t> functions rather than the </a:t>
            </a:r>
            <a:r>
              <a:rPr lang="en-US" dirty="0" err="1"/>
              <a:t>sql</a:t>
            </a:r>
            <a:r>
              <a:rPr lang="en-US" dirty="0"/>
              <a:t>() command for the next two questions.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(a) Show the total number of passengers taking taxi in each day of August.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(b) Show the total number of trips in each hour of August 1st.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Order the results by time (day / hour)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total number of passengers taking taxi in each day of August.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(“use </a:t>
            </a:r>
            <a:r>
              <a:rPr lang="en-US" sz="2400" dirty="0" err="1"/>
              <a:t>xunzhou</a:t>
            </a:r>
            <a:r>
              <a:rPr lang="en-US" sz="2400" dirty="0"/>
              <a:t>”)</a:t>
            </a:r>
          </a:p>
          <a:p>
            <a:r>
              <a:rPr lang="en-US" sz="2400" dirty="0" err="1"/>
              <a:t>taxi_df</a:t>
            </a:r>
            <a:r>
              <a:rPr lang="en-US" sz="2400" dirty="0"/>
              <a:t> &lt;- </a:t>
            </a:r>
            <a:r>
              <a:rPr lang="en-US" sz="2400" dirty="0" err="1"/>
              <a:t>sql</a:t>
            </a:r>
            <a:r>
              <a:rPr lang="en-US" sz="2400" dirty="0"/>
              <a:t>(“select * from </a:t>
            </a:r>
            <a:r>
              <a:rPr lang="en-US" sz="2400" dirty="0" err="1"/>
              <a:t>nyc_taxi</a:t>
            </a:r>
            <a:r>
              <a:rPr lang="en-US" sz="2400" dirty="0"/>
              <a:t>”)</a:t>
            </a:r>
          </a:p>
          <a:p>
            <a:r>
              <a:rPr lang="en-US" sz="2400" dirty="0" err="1"/>
              <a:t>passenger_day_df</a:t>
            </a:r>
            <a:r>
              <a:rPr lang="en-US" sz="2400" dirty="0"/>
              <a:t>&lt;-</a:t>
            </a:r>
            <a:r>
              <a:rPr lang="en-US" sz="2400" dirty="0" err="1"/>
              <a:t>agg</a:t>
            </a:r>
            <a:r>
              <a:rPr lang="en-US" sz="2400" dirty="0"/>
              <a:t>(</a:t>
            </a:r>
            <a:r>
              <a:rPr lang="en-US" sz="2400" dirty="0" err="1"/>
              <a:t>groupBy</a:t>
            </a:r>
            <a:r>
              <a:rPr lang="en-US" sz="2400" dirty="0"/>
              <a:t>(</a:t>
            </a:r>
            <a:r>
              <a:rPr lang="en-US" sz="2400" dirty="0" err="1"/>
              <a:t>taxi_df</a:t>
            </a:r>
            <a:r>
              <a:rPr lang="en-US" sz="2400" dirty="0"/>
              <a:t>, </a:t>
            </a:r>
            <a:r>
              <a:rPr lang="en-US" sz="2400" dirty="0" err="1"/>
              <a:t>dayofmonth</a:t>
            </a:r>
            <a:r>
              <a:rPr lang="en-US" sz="2400" dirty="0"/>
              <a:t>(</a:t>
            </a:r>
            <a:r>
              <a:rPr lang="en-US" sz="2400" dirty="0" err="1"/>
              <a:t>taxi_df$pickup_datetime</a:t>
            </a:r>
            <a:r>
              <a:rPr lang="en-US" sz="2400" dirty="0"/>
              <a:t>)), </a:t>
            </a:r>
            <a:r>
              <a:rPr lang="en-US" sz="2400" dirty="0" err="1"/>
              <a:t>passenger_count</a:t>
            </a:r>
            <a:r>
              <a:rPr lang="en-US" sz="2400" dirty="0"/>
              <a:t> = "sum")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</a:t>
            </a:r>
            <a:r>
              <a:rPr lang="en-US" sz="2000" dirty="0" err="1"/>
              <a:t>orderBy</a:t>
            </a:r>
            <a:r>
              <a:rPr lang="en-US" sz="2000" dirty="0"/>
              <a:t>(</a:t>
            </a:r>
            <a:r>
              <a:rPr lang="en-US" sz="2000" dirty="0" err="1"/>
              <a:t>passenger_day_df</a:t>
            </a:r>
            <a:r>
              <a:rPr lang="en-US" sz="2400" dirty="0"/>
              <a:t>, </a:t>
            </a:r>
            <a:r>
              <a:rPr lang="en-US" sz="2400" dirty="0" err="1"/>
              <a:t>colnames</a:t>
            </a:r>
            <a:r>
              <a:rPr lang="en-US" sz="2400" dirty="0"/>
              <a:t>(</a:t>
            </a:r>
            <a:r>
              <a:rPr lang="en-US" sz="2400" dirty="0" err="1"/>
              <a:t>passenger_day_df</a:t>
            </a:r>
            <a:r>
              <a:rPr lang="en-US" sz="2400" dirty="0"/>
              <a:t>)[1]))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5" y="4617755"/>
            <a:ext cx="3933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5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total number of trips in each hour of August 1.  </a:t>
            </a:r>
          </a:p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  <a:p>
            <a:r>
              <a:rPr lang="en-US" sz="2400" dirty="0" err="1"/>
              <a:t>taxi_df_Aug</a:t>
            </a:r>
            <a:r>
              <a:rPr lang="en-US" sz="2400" dirty="0"/>
              <a:t> &lt;- </a:t>
            </a:r>
            <a:r>
              <a:rPr lang="en-US" sz="2400" dirty="0" err="1"/>
              <a:t>sql</a:t>
            </a:r>
            <a:r>
              <a:rPr lang="en-US" sz="2400" dirty="0"/>
              <a:t>(“select * from </a:t>
            </a:r>
            <a:r>
              <a:rPr lang="en-US" sz="2400" dirty="0" err="1"/>
              <a:t>nyc_taxi</a:t>
            </a:r>
            <a:r>
              <a:rPr lang="en-US" sz="2400" dirty="0"/>
              <a:t>”)</a:t>
            </a:r>
          </a:p>
          <a:p>
            <a:r>
              <a:rPr lang="en-US" sz="2400" dirty="0"/>
              <a:t>taxi_df_Aug1 &lt;- where(</a:t>
            </a:r>
            <a:r>
              <a:rPr lang="en-US" sz="2400" dirty="0" err="1"/>
              <a:t>taxi_df_Aug</a:t>
            </a:r>
            <a:r>
              <a:rPr lang="en-US" sz="2400" dirty="0"/>
              <a:t>, </a:t>
            </a:r>
            <a:r>
              <a:rPr lang="en-US" sz="2400" dirty="0" err="1"/>
              <a:t>dayofmonth</a:t>
            </a:r>
            <a:r>
              <a:rPr lang="en-US" sz="2400" dirty="0"/>
              <a:t>(</a:t>
            </a:r>
            <a:r>
              <a:rPr lang="en-US" sz="2400" dirty="0" err="1"/>
              <a:t>taxi_df_Aug$pickup_datetime</a:t>
            </a:r>
            <a:r>
              <a:rPr lang="en-US" sz="2400" dirty="0"/>
              <a:t>) == 1)</a:t>
            </a:r>
          </a:p>
          <a:p>
            <a:r>
              <a:rPr lang="en-US" sz="2400" dirty="0" err="1"/>
              <a:t>trip_hr_df</a:t>
            </a:r>
            <a:r>
              <a:rPr lang="en-US" sz="2400" dirty="0"/>
              <a:t> &lt;- count(</a:t>
            </a:r>
            <a:r>
              <a:rPr lang="en-US" sz="2400" dirty="0" err="1"/>
              <a:t>groupBy</a:t>
            </a:r>
            <a:r>
              <a:rPr lang="en-US" sz="2400" dirty="0"/>
              <a:t>(taxi_df_Aug1,  hour(taxi_df_Aug1$pickup_datetime)))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</a:t>
            </a:r>
            <a:r>
              <a:rPr lang="en-US" sz="2400" dirty="0" err="1"/>
              <a:t>orderBy</a:t>
            </a:r>
            <a:r>
              <a:rPr lang="en-US" sz="2400" dirty="0"/>
              <a:t>(</a:t>
            </a:r>
            <a:r>
              <a:rPr lang="en-US" sz="2400" dirty="0" err="1"/>
              <a:t>trip_hr_df</a:t>
            </a:r>
            <a:r>
              <a:rPr lang="en-US" sz="2400" dirty="0"/>
              <a:t>, </a:t>
            </a:r>
            <a:r>
              <a:rPr lang="en-US" sz="2400" dirty="0" err="1"/>
              <a:t>colnames</a:t>
            </a:r>
            <a:r>
              <a:rPr lang="en-US" sz="2400" dirty="0"/>
              <a:t>(</a:t>
            </a:r>
            <a:r>
              <a:rPr lang="en-US" sz="2400" dirty="0" err="1"/>
              <a:t>trip_hr_df</a:t>
            </a:r>
            <a:r>
              <a:rPr lang="en-US" sz="2400" dirty="0"/>
              <a:t>)[1]),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9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NYC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Load the data into a Spark </a:t>
            </a:r>
            <a:r>
              <a:rPr lang="en-US" altLang="zh-CN" dirty="0" err="1"/>
              <a:t>DataFrame</a:t>
            </a:r>
            <a:r>
              <a:rPr lang="en-US" altLang="zh-CN" dirty="0"/>
              <a:t>. Then use R to do the analysis: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Plot a line chart to show the number of trips during each hour of August 1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Plot a histogram to show the distribution of trip length (bin width = 1 mile) in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7061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xunzhou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taxi_day1_df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nyc_taxi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trip_hr_day1_df &lt;- 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(taxi_day1_df, hour(taxi_day1_df$pickup_datetime)))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trip_hr_day1_df_r&lt;- collect(trip_hr_day1_df)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(trip_hr_day1_df_r)[1]="hour"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(trip_hr_day1_df_r$hour, trip_hr_day1_df_r$count,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="line",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'hour of day',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520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3DA00-3773-496A-9749-DE7095CA35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D10C7-58FF-415E-9327-EB521A800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38929F-8CDB-4636-A255-BBBF2E84A14E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aff08b56-ab94-4509-b3d8-0127aa913645"/>
    <ds:schemaRef ds:uri="f6602c75-fe71-481b-afe1-4159ec8c30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24079</TotalTime>
  <Words>1724</Words>
  <Application>Microsoft Office PowerPoint</Application>
  <PresentationFormat>Widescreen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Gill Sans MT</vt:lpstr>
      <vt:lpstr>Times New Roman</vt:lpstr>
      <vt:lpstr>Trebuchet MS</vt:lpstr>
      <vt:lpstr>Wingdings</vt:lpstr>
      <vt:lpstr>Retrospect</vt:lpstr>
      <vt:lpstr>Spark and SparkR</vt:lpstr>
      <vt:lpstr>Reminders</vt:lpstr>
      <vt:lpstr>Preparation</vt:lpstr>
      <vt:lpstr>Review</vt:lpstr>
      <vt:lpstr>Exercise #3 (submit on ICON)</vt:lpstr>
      <vt:lpstr>Solution</vt:lpstr>
      <vt:lpstr>Solution</vt:lpstr>
      <vt:lpstr>Overall Exercise</vt:lpstr>
      <vt:lpstr>Solution Q1</vt:lpstr>
      <vt:lpstr>Solution</vt:lpstr>
      <vt:lpstr>Solution Q2</vt:lpstr>
      <vt:lpstr>The Histogram function</vt:lpstr>
      <vt:lpstr>The Histogram function</vt:lpstr>
      <vt:lpstr>The Histogram function</vt:lpstr>
      <vt:lpstr>Operating on Columns</vt:lpstr>
      <vt:lpstr>Spark DataFrame Join</vt:lpstr>
      <vt:lpstr>Spark Join</vt:lpstr>
      <vt:lpstr>Take </vt:lpstr>
      <vt:lpstr>The dapply function</vt:lpstr>
      <vt:lpstr>The dapply function</vt:lpstr>
      <vt:lpstr>The dapply function</vt:lpstr>
      <vt:lpstr>The gapply function</vt:lpstr>
      <vt:lpstr>The gapply function</vt:lpstr>
      <vt:lpstr>The gapply function</vt:lpstr>
      <vt:lpstr>Quick Exercise</vt:lpstr>
      <vt:lpstr>Solution </vt:lpstr>
      <vt:lpstr>Data Mining / Machine Learning Algorithms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2127</cp:revision>
  <dcterms:created xsi:type="dcterms:W3CDTF">2014-09-09T01:52:12Z</dcterms:created>
  <dcterms:modified xsi:type="dcterms:W3CDTF">2020-10-14T13:56:38Z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