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35"/>
  </p:notesMasterIdLst>
  <p:sldIdLst>
    <p:sldId id="256" r:id="rId2"/>
    <p:sldId id="646" r:id="rId3"/>
    <p:sldId id="648" r:id="rId4"/>
    <p:sldId id="649" r:id="rId5"/>
    <p:sldId id="650" r:id="rId6"/>
    <p:sldId id="680" r:id="rId7"/>
    <p:sldId id="671" r:id="rId8"/>
    <p:sldId id="672" r:id="rId9"/>
    <p:sldId id="674" r:id="rId10"/>
    <p:sldId id="677" r:id="rId11"/>
    <p:sldId id="675" r:id="rId12"/>
    <p:sldId id="676" r:id="rId13"/>
    <p:sldId id="673" r:id="rId14"/>
    <p:sldId id="681" r:id="rId15"/>
    <p:sldId id="682" r:id="rId16"/>
    <p:sldId id="683" r:id="rId17"/>
    <p:sldId id="684" r:id="rId18"/>
    <p:sldId id="685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61" r:id="rId27"/>
    <p:sldId id="662" r:id="rId28"/>
    <p:sldId id="663" r:id="rId29"/>
    <p:sldId id="664" r:id="rId30"/>
    <p:sldId id="665" r:id="rId31"/>
    <p:sldId id="669" r:id="rId32"/>
    <p:sldId id="670" r:id="rId33"/>
    <p:sldId id="51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Machine Learning (1)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Gini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29053" cy="4023360"/>
          </a:xfrm>
        </p:spPr>
        <p:txBody>
          <a:bodyPr/>
          <a:lstStyle/>
          <a:p>
            <a:r>
              <a:rPr lang="en-US" dirty="0"/>
              <a:t>Given an attribute A (and a threshold x) on a set</a:t>
            </a:r>
          </a:p>
          <a:p>
            <a:r>
              <a:rPr lang="en-US" sz="2400" dirty="0"/>
              <a:t>The Gini index is calculated as the weighted sum of </a:t>
            </a:r>
            <a:r>
              <a:rPr lang="en-US" sz="2400" dirty="0" err="1"/>
              <a:t>gini</a:t>
            </a:r>
            <a:r>
              <a:rPr lang="en-US" sz="2400" dirty="0"/>
              <a:t> impurity of the resulting subsets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552" y="353407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&gt; x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97281" y="4004733"/>
            <a:ext cx="143425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2754" y="3181718"/>
            <a:ext cx="31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samples: 0,0,0, 0, 1,1,1,1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4407" y="3857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80150" y="4004733"/>
            <a:ext cx="1433252" cy="62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96776" y="386295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190" y="476165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0,0,0,1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9354" y="4719771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0, 1,1,1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8403" y="5130984"/>
            <a:ext cx="185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 impurity = 1-[(1/4)</a:t>
            </a:r>
            <a:r>
              <a:rPr lang="en-US" baseline="30000" dirty="0"/>
              <a:t>2</a:t>
            </a:r>
            <a:r>
              <a:rPr lang="en-US" dirty="0"/>
              <a:t> + (3/4)</a:t>
            </a:r>
            <a:r>
              <a:rPr lang="en-US" baseline="30000" dirty="0"/>
              <a:t>2</a:t>
            </a:r>
            <a:r>
              <a:rPr lang="en-US" dirty="0"/>
              <a:t>] = 0.375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6776" y="5133243"/>
            <a:ext cx="185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 impurity = 1-[(1/4)</a:t>
            </a:r>
            <a:r>
              <a:rPr lang="en-US" baseline="30000" dirty="0"/>
              <a:t>2</a:t>
            </a:r>
            <a:r>
              <a:rPr lang="en-US" dirty="0"/>
              <a:t> + (3/4)</a:t>
            </a:r>
            <a:r>
              <a:rPr lang="en-US" baseline="30000" dirty="0"/>
              <a:t>2</a:t>
            </a:r>
            <a:r>
              <a:rPr lang="en-US" dirty="0"/>
              <a:t>] = 0.375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68598" y="352702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&gt; x</a:t>
            </a:r>
            <a:r>
              <a:rPr lang="en-US" baseline="-25000" dirty="0"/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090757" y="4004733"/>
            <a:ext cx="143425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66230" y="3181718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samples: 0, 0, 0, 0, 1,1,1,1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07883" y="3857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973626" y="4004733"/>
            <a:ext cx="1433252" cy="62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90252" y="386295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2666" y="47616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0,1,1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42830" y="4719771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0, 0, 0,1,1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1879" y="5130984"/>
            <a:ext cx="185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 impurity = 1-[(1/3)</a:t>
            </a:r>
            <a:r>
              <a:rPr lang="en-US" baseline="30000" dirty="0"/>
              <a:t>2</a:t>
            </a:r>
            <a:r>
              <a:rPr lang="en-US" dirty="0"/>
              <a:t> + (2/3)</a:t>
            </a:r>
            <a:r>
              <a:rPr lang="en-US" baseline="30000" dirty="0"/>
              <a:t>2</a:t>
            </a:r>
            <a:r>
              <a:rPr lang="en-US" dirty="0"/>
              <a:t>] = 0.44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90252" y="5133243"/>
            <a:ext cx="185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 impurity = 1-[(2/5)</a:t>
            </a:r>
            <a:r>
              <a:rPr lang="en-US" baseline="30000" dirty="0"/>
              <a:t>2</a:t>
            </a:r>
            <a:r>
              <a:rPr lang="en-US" dirty="0"/>
              <a:t> + (3/5)</a:t>
            </a:r>
            <a:r>
              <a:rPr lang="en-US" baseline="30000" dirty="0"/>
              <a:t>2</a:t>
            </a:r>
            <a:r>
              <a:rPr lang="en-US" dirty="0"/>
              <a:t>] = 0.48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1158" y="6016413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Gini Index = (4/8)*0.375+(4/8)*0.375 = </a:t>
            </a:r>
            <a:r>
              <a:rPr lang="en-US" dirty="0">
                <a:solidFill>
                  <a:srgbClr val="FF0000"/>
                </a:solidFill>
              </a:rPr>
              <a:t>0.375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48265" y="6008821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Gini Index = (3/8)*0.44+(5/8)*0.48= </a:t>
            </a:r>
            <a:r>
              <a:rPr lang="en-US" dirty="0">
                <a:solidFill>
                  <a:srgbClr val="FF0000"/>
                </a:solidFill>
              </a:rPr>
              <a:t>0.465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484" y="3614158"/>
            <a:ext cx="122822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Better split</a:t>
            </a:r>
          </a:p>
        </p:txBody>
      </p:sp>
    </p:spTree>
    <p:extLst>
      <p:ext uri="{BB962C8B-B14F-4D97-AF65-F5344CB8AC3E}">
        <p14:creationId xmlns:p14="http://schemas.microsoft.com/office/powerpoint/2010/main" val="38270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 measure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3067" y="2023533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5600" y="2751667"/>
            <a:ext cx="384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J: number of classes</a:t>
            </a:r>
          </a:p>
          <a:p>
            <a:r>
              <a:rPr lang="en-US" dirty="0"/>
              <a:t>pi:  fraction of items labeled with class 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5007" y="414020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1,1,1,0,0,0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3068" y="4657090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= 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4601" y="5026422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3068" y="5410332"/>
            <a:ext cx="151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E</a:t>
            </a:r>
            <a:r>
              <a:rPr lang="en-US" dirty="0"/>
              <a:t>(p) =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466" y="5912643"/>
            <a:ext cx="308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entropy – worst purity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9497" y="414020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1,1,1,1,1,1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7558" y="4657090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9091" y="5026422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7558" y="5410332"/>
            <a:ext cx="151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G</a:t>
            </a:r>
            <a:r>
              <a:rPr lang="en-US" dirty="0"/>
              <a:t>(p)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1956" y="5912643"/>
            <a:ext cx="289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entropy – best purity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90" y="2477816"/>
            <a:ext cx="1610437" cy="76158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7280" y="26609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E</a:t>
            </a:r>
            <a:r>
              <a:rPr lang="en-US" dirty="0"/>
              <a:t>(p) = </a:t>
            </a:r>
          </a:p>
        </p:txBody>
      </p:sp>
    </p:spTree>
    <p:extLst>
      <p:ext uri="{BB962C8B-B14F-4D97-AF65-F5344CB8AC3E}">
        <p14:creationId xmlns:p14="http://schemas.microsoft.com/office/powerpoint/2010/main" val="7652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29053" cy="4023360"/>
          </a:xfrm>
        </p:spPr>
        <p:txBody>
          <a:bodyPr/>
          <a:lstStyle/>
          <a:p>
            <a:r>
              <a:rPr lang="en-US" dirty="0"/>
              <a:t>Given an attribute A (and a threshold x) on a set</a:t>
            </a:r>
          </a:p>
          <a:p>
            <a:r>
              <a:rPr lang="en-US" sz="2400" dirty="0"/>
              <a:t>The Information </a:t>
            </a:r>
            <a:r>
              <a:rPr lang="en-US" altLang="zh-CN" sz="2400" dirty="0"/>
              <a:t>Gain </a:t>
            </a:r>
            <a:r>
              <a:rPr lang="en-US" sz="2400" dirty="0"/>
              <a:t>is calculated as:  </a:t>
            </a:r>
            <a:r>
              <a:rPr lang="en-US" sz="2000" dirty="0"/>
              <a:t>entropy of the original set – weighted entropy of the two subsets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552" y="353407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&gt; x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97281" y="4004733"/>
            <a:ext cx="143425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2754" y="3181718"/>
            <a:ext cx="31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samples: 0,0,0, 0, 1,1,1,1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4407" y="3857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80150" y="4004733"/>
            <a:ext cx="1433252" cy="62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96776" y="386295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190" y="476165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0,0,0,1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9354" y="4719771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0, 1,1,1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8403" y="5130984"/>
            <a:ext cx="234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=  -(1/4)log(1/4)-(3/4)log(3/4) = 0.81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6776" y="5133243"/>
            <a:ext cx="208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 impurity = -(1/4)log(1/4)-(3/4)log(3/4) = 0.81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31799" y="4807818"/>
            <a:ext cx="318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Children weighed entropy = (4/8)*0.81+(4/8)*0.81 = </a:t>
            </a:r>
            <a:r>
              <a:rPr lang="en-US" dirty="0">
                <a:solidFill>
                  <a:srgbClr val="FF0000"/>
                </a:solidFill>
              </a:rPr>
              <a:t>0.81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82066" y="3366384"/>
            <a:ext cx="2700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12018" y="3181718"/>
            <a:ext cx="354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Parent </a:t>
            </a:r>
            <a:r>
              <a:rPr lang="en-US" dirty="0"/>
              <a:t>entropy = -2*(1/2)log(1/2)=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55733" y="5278496"/>
            <a:ext cx="172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50588" y="5645015"/>
            <a:ext cx="426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Information Gain for           = 1-0.81 = 0.19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580" y="5601116"/>
            <a:ext cx="84741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2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BF81-23EC-449A-A033-ACADB83B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r>
              <a:rPr lang="en-US" dirty="0"/>
              <a:t>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A234-4044-4841-B575-78263F07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Preparation: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label column must be string or numeric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Use the </a:t>
            </a:r>
            <a:r>
              <a:rPr lang="en-US" sz="2000" dirty="0" err="1"/>
              <a:t>mtcars</a:t>
            </a:r>
            <a:r>
              <a:rPr lang="en-US" sz="2000" dirty="0"/>
              <a:t> dataset. Make a copy and replace the mpg column with a binary label: 1( mpg &gt;= 20) and 0 (mpg &lt;20)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i="1" dirty="0"/>
              <a:t> </a:t>
            </a:r>
            <a:r>
              <a:rPr lang="en-US" sz="2000" i="1" dirty="0" err="1"/>
              <a:t>mtcars_dt</a:t>
            </a:r>
            <a:r>
              <a:rPr lang="en-US" sz="2000" i="1" dirty="0"/>
              <a:t> &lt;- </a:t>
            </a:r>
            <a:r>
              <a:rPr lang="en-US" sz="2000" i="1" dirty="0" err="1"/>
              <a:t>mtcars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i="1" dirty="0" err="1"/>
              <a:t>mtcars_dt$mpg</a:t>
            </a:r>
            <a:r>
              <a:rPr lang="en-US" sz="2000" i="1" dirty="0"/>
              <a:t> &lt;- </a:t>
            </a:r>
            <a:r>
              <a:rPr lang="en-US" sz="2000" i="1" dirty="0" err="1"/>
              <a:t>ifelse</a:t>
            </a:r>
            <a:r>
              <a:rPr lang="en-US" sz="2000" i="1" dirty="0"/>
              <a:t>(</a:t>
            </a:r>
            <a:r>
              <a:rPr lang="en-US" sz="2000" i="1" dirty="0" err="1"/>
              <a:t>mtcars_dt$mpg</a:t>
            </a:r>
            <a:r>
              <a:rPr lang="en-US" sz="2000" i="1" dirty="0"/>
              <a:t> &gt;=20, 1, 0)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mtcars_dt_df</a:t>
            </a:r>
            <a:r>
              <a:rPr lang="en-US" sz="2000" dirty="0"/>
              <a:t> &lt;- </a:t>
            </a:r>
            <a:r>
              <a:rPr lang="en-US" sz="2000" dirty="0" err="1"/>
              <a:t>as.DataFrame</a:t>
            </a:r>
            <a:r>
              <a:rPr lang="en-US" sz="2000" dirty="0"/>
              <a:t>(</a:t>
            </a:r>
            <a:r>
              <a:rPr lang="en-US" sz="2000" dirty="0" err="1"/>
              <a:t>mtcars_dt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Learn a model to predict if the mpg of a car is high  (1) or low 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AA817-55A1-4CED-9568-40AE4123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800" y="18810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spark.decisionTree</a:t>
            </a:r>
            <a:r>
              <a:rPr lang="en-US" dirty="0"/>
              <a:t>(</a:t>
            </a:r>
          </a:p>
          <a:p>
            <a:r>
              <a:rPr lang="en-US" dirty="0"/>
              <a:t>  data,</a:t>
            </a:r>
          </a:p>
          <a:p>
            <a:r>
              <a:rPr lang="en-US" dirty="0"/>
              <a:t>  formula,</a:t>
            </a:r>
          </a:p>
          <a:p>
            <a:r>
              <a:rPr lang="en-US" dirty="0"/>
              <a:t>  type = c("regression", "classification"),</a:t>
            </a:r>
          </a:p>
          <a:p>
            <a:r>
              <a:rPr lang="en-US" dirty="0"/>
              <a:t>  </a:t>
            </a:r>
            <a:r>
              <a:rPr lang="en-US" dirty="0" err="1"/>
              <a:t>maxDepth</a:t>
            </a:r>
            <a:r>
              <a:rPr lang="en-US" dirty="0"/>
              <a:t> = 5,</a:t>
            </a:r>
          </a:p>
          <a:p>
            <a:r>
              <a:rPr lang="en-US" dirty="0"/>
              <a:t>  </a:t>
            </a:r>
            <a:r>
              <a:rPr lang="en-US" dirty="0" err="1"/>
              <a:t>maxBins</a:t>
            </a:r>
            <a:r>
              <a:rPr lang="en-US" dirty="0"/>
              <a:t> = 32,</a:t>
            </a:r>
          </a:p>
          <a:p>
            <a:r>
              <a:rPr lang="en-US" dirty="0"/>
              <a:t>  impurity = NULL,</a:t>
            </a:r>
          </a:p>
          <a:p>
            <a:r>
              <a:rPr lang="en-US" dirty="0"/>
              <a:t>  seed = NULL,</a:t>
            </a:r>
          </a:p>
          <a:p>
            <a:r>
              <a:rPr lang="en-US" dirty="0"/>
              <a:t>  </a:t>
            </a:r>
            <a:r>
              <a:rPr lang="en-US" dirty="0" err="1"/>
              <a:t>minInstancesPerNode</a:t>
            </a:r>
            <a:r>
              <a:rPr lang="en-US" dirty="0"/>
              <a:t> = 1,</a:t>
            </a:r>
          </a:p>
          <a:p>
            <a:r>
              <a:rPr lang="en-US" dirty="0"/>
              <a:t>  </a:t>
            </a:r>
            <a:r>
              <a:rPr lang="en-US" dirty="0" err="1"/>
              <a:t>minInfoGain</a:t>
            </a:r>
            <a:r>
              <a:rPr lang="en-US" dirty="0"/>
              <a:t> = 0,</a:t>
            </a:r>
          </a:p>
          <a:p>
            <a:r>
              <a:rPr lang="en-US" dirty="0"/>
              <a:t>  </a:t>
            </a:r>
            <a:r>
              <a:rPr lang="en-US" dirty="0" err="1"/>
              <a:t>checkpointInterval</a:t>
            </a:r>
            <a:r>
              <a:rPr lang="en-US" dirty="0"/>
              <a:t> = 10,</a:t>
            </a:r>
          </a:p>
          <a:p>
            <a:r>
              <a:rPr lang="en-US" dirty="0"/>
              <a:t>  </a:t>
            </a:r>
            <a:r>
              <a:rPr lang="en-US" dirty="0" err="1"/>
              <a:t>maxMemoryInMB</a:t>
            </a:r>
            <a:r>
              <a:rPr lang="en-US" dirty="0"/>
              <a:t> = 256,</a:t>
            </a:r>
          </a:p>
          <a:p>
            <a:r>
              <a:rPr lang="en-US" dirty="0"/>
              <a:t>  </a:t>
            </a:r>
            <a:r>
              <a:rPr lang="en-US" dirty="0" err="1"/>
              <a:t>cacheNodeIds</a:t>
            </a:r>
            <a:r>
              <a:rPr lang="en-US" dirty="0"/>
              <a:t> = FALSE,</a:t>
            </a:r>
          </a:p>
          <a:p>
            <a:r>
              <a:rPr lang="en-US" dirty="0"/>
              <a:t>  </a:t>
            </a:r>
            <a:r>
              <a:rPr lang="en-US" dirty="0" err="1"/>
              <a:t>handleInvalid</a:t>
            </a:r>
            <a:r>
              <a:rPr lang="en-US" dirty="0"/>
              <a:t> = c("error", "keep", "skip")</a:t>
            </a:r>
          </a:p>
          <a:p>
            <a:r>
              <a:rPr lang="en-US" dirty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82800" y="2252133"/>
            <a:ext cx="5537200" cy="1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79267" y="1992869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Spark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79267" y="2433044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 target variable and input variables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18267" y="2617710"/>
            <a:ext cx="5401733" cy="2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978401" y="2926789"/>
            <a:ext cx="2700866" cy="13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38534" y="2853608"/>
            <a:ext cx="435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of analysis (use “classification” for now)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91367" y="3157392"/>
            <a:ext cx="4923366" cy="23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14733" y="3211699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 depth of the tree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815168" y="3451296"/>
            <a:ext cx="4745565" cy="2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60733" y="3577956"/>
            <a:ext cx="445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bins to discretize numeric variables for split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153835" y="3754150"/>
            <a:ext cx="4279898" cy="31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65009" y="3892319"/>
            <a:ext cx="19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gini</a:t>
            </a:r>
            <a:r>
              <a:rPr lang="en-US" dirty="0"/>
              <a:t>” or ”entropy”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814235" y="4814611"/>
            <a:ext cx="3650774" cy="31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33733" y="4632982"/>
            <a:ext cx="401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memory used for tree building</a:t>
            </a:r>
          </a:p>
          <a:p>
            <a:r>
              <a:rPr lang="en-US" dirty="0"/>
              <a:t>Set larger for large datasets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187950" y="5650644"/>
            <a:ext cx="2101850" cy="5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33733" y="5469015"/>
            <a:ext cx="418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handle unseen labels or null values</a:t>
            </a:r>
          </a:p>
        </p:txBody>
      </p:sp>
    </p:spTree>
    <p:extLst>
      <p:ext uri="{BB962C8B-B14F-4D97-AF65-F5344CB8AC3E}">
        <p14:creationId xmlns:p14="http://schemas.microsoft.com/office/powerpoint/2010/main" val="3220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810D-233B-414C-8486-AD6DD390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91EC-06F4-429A-BDCC-8F0C88A0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 </a:t>
            </a:r>
            <a:r>
              <a:rPr lang="en-US" i="1" dirty="0" err="1"/>
              <a:t>model_dt</a:t>
            </a:r>
            <a:r>
              <a:rPr lang="en-US" i="1" dirty="0"/>
              <a:t> &lt;- </a:t>
            </a:r>
            <a:r>
              <a:rPr lang="en-US" i="1" dirty="0" err="1"/>
              <a:t>spark.decisionTree</a:t>
            </a:r>
            <a:r>
              <a:rPr lang="en-US" i="1" dirty="0"/>
              <a:t> (</a:t>
            </a:r>
            <a:r>
              <a:rPr lang="en-US" i="1" dirty="0" err="1"/>
              <a:t>mtcars_rf_df</a:t>
            </a:r>
            <a:r>
              <a:rPr lang="en-US" i="1" dirty="0"/>
              <a:t>,  mpg ~ . , "classification")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mpg ~ </a:t>
            </a:r>
            <a:r>
              <a:rPr lang="en-US" dirty="0" err="1"/>
              <a:t>cyl</a:t>
            </a:r>
            <a:r>
              <a:rPr lang="en-US" dirty="0"/>
              <a:t> + </a:t>
            </a:r>
            <a:r>
              <a:rPr lang="en-US" dirty="0" err="1"/>
              <a:t>disp</a:t>
            </a:r>
            <a:r>
              <a:rPr lang="en-US" dirty="0"/>
              <a:t> + </a:t>
            </a:r>
            <a:r>
              <a:rPr lang="en-US" dirty="0" err="1"/>
              <a:t>hp</a:t>
            </a:r>
            <a:r>
              <a:rPr lang="en-US" dirty="0"/>
              <a:t> + </a:t>
            </a:r>
            <a:r>
              <a:rPr lang="en-US" dirty="0" err="1"/>
              <a:t>wt</a:t>
            </a:r>
            <a:r>
              <a:rPr lang="en-US" dirty="0"/>
              <a:t> to include only these four columns in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F1BA-5CCB-4D8E-B47B-28A4CB65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C8761-809C-4D18-955C-C518FC0BCFB4}"/>
              </a:ext>
            </a:extLst>
          </p:cNvPr>
          <p:cNvCxnSpPr/>
          <p:nvPr/>
        </p:nvCxnSpPr>
        <p:spPr>
          <a:xfrm flipV="1">
            <a:off x="4131972" y="2369493"/>
            <a:ext cx="1268569" cy="209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8E4A9A-0B86-4A41-8C6A-5E5908626D1D}"/>
              </a:ext>
            </a:extLst>
          </p:cNvPr>
          <p:cNvSpPr txBox="1"/>
          <p:nvPr/>
        </p:nvSpPr>
        <p:spPr>
          <a:xfrm>
            <a:off x="2841492" y="4757647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input spark </a:t>
            </a:r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03C31D-2CA1-4C67-A16F-19062D44D1E2}"/>
              </a:ext>
            </a:extLst>
          </p:cNvPr>
          <p:cNvCxnSpPr>
            <a:cxnSpLocks/>
          </p:cNvCxnSpPr>
          <p:nvPr/>
        </p:nvCxnSpPr>
        <p:spPr>
          <a:xfrm flipV="1">
            <a:off x="6126480" y="2288795"/>
            <a:ext cx="667555" cy="159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1C88EA-96A0-4841-8A97-1443E9B463E4}"/>
              </a:ext>
            </a:extLst>
          </p:cNvPr>
          <p:cNvSpPr txBox="1"/>
          <p:nvPr/>
        </p:nvSpPr>
        <p:spPr>
          <a:xfrm>
            <a:off x="5273452" y="4022806"/>
            <a:ext cx="278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label column to predict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B43381-1A0A-43DD-89A7-95651EFAE1D2}"/>
              </a:ext>
            </a:extLst>
          </p:cNvPr>
          <p:cNvCxnSpPr>
            <a:cxnSpLocks/>
          </p:cNvCxnSpPr>
          <p:nvPr/>
        </p:nvCxnSpPr>
        <p:spPr>
          <a:xfrm flipH="1" flipV="1">
            <a:off x="7519974" y="2317169"/>
            <a:ext cx="1408090" cy="90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E3F233-B1DB-466C-8508-C1DC0784AA6A}"/>
              </a:ext>
            </a:extLst>
          </p:cNvPr>
          <p:cNvSpPr txBox="1"/>
          <p:nvPr/>
        </p:nvSpPr>
        <p:spPr>
          <a:xfrm>
            <a:off x="7937232" y="3358129"/>
            <a:ext cx="365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list of columns to use in the model</a:t>
            </a:r>
          </a:p>
          <a:p>
            <a:r>
              <a:rPr lang="en-US" dirty="0"/>
              <a:t>“.” means all the other columns</a:t>
            </a:r>
          </a:p>
        </p:txBody>
      </p:sp>
    </p:spTree>
    <p:extLst>
      <p:ext uri="{BB962C8B-B14F-4D97-AF65-F5344CB8AC3E}">
        <p14:creationId xmlns:p14="http://schemas.microsoft.com/office/powerpoint/2010/main" val="125192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model:</a:t>
            </a:r>
          </a:p>
          <a:p>
            <a:r>
              <a:rPr lang="en-US" dirty="0"/>
              <a:t>summary(</a:t>
            </a:r>
            <a:r>
              <a:rPr lang="en-US" dirty="0" err="1"/>
              <a:t>model_dt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2" y="2905654"/>
            <a:ext cx="6162675" cy="2638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34D25-FB2C-4693-8F3C-CA9C03A42A6B}"/>
              </a:ext>
            </a:extLst>
          </p:cNvPr>
          <p:cNvSpPr/>
          <p:nvPr/>
        </p:nvSpPr>
        <p:spPr>
          <a:xfrm>
            <a:off x="9450741" y="3198669"/>
            <a:ext cx="1309288" cy="57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hp</a:t>
            </a:r>
            <a:r>
              <a:rPr lang="en-US" sz="1600" dirty="0"/>
              <a:t>&lt;=118.0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495A9F-2C75-4484-88AF-6D18EECFB8F4}"/>
              </a:ext>
            </a:extLst>
          </p:cNvPr>
          <p:cNvCxnSpPr/>
          <p:nvPr/>
        </p:nvCxnSpPr>
        <p:spPr>
          <a:xfrm flipH="1">
            <a:off x="9335795" y="3765067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72285F-BBE4-47E4-8BA9-AD41E0395014}"/>
              </a:ext>
            </a:extLst>
          </p:cNvPr>
          <p:cNvSpPr/>
          <p:nvPr/>
        </p:nvSpPr>
        <p:spPr>
          <a:xfrm>
            <a:off x="8081150" y="4109852"/>
            <a:ext cx="1471134" cy="27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Drat &lt;=2.845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BD6BD-0A02-42E2-903E-18EC920C29F7}"/>
              </a:ext>
            </a:extLst>
          </p:cNvPr>
          <p:cNvCxnSpPr/>
          <p:nvPr/>
        </p:nvCxnSpPr>
        <p:spPr>
          <a:xfrm>
            <a:off x="10390869" y="3789360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49B8049-18F8-4B3C-A11C-F2150CD36FEB}"/>
              </a:ext>
            </a:extLst>
          </p:cNvPr>
          <p:cNvSpPr/>
          <p:nvPr/>
        </p:nvSpPr>
        <p:spPr>
          <a:xfrm>
            <a:off x="10612135" y="4101774"/>
            <a:ext cx="885597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Low(0)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5150D-C763-45BC-8FD2-938BCC249591}"/>
              </a:ext>
            </a:extLst>
          </p:cNvPr>
          <p:cNvCxnSpPr/>
          <p:nvPr/>
        </p:nvCxnSpPr>
        <p:spPr>
          <a:xfrm flipH="1">
            <a:off x="8497207" y="4356466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C6CD5-2526-43DA-9145-28E918D8425F}"/>
              </a:ext>
            </a:extLst>
          </p:cNvPr>
          <p:cNvSpPr/>
          <p:nvPr/>
        </p:nvSpPr>
        <p:spPr>
          <a:xfrm>
            <a:off x="7987254" y="4690746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 (0)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AC19A-70A3-4445-8501-B5A7D356AF07}"/>
              </a:ext>
            </a:extLst>
          </p:cNvPr>
          <p:cNvCxnSpPr/>
          <p:nvPr/>
        </p:nvCxnSpPr>
        <p:spPr>
          <a:xfrm>
            <a:off x="9188912" y="4378332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AA73A-0BDB-40A7-A346-61A7F2BEF203}"/>
              </a:ext>
            </a:extLst>
          </p:cNvPr>
          <p:cNvSpPr/>
          <p:nvPr/>
        </p:nvSpPr>
        <p:spPr>
          <a:xfrm>
            <a:off x="8877902" y="4688585"/>
            <a:ext cx="102255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 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21C32-8E00-48EA-8480-68CA4003FB58}"/>
              </a:ext>
            </a:extLst>
          </p:cNvPr>
          <p:cNvSpPr txBox="1"/>
          <p:nvPr/>
        </p:nvSpPr>
        <p:spPr>
          <a:xfrm>
            <a:off x="9282101" y="369259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D9B84-2C30-4124-A5E4-0927299BC3C0}"/>
              </a:ext>
            </a:extLst>
          </p:cNvPr>
          <p:cNvSpPr txBox="1"/>
          <p:nvPr/>
        </p:nvSpPr>
        <p:spPr>
          <a:xfrm>
            <a:off x="10760029" y="37035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D7129-FA1D-4DDA-85C4-754582D36DD5}"/>
              </a:ext>
            </a:extLst>
          </p:cNvPr>
          <p:cNvSpPr txBox="1"/>
          <p:nvPr/>
        </p:nvSpPr>
        <p:spPr>
          <a:xfrm>
            <a:off x="7939657" y="4355200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82552-A8D9-4B1C-8299-5F5057CBC7BB}"/>
              </a:ext>
            </a:extLst>
          </p:cNvPr>
          <p:cNvSpPr txBox="1"/>
          <p:nvPr/>
        </p:nvSpPr>
        <p:spPr>
          <a:xfrm>
            <a:off x="9450741" y="4330402"/>
            <a:ext cx="335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78587" y="2312342"/>
            <a:ext cx="2845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2: Gross horsepower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3:Rear axle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8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39D5-2B3D-476A-89EF-9E9E5F2B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DAE6-FAAF-4AD0-A0F0-8FDD295E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the prediction model on a test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404F-70A5-4A4A-9CDD-B5D7A9CB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943C7-5C7F-4EBE-972D-C29F60D9A6C4}"/>
              </a:ext>
            </a:extLst>
          </p:cNvPr>
          <p:cNvSpPr/>
          <p:nvPr/>
        </p:nvSpPr>
        <p:spPr>
          <a:xfrm>
            <a:off x="1193441" y="2770674"/>
            <a:ext cx="10223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Input: a test dataset in spark </a:t>
            </a:r>
            <a:r>
              <a:rPr lang="en-US" dirty="0" err="1"/>
              <a:t>DataFrame</a:t>
            </a:r>
            <a:r>
              <a:rPr lang="en-US" dirty="0"/>
              <a:t> format and a trained DT model</a:t>
            </a:r>
          </a:p>
          <a:p>
            <a:r>
              <a:rPr lang="en-US" dirty="0"/>
              <a:t>It must have the all the columns used in the training but the class label column</a:t>
            </a:r>
          </a:p>
          <a:p>
            <a:endParaRPr lang="en-US" dirty="0"/>
          </a:p>
          <a:p>
            <a:r>
              <a:rPr lang="en-US" dirty="0"/>
              <a:t>For example: test on the original </a:t>
            </a:r>
            <a:r>
              <a:rPr lang="en-US" dirty="0" err="1"/>
              <a:t>mtcars</a:t>
            </a:r>
            <a:r>
              <a:rPr lang="en-US" dirty="0"/>
              <a:t> dataset</a:t>
            </a:r>
          </a:p>
          <a:p>
            <a:endParaRPr lang="en-US" dirty="0"/>
          </a:p>
          <a:p>
            <a:r>
              <a:rPr lang="en-US" dirty="0"/>
              <a:t>Output &lt;- predict(</a:t>
            </a:r>
            <a:r>
              <a:rPr lang="en-US" dirty="0" err="1"/>
              <a:t>model_dt</a:t>
            </a:r>
            <a:r>
              <a:rPr lang="en-US" dirty="0"/>
              <a:t>, </a:t>
            </a:r>
            <a:r>
              <a:rPr lang="en-US" dirty="0" err="1"/>
              <a:t>mtcars_dt_df</a:t>
            </a:r>
            <a:r>
              <a:rPr lang="en-US" dirty="0"/>
              <a:t>)</a:t>
            </a:r>
          </a:p>
          <a:p>
            <a:r>
              <a:rPr lang="en-US" dirty="0" err="1"/>
              <a:t>showDF</a:t>
            </a:r>
            <a:r>
              <a:rPr lang="en-US" dirty="0"/>
              <a:t>(Output)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3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860453" cy="4041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0667" y="1301762"/>
            <a:ext cx="682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“cheating” since the training and testing are on the same dataset</a:t>
            </a:r>
          </a:p>
        </p:txBody>
      </p:sp>
    </p:spTree>
    <p:extLst>
      <p:ext uri="{BB962C8B-B14F-4D97-AF65-F5344CB8AC3E}">
        <p14:creationId xmlns:p14="http://schemas.microsoft.com/office/powerpoint/2010/main" val="2237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B546-765C-4A8E-A973-7CD774D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B5E9-3709-46B2-87DA-704771D9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28676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decision tree sometimes is less accurate and may have some bias</a:t>
            </a:r>
          </a:p>
          <a:p>
            <a:r>
              <a:rPr lang="en-US" dirty="0"/>
              <a:t>Trees trained with different data might have different structures</a:t>
            </a:r>
          </a:p>
          <a:p>
            <a:r>
              <a:rPr lang="en-US" dirty="0"/>
              <a:t>Random Forest: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Training: randomly sample from training data and generate N decision trees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Testing: let each tree predict and use the result of the majority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Advantage: avoid random error, avoid </a:t>
            </a:r>
            <a:r>
              <a:rPr lang="en-US" b="1" dirty="0"/>
              <a:t>over fitting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Overfitting: model too perfect for the training data (even for noise data) and can’t achieve good performance on testing set.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A627F-C831-4228-AE3E-EB09809E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Image result for tree cartoon">
            <a:extLst>
              <a:ext uri="{FF2B5EF4-FFF2-40B4-BE49-F238E27FC236}">
                <a16:creationId xmlns:a16="http://schemas.microsoft.com/office/drawing/2014/main" id="{608E1D93-6331-4731-BF6D-0E2CF32F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09" y="197909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0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altLang="zh-CN" dirty="0"/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417" y="1829168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A52D94-CEC6-4AFF-A51F-5EC433251F34}"/>
              </a:ext>
            </a:extLst>
          </p:cNvPr>
          <p:cNvSpPr/>
          <p:nvPr/>
        </p:nvSpPr>
        <p:spPr>
          <a:xfrm>
            <a:off x="9388990" y="4230219"/>
            <a:ext cx="1368081" cy="43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Income &gt; 30000?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0566CF-1C0A-46B1-8674-E09FC2C62855}"/>
              </a:ext>
            </a:extLst>
          </p:cNvPr>
          <p:cNvCxnSpPr/>
          <p:nvPr/>
        </p:nvCxnSpPr>
        <p:spPr>
          <a:xfrm flipH="1">
            <a:off x="9218861" y="4672211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112C7BD-7891-4BDB-A4C1-6CC5A9D3FC4D}"/>
              </a:ext>
            </a:extLst>
          </p:cNvPr>
          <p:cNvSpPr/>
          <p:nvPr/>
        </p:nvSpPr>
        <p:spPr>
          <a:xfrm>
            <a:off x="8136226" y="4985297"/>
            <a:ext cx="1594217" cy="29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Male?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17D70-4866-4483-B48E-28FED85CFA2C}"/>
              </a:ext>
            </a:extLst>
          </p:cNvPr>
          <p:cNvCxnSpPr/>
          <p:nvPr/>
        </p:nvCxnSpPr>
        <p:spPr>
          <a:xfrm>
            <a:off x="10273935" y="4696504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A65374-0694-4127-9004-BA66B0607AC7}"/>
              </a:ext>
            </a:extLst>
          </p:cNvPr>
          <p:cNvSpPr/>
          <p:nvPr/>
        </p:nvSpPr>
        <p:spPr>
          <a:xfrm>
            <a:off x="10495202" y="4952884"/>
            <a:ext cx="1121642" cy="36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 &lt; 30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D1A40C-3A95-4A2A-8227-7FA17478F317}"/>
              </a:ext>
            </a:extLst>
          </p:cNvPr>
          <p:cNvCxnSpPr/>
          <p:nvPr/>
        </p:nvCxnSpPr>
        <p:spPr>
          <a:xfrm flipH="1">
            <a:off x="8380273" y="5263610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913F0-AE63-41CC-B896-500124676CF0}"/>
              </a:ext>
            </a:extLst>
          </p:cNvPr>
          <p:cNvSpPr/>
          <p:nvPr/>
        </p:nvSpPr>
        <p:spPr>
          <a:xfrm>
            <a:off x="7592420" y="5597953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E8756C-B7D3-4045-AE43-7ED2CE60C713}"/>
              </a:ext>
            </a:extLst>
          </p:cNvPr>
          <p:cNvCxnSpPr/>
          <p:nvPr/>
        </p:nvCxnSpPr>
        <p:spPr>
          <a:xfrm>
            <a:off x="9071978" y="5285476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59395B-2484-416A-978C-83C4EF87B013}"/>
              </a:ext>
            </a:extLst>
          </p:cNvPr>
          <p:cNvSpPr/>
          <p:nvPr/>
        </p:nvSpPr>
        <p:spPr>
          <a:xfrm>
            <a:off x="8564120" y="5595729"/>
            <a:ext cx="1219404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</a:t>
            </a:r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FF2FAF-9050-4BB6-AD72-1BE404C14CAF}"/>
              </a:ext>
            </a:extLst>
          </p:cNvPr>
          <p:cNvCxnSpPr/>
          <p:nvPr/>
        </p:nvCxnSpPr>
        <p:spPr>
          <a:xfrm flipH="1">
            <a:off x="10365775" y="5271696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1CD8AF-15EF-40FF-8467-E9E23C9DCA06}"/>
              </a:ext>
            </a:extLst>
          </p:cNvPr>
          <p:cNvSpPr/>
          <p:nvPr/>
        </p:nvSpPr>
        <p:spPr>
          <a:xfrm>
            <a:off x="9855821" y="5605976"/>
            <a:ext cx="115147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 </a:t>
            </a:r>
            <a:r>
              <a:rPr lang="en-US" altLang="zh-CN" sz="1600" dirty="0" err="1"/>
              <a:t>iphone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A2CD32-3712-47F6-94BC-026A292C0F1E}"/>
              </a:ext>
            </a:extLst>
          </p:cNvPr>
          <p:cNvCxnSpPr/>
          <p:nvPr/>
        </p:nvCxnSpPr>
        <p:spPr>
          <a:xfrm>
            <a:off x="10991260" y="5312290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140A9C3-1935-40DA-A616-1337CF1B0C76}"/>
              </a:ext>
            </a:extLst>
          </p:cNvPr>
          <p:cNvSpPr/>
          <p:nvPr/>
        </p:nvSpPr>
        <p:spPr>
          <a:xfrm>
            <a:off x="11272452" y="5605423"/>
            <a:ext cx="83258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C6172-287B-402A-93D9-91960CFFE326}"/>
              </a:ext>
            </a:extLst>
          </p:cNvPr>
          <p:cNvSpPr txBox="1"/>
          <p:nvPr/>
        </p:nvSpPr>
        <p:spPr>
          <a:xfrm>
            <a:off x="9165167" y="4599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F1ECE-2B8A-4E60-AE4A-F43E1810483C}"/>
              </a:ext>
            </a:extLst>
          </p:cNvPr>
          <p:cNvSpPr txBox="1"/>
          <p:nvPr/>
        </p:nvSpPr>
        <p:spPr>
          <a:xfrm>
            <a:off x="10643095" y="46106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AA4663-55F5-4BE4-9972-EA5A814D97F2}"/>
              </a:ext>
            </a:extLst>
          </p:cNvPr>
          <p:cNvSpPr txBox="1"/>
          <p:nvPr/>
        </p:nvSpPr>
        <p:spPr>
          <a:xfrm>
            <a:off x="7822723" y="526234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2C7423-4992-49B4-AA86-E303BE8737B5}"/>
              </a:ext>
            </a:extLst>
          </p:cNvPr>
          <p:cNvSpPr txBox="1"/>
          <p:nvPr/>
        </p:nvSpPr>
        <p:spPr>
          <a:xfrm>
            <a:off x="9333807" y="5237546"/>
            <a:ext cx="335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B24EFE-B188-45B8-A216-B8624AA321EC}"/>
              </a:ext>
            </a:extLst>
          </p:cNvPr>
          <p:cNvSpPr txBox="1"/>
          <p:nvPr/>
        </p:nvSpPr>
        <p:spPr>
          <a:xfrm>
            <a:off x="10222951" y="52753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325B6-161D-43F1-9905-DE14223A761E}"/>
              </a:ext>
            </a:extLst>
          </p:cNvPr>
          <p:cNvSpPr txBox="1"/>
          <p:nvPr/>
        </p:nvSpPr>
        <p:spPr>
          <a:xfrm>
            <a:off x="11066649" y="52499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A52D94-CEC6-4AFF-A51F-5EC433251F34}"/>
              </a:ext>
            </a:extLst>
          </p:cNvPr>
          <p:cNvSpPr/>
          <p:nvPr/>
        </p:nvSpPr>
        <p:spPr>
          <a:xfrm>
            <a:off x="2168335" y="4262308"/>
            <a:ext cx="1368081" cy="43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 = F 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566CF-1C0A-46B1-8674-E09FC2C62855}"/>
              </a:ext>
            </a:extLst>
          </p:cNvPr>
          <p:cNvCxnSpPr/>
          <p:nvPr/>
        </p:nvCxnSpPr>
        <p:spPr>
          <a:xfrm flipH="1">
            <a:off x="1998206" y="4704300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112C7BD-7891-4BDB-A4C1-6CC5A9D3FC4D}"/>
              </a:ext>
            </a:extLst>
          </p:cNvPr>
          <p:cNvSpPr/>
          <p:nvPr/>
        </p:nvSpPr>
        <p:spPr>
          <a:xfrm>
            <a:off x="915571" y="5017386"/>
            <a:ext cx="1594217" cy="29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Income &gt; 30000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517D70-4866-4483-B48E-28FED85CFA2C}"/>
              </a:ext>
            </a:extLst>
          </p:cNvPr>
          <p:cNvCxnSpPr/>
          <p:nvPr/>
        </p:nvCxnSpPr>
        <p:spPr>
          <a:xfrm>
            <a:off x="3053280" y="4728593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A65374-0694-4127-9004-BA66B0607AC7}"/>
              </a:ext>
            </a:extLst>
          </p:cNvPr>
          <p:cNvSpPr/>
          <p:nvPr/>
        </p:nvSpPr>
        <p:spPr>
          <a:xfrm>
            <a:off x="3274547" y="4984973"/>
            <a:ext cx="1121642" cy="36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Age&gt;40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D1A40C-3A95-4A2A-8227-7FA17478F317}"/>
              </a:ext>
            </a:extLst>
          </p:cNvPr>
          <p:cNvCxnSpPr/>
          <p:nvPr/>
        </p:nvCxnSpPr>
        <p:spPr>
          <a:xfrm flipH="1">
            <a:off x="1159618" y="5295699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16913F0-AE63-41CC-B896-500124676CF0}"/>
              </a:ext>
            </a:extLst>
          </p:cNvPr>
          <p:cNvSpPr/>
          <p:nvPr/>
        </p:nvSpPr>
        <p:spPr>
          <a:xfrm>
            <a:off x="371766" y="5624831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E8756C-B7D3-4045-AE43-7ED2CE60C713}"/>
              </a:ext>
            </a:extLst>
          </p:cNvPr>
          <p:cNvCxnSpPr/>
          <p:nvPr/>
        </p:nvCxnSpPr>
        <p:spPr>
          <a:xfrm>
            <a:off x="1851323" y="5317565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059395B-2484-416A-978C-83C4EF87B013}"/>
              </a:ext>
            </a:extLst>
          </p:cNvPr>
          <p:cNvSpPr/>
          <p:nvPr/>
        </p:nvSpPr>
        <p:spPr>
          <a:xfrm>
            <a:off x="1343465" y="5627818"/>
            <a:ext cx="1219404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</a:t>
            </a:r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FF2FAF-9050-4BB6-AD72-1BE404C14CAF}"/>
              </a:ext>
            </a:extLst>
          </p:cNvPr>
          <p:cNvCxnSpPr/>
          <p:nvPr/>
        </p:nvCxnSpPr>
        <p:spPr>
          <a:xfrm flipH="1">
            <a:off x="3145120" y="5303785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81CD8AF-15EF-40FF-8467-E9E23C9DCA06}"/>
              </a:ext>
            </a:extLst>
          </p:cNvPr>
          <p:cNvSpPr/>
          <p:nvPr/>
        </p:nvSpPr>
        <p:spPr>
          <a:xfrm>
            <a:off x="2635166" y="5638065"/>
            <a:ext cx="1210827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 </a:t>
            </a:r>
            <a:r>
              <a:rPr lang="en-US" altLang="zh-CN" sz="1600" dirty="0" err="1"/>
              <a:t>iphone</a:t>
            </a:r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A2CD32-3712-47F6-94BC-026A292C0F1E}"/>
              </a:ext>
            </a:extLst>
          </p:cNvPr>
          <p:cNvCxnSpPr/>
          <p:nvPr/>
        </p:nvCxnSpPr>
        <p:spPr>
          <a:xfrm>
            <a:off x="3770605" y="5344379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140A9C3-1935-40DA-A616-1337CF1B0C76}"/>
              </a:ext>
            </a:extLst>
          </p:cNvPr>
          <p:cNvSpPr/>
          <p:nvPr/>
        </p:nvSpPr>
        <p:spPr>
          <a:xfrm>
            <a:off x="4185025" y="5626196"/>
            <a:ext cx="83258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3C6172-287B-402A-93D9-91960CFFE326}"/>
              </a:ext>
            </a:extLst>
          </p:cNvPr>
          <p:cNvSpPr txBox="1"/>
          <p:nvPr/>
        </p:nvSpPr>
        <p:spPr>
          <a:xfrm>
            <a:off x="1944512" y="463182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1F1ECE-2B8A-4E60-AE4A-F43E1810483C}"/>
              </a:ext>
            </a:extLst>
          </p:cNvPr>
          <p:cNvSpPr txBox="1"/>
          <p:nvPr/>
        </p:nvSpPr>
        <p:spPr>
          <a:xfrm>
            <a:off x="3422440" y="46427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AA4663-55F5-4BE4-9972-EA5A814D97F2}"/>
              </a:ext>
            </a:extLst>
          </p:cNvPr>
          <p:cNvSpPr txBox="1"/>
          <p:nvPr/>
        </p:nvSpPr>
        <p:spPr>
          <a:xfrm>
            <a:off x="602068" y="5294433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2C7423-4992-49B4-AA86-E303BE8737B5}"/>
              </a:ext>
            </a:extLst>
          </p:cNvPr>
          <p:cNvSpPr txBox="1"/>
          <p:nvPr/>
        </p:nvSpPr>
        <p:spPr>
          <a:xfrm>
            <a:off x="2113152" y="5269635"/>
            <a:ext cx="335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B24EFE-B188-45B8-A216-B8624AA321EC}"/>
              </a:ext>
            </a:extLst>
          </p:cNvPr>
          <p:cNvSpPr txBox="1"/>
          <p:nvPr/>
        </p:nvSpPr>
        <p:spPr>
          <a:xfrm>
            <a:off x="3002296" y="53074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E325B6-161D-43F1-9905-DE14223A761E}"/>
              </a:ext>
            </a:extLst>
          </p:cNvPr>
          <p:cNvSpPr txBox="1"/>
          <p:nvPr/>
        </p:nvSpPr>
        <p:spPr>
          <a:xfrm>
            <a:off x="3845994" y="528201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A52D94-CEC6-4AFF-A51F-5EC433251F34}"/>
              </a:ext>
            </a:extLst>
          </p:cNvPr>
          <p:cNvSpPr/>
          <p:nvPr/>
        </p:nvSpPr>
        <p:spPr>
          <a:xfrm>
            <a:off x="9273733" y="1362883"/>
            <a:ext cx="1368081" cy="43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 &lt; 20 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E0566CF-1C0A-46B1-8674-E09FC2C62855}"/>
              </a:ext>
            </a:extLst>
          </p:cNvPr>
          <p:cNvCxnSpPr/>
          <p:nvPr/>
        </p:nvCxnSpPr>
        <p:spPr>
          <a:xfrm flipH="1">
            <a:off x="9103604" y="1804875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12C7BD-7891-4BDB-A4C1-6CC5A9D3FC4D}"/>
              </a:ext>
            </a:extLst>
          </p:cNvPr>
          <p:cNvSpPr/>
          <p:nvPr/>
        </p:nvSpPr>
        <p:spPr>
          <a:xfrm>
            <a:off x="8020969" y="2117961"/>
            <a:ext cx="1594217" cy="29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D517D70-4866-4483-B48E-28FED85CFA2C}"/>
              </a:ext>
            </a:extLst>
          </p:cNvPr>
          <p:cNvCxnSpPr/>
          <p:nvPr/>
        </p:nvCxnSpPr>
        <p:spPr>
          <a:xfrm>
            <a:off x="10158678" y="1829168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9A65374-0694-4127-9004-BA66B0607AC7}"/>
              </a:ext>
            </a:extLst>
          </p:cNvPr>
          <p:cNvSpPr/>
          <p:nvPr/>
        </p:nvSpPr>
        <p:spPr>
          <a:xfrm>
            <a:off x="10379945" y="2085548"/>
            <a:ext cx="1482130" cy="36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Income&lt; 25000</a:t>
            </a:r>
            <a:endParaRPr lang="en-US" sz="16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2FF2FAF-9050-4BB6-AD72-1BE404C14CAF}"/>
              </a:ext>
            </a:extLst>
          </p:cNvPr>
          <p:cNvCxnSpPr/>
          <p:nvPr/>
        </p:nvCxnSpPr>
        <p:spPr>
          <a:xfrm flipH="1">
            <a:off x="10250518" y="2404360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81CD8AF-15EF-40FF-8467-E9E23C9DCA06}"/>
              </a:ext>
            </a:extLst>
          </p:cNvPr>
          <p:cNvSpPr/>
          <p:nvPr/>
        </p:nvSpPr>
        <p:spPr>
          <a:xfrm>
            <a:off x="9483014" y="2738640"/>
            <a:ext cx="1134093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 </a:t>
            </a:r>
            <a:r>
              <a:rPr lang="en-US" altLang="zh-CN" sz="1600" dirty="0" err="1"/>
              <a:t>iphone</a:t>
            </a:r>
            <a:endParaRPr lang="en-US" sz="16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A2CD32-3712-47F6-94BC-026A292C0F1E}"/>
              </a:ext>
            </a:extLst>
          </p:cNvPr>
          <p:cNvCxnSpPr/>
          <p:nvPr/>
        </p:nvCxnSpPr>
        <p:spPr>
          <a:xfrm>
            <a:off x="10876003" y="2444954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140A9C3-1935-40DA-A616-1337CF1B0C76}"/>
              </a:ext>
            </a:extLst>
          </p:cNvPr>
          <p:cNvSpPr/>
          <p:nvPr/>
        </p:nvSpPr>
        <p:spPr>
          <a:xfrm>
            <a:off x="10742889" y="2728393"/>
            <a:ext cx="83258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53C6172-287B-402A-93D9-91960CFFE326}"/>
              </a:ext>
            </a:extLst>
          </p:cNvPr>
          <p:cNvSpPr txBox="1"/>
          <p:nvPr/>
        </p:nvSpPr>
        <p:spPr>
          <a:xfrm>
            <a:off x="9049910" y="17323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1F1ECE-2B8A-4E60-AE4A-F43E1810483C}"/>
              </a:ext>
            </a:extLst>
          </p:cNvPr>
          <p:cNvSpPr txBox="1"/>
          <p:nvPr/>
        </p:nvSpPr>
        <p:spPr>
          <a:xfrm>
            <a:off x="10527838" y="174333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B24EFE-B188-45B8-A216-B8624AA321EC}"/>
              </a:ext>
            </a:extLst>
          </p:cNvPr>
          <p:cNvSpPr txBox="1"/>
          <p:nvPr/>
        </p:nvSpPr>
        <p:spPr>
          <a:xfrm>
            <a:off x="10107694" y="24080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E325B6-161D-43F1-9905-DE14223A761E}"/>
              </a:ext>
            </a:extLst>
          </p:cNvPr>
          <p:cNvSpPr txBox="1"/>
          <p:nvPr/>
        </p:nvSpPr>
        <p:spPr>
          <a:xfrm>
            <a:off x="10951392" y="2382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951392" y="970519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892040" y="3809838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2970" y="4159486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59618" y="2337345"/>
            <a:ext cx="417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data:</a:t>
            </a:r>
          </a:p>
          <a:p>
            <a:r>
              <a:rPr lang="en-US" dirty="0"/>
              <a:t>Gender = Male, age = 45, income =  35000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511799" y="2777363"/>
            <a:ext cx="20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542937" y="2856628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 </a:t>
            </a:r>
            <a:r>
              <a:rPr lang="en-US" dirty="0" err="1"/>
              <a:t>iphone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467349" y="2922599"/>
            <a:ext cx="1369193" cy="78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37436" y="3840048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 </a:t>
            </a:r>
            <a:r>
              <a:rPr lang="en-US" dirty="0" err="1"/>
              <a:t>iphone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856940" y="4024950"/>
            <a:ext cx="223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 No </a:t>
            </a:r>
            <a:r>
              <a:rPr lang="en-US" dirty="0" err="1"/>
              <a:t>iphone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94517" y="2983676"/>
            <a:ext cx="154816" cy="99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926169" y="4642699"/>
            <a:ext cx="286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prediction: </a:t>
            </a:r>
            <a:r>
              <a:rPr lang="en-US" dirty="0" err="1"/>
              <a:t>iphone</a:t>
            </a:r>
            <a:r>
              <a:rPr lang="en-US" dirty="0"/>
              <a:t> (2/3)</a:t>
            </a:r>
          </a:p>
        </p:txBody>
      </p:sp>
    </p:spTree>
    <p:extLst>
      <p:ext uri="{BB962C8B-B14F-4D97-AF65-F5344CB8AC3E}">
        <p14:creationId xmlns:p14="http://schemas.microsoft.com/office/powerpoint/2010/main" val="197634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BF81-23EC-449A-A033-ACADB83B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r>
              <a:rPr lang="en-US" dirty="0"/>
              <a:t>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A234-4044-4841-B575-78263F07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Preparation: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label column must be string or numeric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</a:t>
            </a:r>
            <a:r>
              <a:rPr lang="en-US" dirty="0" err="1"/>
              <a:t>mtcars</a:t>
            </a:r>
            <a:r>
              <a:rPr lang="en-US" dirty="0"/>
              <a:t> dataset. Make a copy and replace the mpg column with a binary label: 1( mpg &gt;= 20) and 0 (mpg &lt;20)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/>
              <a:t> </a:t>
            </a:r>
            <a:r>
              <a:rPr lang="en-US" i="1" dirty="0" err="1"/>
              <a:t>mtcars_rf</a:t>
            </a:r>
            <a:r>
              <a:rPr lang="en-US" i="1" dirty="0"/>
              <a:t> &lt;- </a:t>
            </a:r>
            <a:r>
              <a:rPr lang="en-US" i="1" dirty="0" err="1"/>
              <a:t>mtcars</a:t>
            </a:r>
            <a:endParaRPr lang="en-US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i="1" dirty="0" err="1"/>
              <a:t>mtcars_rf$mpg</a:t>
            </a:r>
            <a:r>
              <a:rPr lang="en-US" i="1" dirty="0"/>
              <a:t> &lt;- </a:t>
            </a:r>
            <a:r>
              <a:rPr lang="en-US" i="1" dirty="0" err="1"/>
              <a:t>ifelse</a:t>
            </a:r>
            <a:r>
              <a:rPr lang="en-US" i="1" dirty="0"/>
              <a:t>(</a:t>
            </a:r>
            <a:r>
              <a:rPr lang="en-US" i="1" dirty="0" err="1"/>
              <a:t>mtcars_rf$mpg</a:t>
            </a:r>
            <a:r>
              <a:rPr lang="en-US" i="1" dirty="0"/>
              <a:t> &gt;=20, 1, 0)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mtcars_rf_df</a:t>
            </a:r>
            <a:r>
              <a:rPr lang="en-US" dirty="0"/>
              <a:t> &lt;- </a:t>
            </a:r>
            <a:r>
              <a:rPr lang="en-US" dirty="0" err="1"/>
              <a:t>as.DataFrame</a:t>
            </a:r>
            <a:r>
              <a:rPr lang="en-US" dirty="0"/>
              <a:t>(</a:t>
            </a:r>
            <a:r>
              <a:rPr lang="en-US" dirty="0" err="1"/>
              <a:t>mtcars_rf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Learn a model to predict if the mpg of a car is high  (1) or low 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AA817-55A1-4CED-9568-40AE4123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8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810D-233B-414C-8486-AD6DD390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91EC-06F4-429A-BDCC-8F0C88A0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 </a:t>
            </a:r>
            <a:r>
              <a:rPr lang="en-US" i="1" dirty="0" err="1"/>
              <a:t>model_rf</a:t>
            </a:r>
            <a:r>
              <a:rPr lang="en-US" i="1" dirty="0"/>
              <a:t> &lt;- </a:t>
            </a:r>
            <a:r>
              <a:rPr lang="en-US" i="1" dirty="0" err="1"/>
              <a:t>spark.randomForest</a:t>
            </a:r>
            <a:r>
              <a:rPr lang="en-US" i="1" dirty="0"/>
              <a:t>(</a:t>
            </a:r>
            <a:r>
              <a:rPr lang="en-US" i="1" dirty="0" err="1"/>
              <a:t>mtcars_rf_df</a:t>
            </a:r>
            <a:r>
              <a:rPr lang="en-US" i="1" dirty="0"/>
              <a:t>,  mpg ~ . , "classification", </a:t>
            </a:r>
            <a:r>
              <a:rPr lang="en-US" dirty="0" err="1"/>
              <a:t>numTrees</a:t>
            </a:r>
            <a:r>
              <a:rPr lang="en-US" dirty="0"/>
              <a:t> = 20, </a:t>
            </a:r>
            <a:r>
              <a:rPr lang="en-US" i="1" dirty="0" err="1"/>
              <a:t>maxDepth</a:t>
            </a:r>
            <a:r>
              <a:rPr lang="en-US" i="1" dirty="0"/>
              <a:t> = 5)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mpg ~ </a:t>
            </a:r>
            <a:r>
              <a:rPr lang="en-US" dirty="0" err="1"/>
              <a:t>cyl</a:t>
            </a:r>
            <a:r>
              <a:rPr lang="en-US" dirty="0"/>
              <a:t> + </a:t>
            </a:r>
            <a:r>
              <a:rPr lang="en-US" dirty="0" err="1"/>
              <a:t>disp</a:t>
            </a:r>
            <a:r>
              <a:rPr lang="en-US" dirty="0"/>
              <a:t> + </a:t>
            </a:r>
            <a:r>
              <a:rPr lang="en-US" dirty="0" err="1"/>
              <a:t>hp</a:t>
            </a:r>
            <a:r>
              <a:rPr lang="en-US" dirty="0"/>
              <a:t> + </a:t>
            </a:r>
            <a:r>
              <a:rPr lang="en-US" dirty="0" err="1"/>
              <a:t>wt</a:t>
            </a:r>
            <a:r>
              <a:rPr lang="en-US" dirty="0"/>
              <a:t> to use only these four columns in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F1BA-5CCB-4D8E-B47B-28A4CB65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C8761-809C-4D18-955C-C518FC0BCFB4}"/>
              </a:ext>
            </a:extLst>
          </p:cNvPr>
          <p:cNvCxnSpPr/>
          <p:nvPr/>
        </p:nvCxnSpPr>
        <p:spPr>
          <a:xfrm flipV="1">
            <a:off x="4217831" y="2550017"/>
            <a:ext cx="1268569" cy="209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8E4A9A-0B86-4A41-8C6A-5E5908626D1D}"/>
              </a:ext>
            </a:extLst>
          </p:cNvPr>
          <p:cNvSpPr txBox="1"/>
          <p:nvPr/>
        </p:nvSpPr>
        <p:spPr>
          <a:xfrm>
            <a:off x="2841492" y="4757647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input spark </a:t>
            </a:r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03C31D-2CA1-4C67-A16F-19062D44D1E2}"/>
              </a:ext>
            </a:extLst>
          </p:cNvPr>
          <p:cNvCxnSpPr>
            <a:cxnSpLocks/>
          </p:cNvCxnSpPr>
          <p:nvPr/>
        </p:nvCxnSpPr>
        <p:spPr>
          <a:xfrm flipV="1">
            <a:off x="5920212" y="2369493"/>
            <a:ext cx="667555" cy="159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1C88EA-96A0-4841-8A97-1443E9B463E4}"/>
              </a:ext>
            </a:extLst>
          </p:cNvPr>
          <p:cNvSpPr txBox="1"/>
          <p:nvPr/>
        </p:nvSpPr>
        <p:spPr>
          <a:xfrm>
            <a:off x="5273452" y="4022806"/>
            <a:ext cx="278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label column to predict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B43381-1A0A-43DD-89A7-95651EFAE1D2}"/>
              </a:ext>
            </a:extLst>
          </p:cNvPr>
          <p:cNvCxnSpPr>
            <a:cxnSpLocks/>
          </p:cNvCxnSpPr>
          <p:nvPr/>
        </p:nvCxnSpPr>
        <p:spPr>
          <a:xfrm flipH="1" flipV="1">
            <a:off x="7325709" y="2317169"/>
            <a:ext cx="1408090" cy="90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E3F233-B1DB-466C-8508-C1DC0784AA6A}"/>
              </a:ext>
            </a:extLst>
          </p:cNvPr>
          <p:cNvSpPr txBox="1"/>
          <p:nvPr/>
        </p:nvSpPr>
        <p:spPr>
          <a:xfrm>
            <a:off x="7937232" y="3358129"/>
            <a:ext cx="365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list of columns to use in the model</a:t>
            </a:r>
          </a:p>
          <a:p>
            <a:r>
              <a:rPr lang="en-US" dirty="0"/>
              <a:t>“.” means all the other columns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75BD9A-B0D7-40EB-99BC-79A9D3CA1B62}"/>
              </a:ext>
            </a:extLst>
          </p:cNvPr>
          <p:cNvCxnSpPr>
            <a:cxnSpLocks/>
          </p:cNvCxnSpPr>
          <p:nvPr/>
        </p:nvCxnSpPr>
        <p:spPr>
          <a:xfrm flipV="1">
            <a:off x="1558344" y="2780758"/>
            <a:ext cx="116133" cy="112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D496C3-E18C-4662-A93E-A12DAE7F7A74}"/>
              </a:ext>
            </a:extLst>
          </p:cNvPr>
          <p:cNvSpPr txBox="1"/>
          <p:nvPr/>
        </p:nvSpPr>
        <p:spPr>
          <a:xfrm>
            <a:off x="522451" y="4242584"/>
            <a:ext cx="216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depth of each tree. Too deep may cause overfitting</a:t>
            </a:r>
          </a:p>
        </p:txBody>
      </p:sp>
    </p:spTree>
    <p:extLst>
      <p:ext uri="{BB962C8B-B14F-4D97-AF65-F5344CB8AC3E}">
        <p14:creationId xmlns:p14="http://schemas.microsoft.com/office/powerpoint/2010/main" val="2367171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6038-1760-4D2C-BFBB-C23977E1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E0F3-E8B5-4B1E-A66F-E4C66C58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model learned from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ummary(</a:t>
            </a:r>
            <a:r>
              <a:rPr lang="en-US" dirty="0" err="1"/>
              <a:t>model_rf</a:t>
            </a:r>
            <a:r>
              <a:rPr lang="en-US" dirty="0"/>
              <a:t>)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28E7-779B-42C0-88D4-3FD4FE2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7D503-4534-4152-AB0B-4209BD2A7647}"/>
              </a:ext>
            </a:extLst>
          </p:cNvPr>
          <p:cNvSpPr/>
          <p:nvPr/>
        </p:nvSpPr>
        <p:spPr>
          <a:xfrm>
            <a:off x="807076" y="2561148"/>
            <a:ext cx="8658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&gt; summary(</a:t>
            </a:r>
            <a:r>
              <a:rPr lang="en-US" dirty="0" err="1"/>
              <a:t>model_rf</a:t>
            </a:r>
            <a:r>
              <a:rPr lang="en-US" dirty="0"/>
              <a:t>)</a:t>
            </a:r>
          </a:p>
          <a:p>
            <a:r>
              <a:rPr lang="en-US" dirty="0"/>
              <a:t>Formula:  mpg ~ .</a:t>
            </a:r>
          </a:p>
          <a:p>
            <a:r>
              <a:rPr lang="en-US" dirty="0"/>
              <a:t>Number of features:  10</a:t>
            </a:r>
          </a:p>
          <a:p>
            <a:r>
              <a:rPr lang="en-US" dirty="0"/>
              <a:t>Features: 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 err="1"/>
              <a:t>disp</a:t>
            </a:r>
            <a:r>
              <a:rPr lang="en-US" dirty="0"/>
              <a:t> </a:t>
            </a:r>
            <a:r>
              <a:rPr lang="en-US" dirty="0" err="1"/>
              <a:t>hp</a:t>
            </a:r>
            <a:r>
              <a:rPr lang="en-US" dirty="0"/>
              <a:t> drat </a:t>
            </a:r>
            <a:r>
              <a:rPr lang="en-US" dirty="0" err="1"/>
              <a:t>wt</a:t>
            </a:r>
            <a:r>
              <a:rPr lang="en-US" dirty="0"/>
              <a:t> </a:t>
            </a:r>
            <a:r>
              <a:rPr lang="en-US" dirty="0" err="1"/>
              <a:t>qsec</a:t>
            </a:r>
            <a:r>
              <a:rPr lang="en-US" dirty="0"/>
              <a:t> vs am gear carb</a:t>
            </a:r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:  (10,[0,1,2,3,4,5,6,7,9],[0.08772267853629748,0.24254907176494692,0.21080086770590203,0.01394000736106,0.36852809116070673,0.06080658547463887,0.0030303030303030307,0.004589160839160838,0.00803323412698413])</a:t>
            </a:r>
          </a:p>
          <a:p>
            <a:r>
              <a:rPr lang="en-US" dirty="0"/>
              <a:t>Max Depth:  5</a:t>
            </a:r>
          </a:p>
          <a:p>
            <a:r>
              <a:rPr lang="en-US" dirty="0"/>
              <a:t>Number of trees:  20</a:t>
            </a:r>
          </a:p>
          <a:p>
            <a:r>
              <a:rPr lang="en-US" dirty="0"/>
              <a:t>Tree weights:  1 1 1 1 1 1 1 1 1 1 1 1 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272533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39D5-2B3D-476A-89EF-9E9E5F2B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DAE6-FAAF-4AD0-A0F0-8FDD295E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All the decision trees learned will be displayed.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404F-70A5-4A4A-9CDD-B5D7A9CB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943C7-5C7F-4EBE-972D-C29F60D9A6C4}"/>
              </a:ext>
            </a:extLst>
          </p:cNvPr>
          <p:cNvSpPr/>
          <p:nvPr/>
        </p:nvSpPr>
        <p:spPr>
          <a:xfrm>
            <a:off x="1193441" y="27706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Tree 0 (weight 1.0):</a:t>
            </a:r>
          </a:p>
          <a:p>
            <a:r>
              <a:rPr lang="en-US" dirty="0"/>
              <a:t>    If (feature 4 &lt;= 3.215)</a:t>
            </a:r>
          </a:p>
          <a:p>
            <a:r>
              <a:rPr lang="en-US" dirty="0"/>
              <a:t>     If (feature 0 &lt;= 6.0)</a:t>
            </a:r>
          </a:p>
          <a:p>
            <a:r>
              <a:rPr lang="en-US" dirty="0"/>
              <a:t>      Predict: 1.0</a:t>
            </a:r>
          </a:p>
          <a:p>
            <a:r>
              <a:rPr lang="en-US" dirty="0"/>
              <a:t>     Else (feature 0 &gt; 6.0)</a:t>
            </a:r>
          </a:p>
          <a:p>
            <a:r>
              <a:rPr lang="en-US" dirty="0"/>
              <a:t>      Predict: 0.0</a:t>
            </a:r>
          </a:p>
          <a:p>
            <a:r>
              <a:rPr lang="en-US" dirty="0"/>
              <a:t>    Else (feature 4 &gt; 3.215)</a:t>
            </a:r>
          </a:p>
          <a:p>
            <a:r>
              <a:rPr lang="en-US" dirty="0"/>
              <a:t>     Predict: 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34D25-FB2C-4693-8F3C-CA9C03A42A6B}"/>
              </a:ext>
            </a:extLst>
          </p:cNvPr>
          <p:cNvSpPr/>
          <p:nvPr/>
        </p:nvSpPr>
        <p:spPr>
          <a:xfrm>
            <a:off x="7852736" y="3004670"/>
            <a:ext cx="1309288" cy="57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Wt</a:t>
            </a:r>
            <a:r>
              <a:rPr lang="en-US" sz="1600" dirty="0"/>
              <a:t>&lt;=3.215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495A9F-2C75-4484-88AF-6D18EECFB8F4}"/>
              </a:ext>
            </a:extLst>
          </p:cNvPr>
          <p:cNvCxnSpPr/>
          <p:nvPr/>
        </p:nvCxnSpPr>
        <p:spPr>
          <a:xfrm flipH="1">
            <a:off x="7737790" y="3571068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72285F-BBE4-47E4-8BA9-AD41E0395014}"/>
              </a:ext>
            </a:extLst>
          </p:cNvPr>
          <p:cNvSpPr/>
          <p:nvPr/>
        </p:nvSpPr>
        <p:spPr>
          <a:xfrm>
            <a:off x="6899203" y="3902941"/>
            <a:ext cx="1055076" cy="28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Cyl</a:t>
            </a:r>
            <a:r>
              <a:rPr lang="en-US" sz="1600" dirty="0"/>
              <a:t>&lt;=6.0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BD6BD-0A02-42E2-903E-18EC920C29F7}"/>
              </a:ext>
            </a:extLst>
          </p:cNvPr>
          <p:cNvCxnSpPr/>
          <p:nvPr/>
        </p:nvCxnSpPr>
        <p:spPr>
          <a:xfrm>
            <a:off x="8792864" y="3595361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49B8049-18F8-4B3C-A11C-F2150CD36FEB}"/>
              </a:ext>
            </a:extLst>
          </p:cNvPr>
          <p:cNvSpPr/>
          <p:nvPr/>
        </p:nvSpPr>
        <p:spPr>
          <a:xfrm>
            <a:off x="9014131" y="3907775"/>
            <a:ext cx="67979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5150D-C763-45BC-8FD2-938BCC249591}"/>
              </a:ext>
            </a:extLst>
          </p:cNvPr>
          <p:cNvCxnSpPr/>
          <p:nvPr/>
        </p:nvCxnSpPr>
        <p:spPr>
          <a:xfrm flipH="1">
            <a:off x="6899202" y="4162467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C6CD5-2526-43DA-9145-28E918D8425F}"/>
              </a:ext>
            </a:extLst>
          </p:cNvPr>
          <p:cNvSpPr/>
          <p:nvPr/>
        </p:nvSpPr>
        <p:spPr>
          <a:xfrm>
            <a:off x="6389249" y="4496747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AC19A-70A3-4445-8501-B5A7D356AF07}"/>
              </a:ext>
            </a:extLst>
          </p:cNvPr>
          <p:cNvCxnSpPr/>
          <p:nvPr/>
        </p:nvCxnSpPr>
        <p:spPr>
          <a:xfrm>
            <a:off x="7590907" y="4184333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AA73A-0BDB-40A7-A346-61A7F2BEF203}"/>
              </a:ext>
            </a:extLst>
          </p:cNvPr>
          <p:cNvSpPr/>
          <p:nvPr/>
        </p:nvSpPr>
        <p:spPr>
          <a:xfrm>
            <a:off x="7279897" y="4494586"/>
            <a:ext cx="102255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21C32-8E00-48EA-8480-68CA4003FB58}"/>
              </a:ext>
            </a:extLst>
          </p:cNvPr>
          <p:cNvSpPr txBox="1"/>
          <p:nvPr/>
        </p:nvSpPr>
        <p:spPr>
          <a:xfrm>
            <a:off x="7684096" y="34985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D9B84-2C30-4124-A5E4-0927299BC3C0}"/>
              </a:ext>
            </a:extLst>
          </p:cNvPr>
          <p:cNvSpPr txBox="1"/>
          <p:nvPr/>
        </p:nvSpPr>
        <p:spPr>
          <a:xfrm>
            <a:off x="9162024" y="35095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D7129-FA1D-4DDA-85C4-754582D36DD5}"/>
              </a:ext>
            </a:extLst>
          </p:cNvPr>
          <p:cNvSpPr txBox="1"/>
          <p:nvPr/>
        </p:nvSpPr>
        <p:spPr>
          <a:xfrm>
            <a:off x="6341652" y="4161201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2552-A8D9-4B1C-8299-5F5057CBC7BB}"/>
              </a:ext>
            </a:extLst>
          </p:cNvPr>
          <p:cNvSpPr txBox="1"/>
          <p:nvPr/>
        </p:nvSpPr>
        <p:spPr>
          <a:xfrm>
            <a:off x="7852736" y="4136403"/>
            <a:ext cx="335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35122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39D5-2B3D-476A-89EF-9E9E5F2B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DAE6-FAAF-4AD0-A0F0-8FDD295E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the prediction model on a test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404F-70A5-4A4A-9CDD-B5D7A9CB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943C7-5C7F-4EBE-972D-C29F60D9A6C4}"/>
              </a:ext>
            </a:extLst>
          </p:cNvPr>
          <p:cNvSpPr/>
          <p:nvPr/>
        </p:nvSpPr>
        <p:spPr>
          <a:xfrm>
            <a:off x="1193441" y="2770674"/>
            <a:ext cx="10223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test dataset in spark </a:t>
            </a:r>
            <a:r>
              <a:rPr lang="en-US" dirty="0" err="1"/>
              <a:t>DataFrame</a:t>
            </a:r>
            <a:r>
              <a:rPr lang="en-US" dirty="0"/>
              <a:t> format and a trained model</a:t>
            </a:r>
          </a:p>
          <a:p>
            <a:r>
              <a:rPr lang="en-US" dirty="0"/>
              <a:t>It must have the all the columns used in the training (but not the label column)</a:t>
            </a:r>
          </a:p>
          <a:p>
            <a:endParaRPr lang="en-US" dirty="0"/>
          </a:p>
          <a:p>
            <a:r>
              <a:rPr lang="en-US" dirty="0"/>
              <a:t>For example: test on the original </a:t>
            </a:r>
            <a:r>
              <a:rPr lang="en-US" dirty="0" err="1"/>
              <a:t>mtcars</a:t>
            </a:r>
            <a:r>
              <a:rPr lang="en-US" dirty="0"/>
              <a:t> dataset</a:t>
            </a:r>
          </a:p>
          <a:p>
            <a:endParaRPr lang="en-US" dirty="0"/>
          </a:p>
          <a:p>
            <a:r>
              <a:rPr lang="en-US" dirty="0"/>
              <a:t>Output &lt;- predict(</a:t>
            </a:r>
            <a:r>
              <a:rPr lang="en-US" dirty="0" err="1"/>
              <a:t>model_rf</a:t>
            </a:r>
            <a:r>
              <a:rPr lang="en-US" dirty="0"/>
              <a:t>, </a:t>
            </a:r>
            <a:r>
              <a:rPr lang="en-US" dirty="0" err="1"/>
              <a:t>mtcars_rf_df</a:t>
            </a:r>
            <a:r>
              <a:rPr lang="en-US" dirty="0"/>
              <a:t>)</a:t>
            </a:r>
          </a:p>
          <a:p>
            <a:r>
              <a:rPr lang="en-US" dirty="0" err="1"/>
              <a:t>showDF</a:t>
            </a:r>
            <a:r>
              <a:rPr lang="en-US" dirty="0"/>
              <a:t>(Output)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82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1D7D-585C-429C-AA36-9E5AA36E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B22E-12A9-4B9A-A316-2DA98772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51E11-FFAE-48CD-AD42-527D3CC2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834FA-3DCE-4B72-A4BD-7653FD04C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7" b="4184"/>
          <a:stretch/>
        </p:blipFill>
        <p:spPr>
          <a:xfrm>
            <a:off x="1097280" y="1880304"/>
            <a:ext cx="9231162" cy="4284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0667" y="1301762"/>
            <a:ext cx="682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“cheating” since the training and testing are on the same dataset</a:t>
            </a:r>
          </a:p>
        </p:txBody>
      </p:sp>
    </p:spTree>
    <p:extLst>
      <p:ext uri="{BB962C8B-B14F-4D97-AF65-F5344CB8AC3E}">
        <p14:creationId xmlns:p14="http://schemas.microsoft.com/office/powerpoint/2010/main" val="39711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3A82-8521-4EF8-B0AE-6AC1BFCE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65C1-4042-4C03-9EAA-C2BC79AC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Training set and testing set</a:t>
            </a:r>
          </a:p>
          <a:p>
            <a:r>
              <a:rPr lang="en-US" dirty="0"/>
              <a:t>2.  Accuracy of the model, precision, recall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7123A-F36D-4951-9636-50ED086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6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Issues for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Building training vs. testing set</a:t>
            </a:r>
          </a:p>
          <a:p>
            <a:r>
              <a:rPr lang="en-US" dirty="0"/>
              <a:t>Randomly split the dataset into training vs. testing at a ratio. </a:t>
            </a:r>
          </a:p>
          <a:p>
            <a:r>
              <a:rPr lang="en-US" dirty="0"/>
              <a:t>Build a model on Training set and run prediction on Testing set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&gt; </a:t>
            </a:r>
            <a:r>
              <a:rPr lang="en-US" sz="1900" i="1" dirty="0" err="1"/>
              <a:t>mtcars_rf</a:t>
            </a:r>
            <a:r>
              <a:rPr lang="en-US" sz="1900" i="1" dirty="0"/>
              <a:t> &lt;- </a:t>
            </a:r>
            <a:r>
              <a:rPr lang="en-US" sz="1900" i="1" dirty="0" err="1"/>
              <a:t>mtcars</a:t>
            </a:r>
            <a:endParaRPr lang="en-US" sz="1900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/>
              <a:t>&gt; </a:t>
            </a:r>
            <a:r>
              <a:rPr lang="en-US" sz="1900" i="1" dirty="0" err="1"/>
              <a:t>mtcars_rf$mpg</a:t>
            </a:r>
            <a:r>
              <a:rPr lang="en-US" sz="1900" i="1" dirty="0"/>
              <a:t> &lt;- </a:t>
            </a:r>
            <a:r>
              <a:rPr lang="en-US" sz="1900" i="1" dirty="0" err="1"/>
              <a:t>as.numeric</a:t>
            </a:r>
            <a:r>
              <a:rPr lang="en-US" sz="1900" i="1" dirty="0"/>
              <a:t>(</a:t>
            </a:r>
            <a:r>
              <a:rPr lang="en-US" sz="1900" i="1" dirty="0" err="1"/>
              <a:t>mtcars_rf$mpg</a:t>
            </a:r>
            <a:r>
              <a:rPr lang="en-US" sz="1900" i="1" dirty="0"/>
              <a:t> &gt;=20)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&gt; </a:t>
            </a:r>
            <a:r>
              <a:rPr lang="en-US" sz="1900" dirty="0" err="1"/>
              <a:t>mtcars_rf_df</a:t>
            </a:r>
            <a:r>
              <a:rPr lang="en-US" sz="1900" dirty="0"/>
              <a:t> &lt;- </a:t>
            </a:r>
            <a:r>
              <a:rPr lang="en-US" sz="1900" dirty="0" err="1"/>
              <a:t>as.DataFrame</a:t>
            </a:r>
            <a:r>
              <a:rPr lang="en-US" sz="1900" dirty="0"/>
              <a:t>(</a:t>
            </a:r>
            <a:r>
              <a:rPr lang="en-US" sz="1900" dirty="0" err="1"/>
              <a:t>mtcars_rf</a:t>
            </a:r>
            <a:r>
              <a:rPr lang="en-US" sz="190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&gt; </a:t>
            </a:r>
            <a:r>
              <a:rPr lang="en-US" sz="1900" dirty="0" err="1"/>
              <a:t>df_list</a:t>
            </a:r>
            <a:r>
              <a:rPr lang="en-US" sz="1900" dirty="0"/>
              <a:t> &lt;- </a:t>
            </a:r>
            <a:r>
              <a:rPr lang="en-US" sz="1900" dirty="0" err="1"/>
              <a:t>randomSplit</a:t>
            </a:r>
            <a:r>
              <a:rPr lang="en-US" sz="1900" dirty="0"/>
              <a:t>(</a:t>
            </a:r>
            <a:r>
              <a:rPr lang="en-US" sz="1900" dirty="0" err="1"/>
              <a:t>mtcars_rf_df</a:t>
            </a:r>
            <a:r>
              <a:rPr lang="en-US" sz="1900" dirty="0"/>
              <a:t>, c(7,3), 2)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&gt; </a:t>
            </a:r>
            <a:r>
              <a:rPr lang="en-US" sz="1900" dirty="0" err="1"/>
              <a:t>training_df</a:t>
            </a:r>
            <a:r>
              <a:rPr lang="en-US" sz="1900" dirty="0"/>
              <a:t> &lt;- </a:t>
            </a:r>
            <a:r>
              <a:rPr lang="en-US" sz="1900" dirty="0" err="1"/>
              <a:t>df_list</a:t>
            </a:r>
            <a:r>
              <a:rPr lang="en-US" sz="1900" dirty="0"/>
              <a:t>[[1]]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&gt; </a:t>
            </a:r>
            <a:r>
              <a:rPr lang="en-US" sz="1900" dirty="0" err="1"/>
              <a:t>testing_df</a:t>
            </a:r>
            <a:r>
              <a:rPr lang="en-US" sz="1900" dirty="0"/>
              <a:t> &lt;- </a:t>
            </a:r>
            <a:r>
              <a:rPr lang="en-US" sz="1900" dirty="0" err="1"/>
              <a:t>df_list</a:t>
            </a:r>
            <a:r>
              <a:rPr lang="en-US" sz="1900" dirty="0"/>
              <a:t>[[2]]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3148" y="4072467"/>
            <a:ext cx="4101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the </a:t>
            </a:r>
            <a:r>
              <a:rPr lang="en-US" dirty="0" err="1"/>
              <a:t>mtcars_DF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into training (70%) and testing (30%) sets</a:t>
            </a:r>
          </a:p>
          <a:p>
            <a:r>
              <a:rPr lang="en-US" dirty="0"/>
              <a:t>“2” is a seed for random sampling (you could put any number)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21867" y="4672631"/>
            <a:ext cx="1351281" cy="136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90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Issues for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Selecting features to include in the model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4427" y="3498408"/>
            <a:ext cx="410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+ to include features</a:t>
            </a:r>
          </a:p>
          <a:p>
            <a:r>
              <a:rPr lang="en-US" dirty="0"/>
              <a:t>Use – to exclude features</a:t>
            </a:r>
          </a:p>
          <a:p>
            <a:r>
              <a:rPr lang="en-US" dirty="0"/>
              <a:t>“.” Represents all the features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57333" y="2843815"/>
            <a:ext cx="1134536" cy="1120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68399" y="2366109"/>
            <a:ext cx="9906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 </a:t>
            </a:r>
            <a:r>
              <a:rPr lang="en-US" i="1" dirty="0" err="1"/>
              <a:t>model_rf</a:t>
            </a:r>
            <a:r>
              <a:rPr lang="en-US" i="1" dirty="0"/>
              <a:t> &lt;- </a:t>
            </a:r>
            <a:r>
              <a:rPr lang="en-US" i="1" dirty="0" err="1"/>
              <a:t>spark.randomForest</a:t>
            </a:r>
            <a:r>
              <a:rPr lang="en-US" i="1" dirty="0"/>
              <a:t>(</a:t>
            </a:r>
            <a:r>
              <a:rPr lang="en-US" i="1" dirty="0" err="1"/>
              <a:t>training_df</a:t>
            </a:r>
            <a:r>
              <a:rPr lang="en-US" i="1" dirty="0"/>
              <a:t>,  mpg ~ . , "classification", </a:t>
            </a:r>
            <a:r>
              <a:rPr lang="en-US" dirty="0" err="1"/>
              <a:t>numTrees</a:t>
            </a:r>
            <a:r>
              <a:rPr lang="en-US" dirty="0"/>
              <a:t> = 20, </a:t>
            </a:r>
            <a:r>
              <a:rPr lang="en-US" i="1" dirty="0" err="1"/>
              <a:t>maxDepth</a:t>
            </a:r>
            <a:r>
              <a:rPr lang="en-US" i="1" dirty="0"/>
              <a:t> = 5)</a:t>
            </a: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5999" y="4907706"/>
            <a:ext cx="10196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 </a:t>
            </a:r>
            <a:r>
              <a:rPr lang="en-US" i="1" dirty="0" err="1"/>
              <a:t>model_rf</a:t>
            </a:r>
            <a:r>
              <a:rPr lang="en-US" i="1" dirty="0"/>
              <a:t> &lt;- </a:t>
            </a:r>
            <a:r>
              <a:rPr lang="en-US" i="1" dirty="0" err="1"/>
              <a:t>spark.randomForest</a:t>
            </a:r>
            <a:r>
              <a:rPr lang="en-US" i="1" dirty="0"/>
              <a:t>(</a:t>
            </a:r>
            <a:r>
              <a:rPr lang="en-US" i="1" dirty="0" err="1"/>
              <a:t>training_df</a:t>
            </a:r>
            <a:r>
              <a:rPr lang="en-US" i="1" dirty="0"/>
              <a:t>,  mpg ~ . - vs - am  , "classification", </a:t>
            </a:r>
            <a:r>
              <a:rPr lang="en-US" dirty="0" err="1"/>
              <a:t>numTrees</a:t>
            </a:r>
            <a:r>
              <a:rPr lang="en-US" dirty="0"/>
              <a:t> = 20, </a:t>
            </a:r>
            <a:r>
              <a:rPr lang="en-US" i="1" dirty="0" err="1"/>
              <a:t>maxDepth</a:t>
            </a:r>
            <a:r>
              <a:rPr lang="en-US" i="1" dirty="0"/>
              <a:t> = 5)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7360" y="3679054"/>
            <a:ext cx="4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all the features but vs and am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68800" y="4072467"/>
            <a:ext cx="1302173" cy="919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Mining / 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Prediction (classification, regression)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Clustering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Association </a:t>
            </a:r>
            <a:r>
              <a:rPr lang="en-US" altLang="zh-CN" dirty="0"/>
              <a:t>Rule Mining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Collaborative filtering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 statistical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1030" name="Picture 6" descr="Clarifying Differences between Data Analysis, Data Mining, Data Science, Machine  Learning, and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08" y="2328051"/>
            <a:ext cx="3307292" cy="338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8533" y="5792802"/>
            <a:ext cx="522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opinion on the relationship between DM and ML</a:t>
            </a:r>
          </a:p>
        </p:txBody>
      </p:sp>
    </p:spTree>
    <p:extLst>
      <p:ext uri="{BB962C8B-B14F-4D97-AF65-F5344CB8AC3E}">
        <p14:creationId xmlns:p14="http://schemas.microsoft.com/office/powerpoint/2010/main" val="3442105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3533" y="2735441"/>
            <a:ext cx="3945467" cy="2014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Issues for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6" y="18711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3. Evaluating Accuracy</a:t>
            </a:r>
          </a:p>
          <a:p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/>
              <a:t>If mpg == prediction Then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/>
              <a:t>	correct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/>
              <a:t>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/>
              <a:t>	incorrect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/>
              <a:t>Accuracy = correct/(correct + incorrect)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Correct &lt;- </a:t>
            </a:r>
            <a:r>
              <a:rPr lang="en-US" sz="1800" dirty="0" err="1"/>
              <a:t>nrow</a:t>
            </a:r>
            <a:r>
              <a:rPr lang="en-US" sz="1800" dirty="0"/>
              <a:t>(where(Output, </a:t>
            </a:r>
            <a:r>
              <a:rPr lang="en-US" sz="1800" dirty="0" err="1"/>
              <a:t>Output$mpg</a:t>
            </a:r>
            <a:r>
              <a:rPr lang="en-US" sz="1800" dirty="0"/>
              <a:t> == </a:t>
            </a:r>
            <a:r>
              <a:rPr lang="en-US" sz="1800" dirty="0" err="1"/>
              <a:t>Output$prediction</a:t>
            </a:r>
            <a:r>
              <a:rPr lang="en-US" sz="1800" dirty="0"/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Total &lt;- </a:t>
            </a:r>
            <a:r>
              <a:rPr lang="en-US" sz="1800" dirty="0" err="1"/>
              <a:t>nrow</a:t>
            </a:r>
            <a:r>
              <a:rPr lang="en-US" sz="1800" dirty="0"/>
              <a:t>(Output)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Accuracy = Correct/Total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8399" y="2366109"/>
            <a:ext cx="9906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 &lt;- Predict(</a:t>
            </a:r>
            <a:r>
              <a:rPr lang="en-US" dirty="0" err="1"/>
              <a:t>model_rf</a:t>
            </a:r>
            <a:r>
              <a:rPr lang="en-US" dirty="0"/>
              <a:t>, </a:t>
            </a:r>
            <a:r>
              <a:rPr lang="en-US" dirty="0" err="1"/>
              <a:t>testing_df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5834FA-3DCE-4B72-A4BD-7653FD04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53" y="1844280"/>
            <a:ext cx="5959631" cy="3019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192405" y="1745442"/>
            <a:ext cx="787995" cy="3217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36055" y="1737360"/>
            <a:ext cx="445148" cy="3217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56688" y="3467715"/>
            <a:ext cx="18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“logic”</a:t>
            </a:r>
          </a:p>
          <a:p>
            <a:r>
              <a:rPr lang="en-US" dirty="0">
                <a:solidFill>
                  <a:srgbClr val="FF0000"/>
                </a:solidFill>
              </a:rPr>
              <a:t> not code</a:t>
            </a:r>
          </a:p>
        </p:txBody>
      </p:sp>
    </p:spTree>
    <p:extLst>
      <p:ext uri="{BB962C8B-B14F-4D97-AF65-F5344CB8AC3E}">
        <p14:creationId xmlns:p14="http://schemas.microsoft.com/office/powerpoint/2010/main" val="1424160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#4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Bring back the NYC Taxi dataset. Use trips started and ended both between 7pm and 8pm on August 1. Save the data in a Spark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altLang="zh-CN" dirty="0"/>
              <a:t>from Hive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Remove any record with N</a:t>
            </a:r>
            <a:r>
              <a:rPr lang="en-US" altLang="zh-CN" dirty="0"/>
              <a:t>A value (use the </a:t>
            </a:r>
            <a:r>
              <a:rPr lang="en-US" altLang="zh-CN" dirty="0" err="1"/>
              <a:t>dropna</a:t>
            </a:r>
            <a:r>
              <a:rPr lang="en-US" altLang="zh-CN" dirty="0"/>
              <a:t>() function):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df_new</a:t>
            </a:r>
            <a:r>
              <a:rPr lang="en-US" dirty="0"/>
              <a:t> &lt;- </a:t>
            </a:r>
            <a:r>
              <a:rPr lang="en-US" dirty="0" err="1"/>
              <a:t>dropna</a:t>
            </a:r>
            <a:r>
              <a:rPr lang="en-US" dirty="0"/>
              <a:t>(</a:t>
            </a:r>
            <a:r>
              <a:rPr lang="en-US" dirty="0" err="1"/>
              <a:t>df_old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Add a new column called </a:t>
            </a:r>
            <a:r>
              <a:rPr lang="en-US" dirty="0" err="1"/>
              <a:t>fare_label</a:t>
            </a:r>
            <a:r>
              <a:rPr lang="en-US" dirty="0"/>
              <a:t>. Label trips with </a:t>
            </a:r>
            <a:r>
              <a:rPr lang="en-US" dirty="0" err="1"/>
              <a:t>fare_amount</a:t>
            </a:r>
            <a:r>
              <a:rPr lang="en-US" dirty="0"/>
              <a:t> &gt; $15 as positive 1 , others as negative 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Split the data into training and testing at 7:3.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42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 a random forest model to predict this label column, with the following columns: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pickup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dropoff</a:t>
            </a:r>
            <a:r>
              <a:rPr lang="en-US" dirty="0"/>
              <a:t>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rate_code</a:t>
            </a:r>
            <a:r>
              <a:rPr lang="en-US" dirty="0"/>
              <a:t>, and </a:t>
            </a:r>
            <a:r>
              <a:rPr lang="en-US" dirty="0" err="1"/>
              <a:t>trip_distance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Tree depth = 10, number of trees = 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handleInvalid</a:t>
            </a:r>
            <a:r>
              <a:rPr lang="en-US" dirty="0"/>
              <a:t> = “skip”.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calculate accuracy of the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96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Submit Exercise #4</a:t>
            </a:r>
          </a:p>
          <a:p>
            <a:r>
              <a:rPr lang="en-US" dirty="0"/>
              <a:t>2. Finish HW2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9B18-8C47-44B9-A92B-0766824C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 for </a:t>
            </a:r>
            <a:r>
              <a:rPr lang="en-US" dirty="0" err="1"/>
              <a:t>SparkR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DDA1D-ECEF-456B-AEA2-DDF5D3917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Binary Classification Problem</a:t>
                </a:r>
                <a:endParaRPr lang="en-US" alt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Given a set of independent features x</a:t>
                </a:r>
                <a:r>
                  <a:rPr lang="en-US" baseline="-25000" dirty="0"/>
                  <a:t>i</a:t>
                </a:r>
                <a:r>
                  <a:rPr lang="en-US" dirty="0"/>
                  <a:t>, Predict a label 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{0, 1}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Given age, blood pressure, height, weight, predict </a:t>
                </a:r>
                <a:r>
                  <a:rPr lang="en-US" altLang="zh-CN" dirty="0"/>
                  <a:t>if has </a:t>
                </a:r>
                <a:r>
                  <a:rPr lang="en-US" dirty="0"/>
                  <a:t>diabetes (Y/N)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Models that will be discussed: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 Decision Tree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 Random Forest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 Logistic Regression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98DDA1D-ECEF-456B-AEA2-DDF5D3917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757A0-2DB9-4A86-8D81-25349DF9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9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C63A-0C31-45C1-918F-1888E8ED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D33FC5-D807-4B77-AD48-E83395CDC4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26827"/>
          <a:ext cx="5926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868">
                  <a:extLst>
                    <a:ext uri="{9D8B030D-6E8A-4147-A177-3AD203B41FA5}">
                      <a16:colId xmlns:a16="http://schemas.microsoft.com/office/drawing/2014/main" val="4089995469"/>
                    </a:ext>
                  </a:extLst>
                </a:gridCol>
                <a:gridCol w="615245">
                  <a:extLst>
                    <a:ext uri="{9D8B030D-6E8A-4147-A177-3AD203B41FA5}">
                      <a16:colId xmlns:a16="http://schemas.microsoft.com/office/drawing/2014/main" val="2651112618"/>
                    </a:ext>
                  </a:extLst>
                </a:gridCol>
                <a:gridCol w="1072444">
                  <a:extLst>
                    <a:ext uri="{9D8B030D-6E8A-4147-A177-3AD203B41FA5}">
                      <a16:colId xmlns:a16="http://schemas.microsoft.com/office/drawing/2014/main" val="3358409716"/>
                    </a:ext>
                  </a:extLst>
                </a:gridCol>
                <a:gridCol w="993422">
                  <a:extLst>
                    <a:ext uri="{9D8B030D-6E8A-4147-A177-3AD203B41FA5}">
                      <a16:colId xmlns:a16="http://schemas.microsoft.com/office/drawing/2014/main" val="2128195714"/>
                    </a:ext>
                  </a:extLst>
                </a:gridCol>
                <a:gridCol w="1106311">
                  <a:extLst>
                    <a:ext uri="{9D8B030D-6E8A-4147-A177-3AD203B41FA5}">
                      <a16:colId xmlns:a16="http://schemas.microsoft.com/office/drawing/2014/main" val="3130876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Record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2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9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00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9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27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35592-3365-4274-9549-87DD5AED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06A861B5-DA54-4AA9-92D7-A25FCF6D1DD5}"/>
              </a:ext>
            </a:extLst>
          </p:cNvPr>
          <p:cNvGraphicFramePr>
            <a:graphicFrameLocks/>
          </p:cNvGraphicFramePr>
          <p:nvPr/>
        </p:nvGraphicFramePr>
        <p:xfrm>
          <a:off x="5700888" y="4358554"/>
          <a:ext cx="638016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12">
                  <a:extLst>
                    <a:ext uri="{9D8B030D-6E8A-4147-A177-3AD203B41FA5}">
                      <a16:colId xmlns:a16="http://schemas.microsoft.com/office/drawing/2014/main" val="4089995469"/>
                    </a:ext>
                  </a:extLst>
                </a:gridCol>
                <a:gridCol w="632954">
                  <a:extLst>
                    <a:ext uri="{9D8B030D-6E8A-4147-A177-3AD203B41FA5}">
                      <a16:colId xmlns:a16="http://schemas.microsoft.com/office/drawing/2014/main" val="2651112618"/>
                    </a:ext>
                  </a:extLst>
                </a:gridCol>
                <a:gridCol w="1276033">
                  <a:extLst>
                    <a:ext uri="{9D8B030D-6E8A-4147-A177-3AD203B41FA5}">
                      <a16:colId xmlns:a16="http://schemas.microsoft.com/office/drawing/2014/main" val="3358409716"/>
                    </a:ext>
                  </a:extLst>
                </a:gridCol>
                <a:gridCol w="1276033">
                  <a:extLst>
                    <a:ext uri="{9D8B030D-6E8A-4147-A177-3AD203B41FA5}">
                      <a16:colId xmlns:a16="http://schemas.microsoft.com/office/drawing/2014/main" val="2128195714"/>
                    </a:ext>
                  </a:extLst>
                </a:gridCol>
                <a:gridCol w="1276033">
                  <a:extLst>
                    <a:ext uri="{9D8B030D-6E8A-4147-A177-3AD203B41FA5}">
                      <a16:colId xmlns:a16="http://schemas.microsoft.com/office/drawing/2014/main" val="3130876283"/>
                    </a:ext>
                  </a:extLst>
                </a:gridCol>
              </a:tblGrid>
              <a:tr h="292824">
                <a:tc>
                  <a:txBody>
                    <a:bodyPr/>
                    <a:lstStyle/>
                    <a:p>
                      <a:r>
                        <a:rPr lang="en-US" dirty="0"/>
                        <a:t>Record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2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0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9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271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7D8707A-1113-4E9F-8E6C-3F5DBB5E6BD4}"/>
              </a:ext>
            </a:extLst>
          </p:cNvPr>
          <p:cNvSpPr/>
          <p:nvPr/>
        </p:nvSpPr>
        <p:spPr>
          <a:xfrm>
            <a:off x="1952636" y="4571999"/>
            <a:ext cx="175561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a Model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D57B8EF-6B58-4DC5-A513-8E2E30747A91}"/>
              </a:ext>
            </a:extLst>
          </p:cNvPr>
          <p:cNvSpPr/>
          <p:nvPr/>
        </p:nvSpPr>
        <p:spPr>
          <a:xfrm>
            <a:off x="1732299" y="3758752"/>
            <a:ext cx="440675" cy="813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7E70F61-3826-46A8-A881-3B81C1BC5DBF}"/>
              </a:ext>
            </a:extLst>
          </p:cNvPr>
          <p:cNvSpPr/>
          <p:nvPr/>
        </p:nvSpPr>
        <p:spPr>
          <a:xfrm rot="16200000">
            <a:off x="4200545" y="4180642"/>
            <a:ext cx="440675" cy="1431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39667" y="3980709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prediction</a:t>
            </a:r>
          </a:p>
        </p:txBody>
      </p:sp>
    </p:spTree>
    <p:extLst>
      <p:ext uri="{BB962C8B-B14F-4D97-AF65-F5344CB8AC3E}">
        <p14:creationId xmlns:p14="http://schemas.microsoft.com/office/powerpoint/2010/main" val="144707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6CDD-4E70-406F-98F2-7C3B5ED5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8F26-0B31-44BD-9351-241E6B74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Record 1: Age 20, income 30000, gender: M,  Label: uses </a:t>
            </a:r>
            <a:r>
              <a:rPr lang="en-US" dirty="0" err="1"/>
              <a:t>iphone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Record 2: Age 31, income 45000, gender: </a:t>
            </a:r>
            <a:r>
              <a:rPr lang="en-US" altLang="zh-CN" dirty="0"/>
              <a:t>F,    Label: not </a:t>
            </a:r>
            <a:r>
              <a:rPr lang="en-US" altLang="zh-CN" dirty="0" err="1"/>
              <a:t>iphone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………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Record</a:t>
            </a:r>
            <a:r>
              <a:rPr lang="en-US" altLang="zh-CN" dirty="0"/>
              <a:t> X: Age 44, income 59100, gender: F,    Label: ?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5FB4-031C-487E-BE25-96913F59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A52D94-CEC6-4AFF-A51F-5EC433251F34}"/>
              </a:ext>
            </a:extLst>
          </p:cNvPr>
          <p:cNvSpPr/>
          <p:nvPr/>
        </p:nvSpPr>
        <p:spPr>
          <a:xfrm>
            <a:off x="9388990" y="4230219"/>
            <a:ext cx="1368081" cy="43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 = F 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0566CF-1C0A-46B1-8674-E09FC2C62855}"/>
              </a:ext>
            </a:extLst>
          </p:cNvPr>
          <p:cNvCxnSpPr/>
          <p:nvPr/>
        </p:nvCxnSpPr>
        <p:spPr>
          <a:xfrm flipH="1">
            <a:off x="9218861" y="4672211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2C7BD-7891-4BDB-A4C1-6CC5A9D3FC4D}"/>
              </a:ext>
            </a:extLst>
          </p:cNvPr>
          <p:cNvSpPr/>
          <p:nvPr/>
        </p:nvSpPr>
        <p:spPr>
          <a:xfrm>
            <a:off x="8136226" y="4985297"/>
            <a:ext cx="1594217" cy="29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Income &gt; 30000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517D70-4866-4483-B48E-28FED85CFA2C}"/>
              </a:ext>
            </a:extLst>
          </p:cNvPr>
          <p:cNvCxnSpPr/>
          <p:nvPr/>
        </p:nvCxnSpPr>
        <p:spPr>
          <a:xfrm>
            <a:off x="10273935" y="4696504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9A65374-0694-4127-9004-BA66B0607AC7}"/>
              </a:ext>
            </a:extLst>
          </p:cNvPr>
          <p:cNvSpPr/>
          <p:nvPr/>
        </p:nvSpPr>
        <p:spPr>
          <a:xfrm>
            <a:off x="10495202" y="4952884"/>
            <a:ext cx="1121642" cy="36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Age&gt;40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D1A40C-3A95-4A2A-8227-7FA17478F317}"/>
              </a:ext>
            </a:extLst>
          </p:cNvPr>
          <p:cNvCxnSpPr/>
          <p:nvPr/>
        </p:nvCxnSpPr>
        <p:spPr>
          <a:xfrm flipH="1">
            <a:off x="8380273" y="5263610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16913F0-AE63-41CC-B896-500124676CF0}"/>
              </a:ext>
            </a:extLst>
          </p:cNvPr>
          <p:cNvSpPr/>
          <p:nvPr/>
        </p:nvSpPr>
        <p:spPr>
          <a:xfrm>
            <a:off x="7870320" y="5597890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E8756C-B7D3-4045-AE43-7ED2CE60C713}"/>
              </a:ext>
            </a:extLst>
          </p:cNvPr>
          <p:cNvCxnSpPr/>
          <p:nvPr/>
        </p:nvCxnSpPr>
        <p:spPr>
          <a:xfrm>
            <a:off x="9071978" y="5285476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059395B-2484-416A-978C-83C4EF87B013}"/>
              </a:ext>
            </a:extLst>
          </p:cNvPr>
          <p:cNvSpPr/>
          <p:nvPr/>
        </p:nvSpPr>
        <p:spPr>
          <a:xfrm>
            <a:off x="8760968" y="5595729"/>
            <a:ext cx="102255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N/ </a:t>
            </a:r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FF2FAF-9050-4BB6-AD72-1BE404C14CAF}"/>
              </a:ext>
            </a:extLst>
          </p:cNvPr>
          <p:cNvCxnSpPr/>
          <p:nvPr/>
        </p:nvCxnSpPr>
        <p:spPr>
          <a:xfrm flipH="1">
            <a:off x="10365775" y="5271696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81CD8AF-15EF-40FF-8467-E9E23C9DCA06}"/>
              </a:ext>
            </a:extLst>
          </p:cNvPr>
          <p:cNvSpPr/>
          <p:nvPr/>
        </p:nvSpPr>
        <p:spPr>
          <a:xfrm>
            <a:off x="9855822" y="5605976"/>
            <a:ext cx="10662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N/ </a:t>
            </a:r>
            <a:r>
              <a:rPr lang="en-US" altLang="zh-CN" sz="1600" dirty="0" err="1"/>
              <a:t>iphone</a:t>
            </a:r>
            <a:endParaRPr lang="en-US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A2CD32-3712-47F6-94BC-026A292C0F1E}"/>
              </a:ext>
            </a:extLst>
          </p:cNvPr>
          <p:cNvCxnSpPr/>
          <p:nvPr/>
        </p:nvCxnSpPr>
        <p:spPr>
          <a:xfrm>
            <a:off x="10991260" y="5312290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140A9C3-1935-40DA-A616-1337CF1B0C76}"/>
              </a:ext>
            </a:extLst>
          </p:cNvPr>
          <p:cNvSpPr/>
          <p:nvPr/>
        </p:nvSpPr>
        <p:spPr>
          <a:xfrm>
            <a:off x="11152292" y="5585509"/>
            <a:ext cx="83258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3C6172-287B-402A-93D9-91960CFFE326}"/>
              </a:ext>
            </a:extLst>
          </p:cNvPr>
          <p:cNvSpPr txBox="1"/>
          <p:nvPr/>
        </p:nvSpPr>
        <p:spPr>
          <a:xfrm>
            <a:off x="9165167" y="4599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F1ECE-2B8A-4E60-AE4A-F43E1810483C}"/>
              </a:ext>
            </a:extLst>
          </p:cNvPr>
          <p:cNvSpPr txBox="1"/>
          <p:nvPr/>
        </p:nvSpPr>
        <p:spPr>
          <a:xfrm>
            <a:off x="10643095" y="46106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AA4663-55F5-4BE4-9972-EA5A814D97F2}"/>
              </a:ext>
            </a:extLst>
          </p:cNvPr>
          <p:cNvSpPr txBox="1"/>
          <p:nvPr/>
        </p:nvSpPr>
        <p:spPr>
          <a:xfrm>
            <a:off x="7822723" y="526234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C7423-4992-49B4-AA86-E303BE8737B5}"/>
              </a:ext>
            </a:extLst>
          </p:cNvPr>
          <p:cNvSpPr txBox="1"/>
          <p:nvPr/>
        </p:nvSpPr>
        <p:spPr>
          <a:xfrm>
            <a:off x="9333807" y="5237546"/>
            <a:ext cx="335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B24EFE-B188-45B8-A216-B8624AA321EC}"/>
              </a:ext>
            </a:extLst>
          </p:cNvPr>
          <p:cNvSpPr txBox="1"/>
          <p:nvPr/>
        </p:nvSpPr>
        <p:spPr>
          <a:xfrm>
            <a:off x="10222951" y="52753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E325B6-161D-43F1-9905-DE14223A761E}"/>
              </a:ext>
            </a:extLst>
          </p:cNvPr>
          <p:cNvSpPr txBox="1"/>
          <p:nvPr/>
        </p:nvSpPr>
        <p:spPr>
          <a:xfrm>
            <a:off x="11066649" y="52499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8786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A094-A6AD-429A-94C5-7E045BA4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7ABC-F9B3-4040-A802-F4F2CFFC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Build a tree model for prediction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node is a feature, and each brunch is a decision on that feature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Goal: maximize class purity at leaf nodes</a:t>
            </a:r>
          </a:p>
          <a:p>
            <a:pPr marL="0" indent="0">
              <a:buNone/>
            </a:pPr>
            <a:r>
              <a:rPr lang="en-US" dirty="0"/>
              <a:t>A female with 25000 income </a:t>
            </a:r>
            <a:r>
              <a:rPr lang="en-US" dirty="0">
                <a:sym typeface="Wingdings" panose="05000000000000000000" pitchFamily="2" charset="2"/>
              </a:rPr>
              <a:t> 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male at age 54  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28EFB-1BC5-48DD-ACE8-F0995298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A52D94-CEC6-4AFF-A51F-5EC433251F34}"/>
              </a:ext>
            </a:extLst>
          </p:cNvPr>
          <p:cNvSpPr/>
          <p:nvPr/>
        </p:nvSpPr>
        <p:spPr>
          <a:xfrm>
            <a:off x="9388990" y="4230219"/>
            <a:ext cx="1368081" cy="43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 = F 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0566CF-1C0A-46B1-8674-E09FC2C62855}"/>
              </a:ext>
            </a:extLst>
          </p:cNvPr>
          <p:cNvCxnSpPr/>
          <p:nvPr/>
        </p:nvCxnSpPr>
        <p:spPr>
          <a:xfrm flipH="1">
            <a:off x="9218861" y="4672211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112C7BD-7891-4BDB-A4C1-6CC5A9D3FC4D}"/>
              </a:ext>
            </a:extLst>
          </p:cNvPr>
          <p:cNvSpPr/>
          <p:nvPr/>
        </p:nvSpPr>
        <p:spPr>
          <a:xfrm>
            <a:off x="8136226" y="4985297"/>
            <a:ext cx="1594217" cy="29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Income &gt; 30000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17D70-4866-4483-B48E-28FED85CFA2C}"/>
              </a:ext>
            </a:extLst>
          </p:cNvPr>
          <p:cNvCxnSpPr/>
          <p:nvPr/>
        </p:nvCxnSpPr>
        <p:spPr>
          <a:xfrm>
            <a:off x="10273935" y="4696504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A65374-0694-4127-9004-BA66B0607AC7}"/>
              </a:ext>
            </a:extLst>
          </p:cNvPr>
          <p:cNvSpPr/>
          <p:nvPr/>
        </p:nvSpPr>
        <p:spPr>
          <a:xfrm>
            <a:off x="10495202" y="4952884"/>
            <a:ext cx="1121642" cy="36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Age&gt;40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D1A40C-3A95-4A2A-8227-7FA17478F317}"/>
              </a:ext>
            </a:extLst>
          </p:cNvPr>
          <p:cNvCxnSpPr/>
          <p:nvPr/>
        </p:nvCxnSpPr>
        <p:spPr>
          <a:xfrm flipH="1">
            <a:off x="8380273" y="5263610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913F0-AE63-41CC-B896-500124676CF0}"/>
              </a:ext>
            </a:extLst>
          </p:cNvPr>
          <p:cNvSpPr/>
          <p:nvPr/>
        </p:nvSpPr>
        <p:spPr>
          <a:xfrm>
            <a:off x="7870320" y="5597890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E8756C-B7D3-4045-AE43-7ED2CE60C713}"/>
              </a:ext>
            </a:extLst>
          </p:cNvPr>
          <p:cNvCxnSpPr/>
          <p:nvPr/>
        </p:nvCxnSpPr>
        <p:spPr>
          <a:xfrm>
            <a:off x="9071978" y="5285476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59395B-2484-416A-978C-83C4EF87B013}"/>
              </a:ext>
            </a:extLst>
          </p:cNvPr>
          <p:cNvSpPr/>
          <p:nvPr/>
        </p:nvSpPr>
        <p:spPr>
          <a:xfrm>
            <a:off x="8760968" y="5595729"/>
            <a:ext cx="102255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N/ </a:t>
            </a:r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FF2FAF-9050-4BB6-AD72-1BE404C14CAF}"/>
              </a:ext>
            </a:extLst>
          </p:cNvPr>
          <p:cNvCxnSpPr/>
          <p:nvPr/>
        </p:nvCxnSpPr>
        <p:spPr>
          <a:xfrm flipH="1">
            <a:off x="10365775" y="5271696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1CD8AF-15EF-40FF-8467-E9E23C9DCA06}"/>
              </a:ext>
            </a:extLst>
          </p:cNvPr>
          <p:cNvSpPr/>
          <p:nvPr/>
        </p:nvSpPr>
        <p:spPr>
          <a:xfrm>
            <a:off x="9855822" y="5605976"/>
            <a:ext cx="10662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N/ </a:t>
            </a:r>
            <a:r>
              <a:rPr lang="en-US" altLang="zh-CN" sz="1600" dirty="0" err="1"/>
              <a:t>iphone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A2CD32-3712-47F6-94BC-026A292C0F1E}"/>
              </a:ext>
            </a:extLst>
          </p:cNvPr>
          <p:cNvCxnSpPr/>
          <p:nvPr/>
        </p:nvCxnSpPr>
        <p:spPr>
          <a:xfrm>
            <a:off x="10991260" y="5312290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140A9C3-1935-40DA-A616-1337CF1B0C76}"/>
              </a:ext>
            </a:extLst>
          </p:cNvPr>
          <p:cNvSpPr/>
          <p:nvPr/>
        </p:nvSpPr>
        <p:spPr>
          <a:xfrm>
            <a:off x="11152292" y="5585509"/>
            <a:ext cx="83258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C6172-287B-402A-93D9-91960CFFE326}"/>
              </a:ext>
            </a:extLst>
          </p:cNvPr>
          <p:cNvSpPr txBox="1"/>
          <p:nvPr/>
        </p:nvSpPr>
        <p:spPr>
          <a:xfrm>
            <a:off x="9165167" y="4599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F1ECE-2B8A-4E60-AE4A-F43E1810483C}"/>
              </a:ext>
            </a:extLst>
          </p:cNvPr>
          <p:cNvSpPr txBox="1"/>
          <p:nvPr/>
        </p:nvSpPr>
        <p:spPr>
          <a:xfrm>
            <a:off x="10643095" y="46106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AA4663-55F5-4BE4-9972-EA5A814D97F2}"/>
              </a:ext>
            </a:extLst>
          </p:cNvPr>
          <p:cNvSpPr txBox="1"/>
          <p:nvPr/>
        </p:nvSpPr>
        <p:spPr>
          <a:xfrm>
            <a:off x="7822723" y="526234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2C7423-4992-49B4-AA86-E303BE8737B5}"/>
              </a:ext>
            </a:extLst>
          </p:cNvPr>
          <p:cNvSpPr txBox="1"/>
          <p:nvPr/>
        </p:nvSpPr>
        <p:spPr>
          <a:xfrm>
            <a:off x="9333807" y="5237546"/>
            <a:ext cx="335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B24EFE-B188-45B8-A216-B8624AA321EC}"/>
              </a:ext>
            </a:extLst>
          </p:cNvPr>
          <p:cNvSpPr txBox="1"/>
          <p:nvPr/>
        </p:nvSpPr>
        <p:spPr>
          <a:xfrm>
            <a:off x="10222951" y="52753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325B6-161D-43F1-9905-DE14223A761E}"/>
              </a:ext>
            </a:extLst>
          </p:cNvPr>
          <p:cNvSpPr txBox="1"/>
          <p:nvPr/>
        </p:nvSpPr>
        <p:spPr>
          <a:xfrm>
            <a:off x="11066649" y="52499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6141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training set S</a:t>
            </a:r>
          </a:p>
          <a:p>
            <a:pPr lvl="1"/>
            <a:r>
              <a:rPr lang="en-US" altLang="zh-CN" dirty="0"/>
              <a:t>Find the attribute A (and threshold x if numeric) that minimizes the </a:t>
            </a:r>
            <a:r>
              <a:rPr lang="en-US" altLang="zh-CN" b="1" dirty="0">
                <a:solidFill>
                  <a:srgbClr val="FF0000"/>
                </a:solidFill>
              </a:rPr>
              <a:t>Gini index </a:t>
            </a:r>
            <a:r>
              <a:rPr lang="en-US" altLang="zh-CN" b="1" dirty="0">
                <a:solidFill>
                  <a:schemeClr val="tx1"/>
                </a:solidFill>
              </a:rPr>
              <a:t>or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maximizes the </a:t>
            </a:r>
            <a:r>
              <a:rPr lang="en-US" altLang="zh-CN" b="1" dirty="0">
                <a:solidFill>
                  <a:srgbClr val="FF0000"/>
                </a:solidFill>
              </a:rPr>
              <a:t>Information Gain </a:t>
            </a:r>
            <a:r>
              <a:rPr lang="en-US" altLang="zh-CN" dirty="0">
                <a:solidFill>
                  <a:schemeClr val="tx1"/>
                </a:solidFill>
              </a:rPr>
              <a:t>in the subsequent partitions.</a:t>
            </a:r>
          </a:p>
          <a:p>
            <a:pPr lvl="1"/>
            <a:r>
              <a:rPr lang="en-US" altLang="zh-CN" dirty="0"/>
              <a:t>Label the current node with A (and x)</a:t>
            </a:r>
          </a:p>
          <a:p>
            <a:pPr lvl="1"/>
            <a:r>
              <a:rPr lang="en-US" dirty="0"/>
              <a:t>Split the training set S by A (and x) into two subsets</a:t>
            </a:r>
          </a:p>
          <a:p>
            <a:pPr lvl="1"/>
            <a:r>
              <a:rPr lang="en-US" dirty="0"/>
              <a:t>For each of the two subsets</a:t>
            </a:r>
          </a:p>
          <a:p>
            <a:pPr lvl="2"/>
            <a:r>
              <a:rPr lang="en-US" dirty="0"/>
              <a:t>Repeat this process until </a:t>
            </a:r>
          </a:p>
          <a:p>
            <a:pPr lvl="3"/>
            <a:r>
              <a:rPr lang="en-US" dirty="0"/>
              <a:t>max depth reached or </a:t>
            </a:r>
          </a:p>
          <a:p>
            <a:pPr lvl="3"/>
            <a:r>
              <a:rPr lang="en-US" dirty="0"/>
              <a:t>leaf has 100% purity</a:t>
            </a:r>
          </a:p>
          <a:p>
            <a:pPr lvl="2"/>
            <a:r>
              <a:rPr lang="en-US" dirty="0"/>
              <a:t>Label the leaf with the class of the majority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8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 measure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600"/>
          <a:stretch/>
        </p:blipFill>
        <p:spPr>
          <a:xfrm>
            <a:off x="1181947" y="2662659"/>
            <a:ext cx="1146704" cy="10691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6584"/>
          <a:stretch/>
        </p:blipFill>
        <p:spPr>
          <a:xfrm>
            <a:off x="2328651" y="2662660"/>
            <a:ext cx="1380066" cy="1069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3067" y="2023533"/>
            <a:ext cx="15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Gini impurity: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5600" y="2751667"/>
            <a:ext cx="384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J: number of classes</a:t>
            </a:r>
          </a:p>
          <a:p>
            <a:r>
              <a:rPr lang="en-US" dirty="0"/>
              <a:t>pi:  fraction of items labeled with class 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5007" y="414020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1,1,1,0,0,0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3068" y="4657090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= 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4601" y="5026422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3068" y="5410332"/>
            <a:ext cx="151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G</a:t>
            </a:r>
            <a:r>
              <a:rPr lang="en-US" dirty="0"/>
              <a:t>(p) = 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466" y="5912643"/>
            <a:ext cx="352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</a:t>
            </a:r>
            <a:r>
              <a:rPr lang="en-US" dirty="0" err="1"/>
              <a:t>gini</a:t>
            </a:r>
            <a:r>
              <a:rPr lang="en-US" dirty="0"/>
              <a:t> impurity – worst purity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9497" y="414020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1,1,1,1,1,1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7558" y="4657090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9091" y="5026422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7558" y="5410332"/>
            <a:ext cx="151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G</a:t>
            </a:r>
            <a:r>
              <a:rPr lang="en-US" dirty="0"/>
              <a:t>(p)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1956" y="5912643"/>
            <a:ext cx="333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</a:t>
            </a:r>
            <a:r>
              <a:rPr lang="en-US" dirty="0" err="1"/>
              <a:t>gini</a:t>
            </a:r>
            <a:r>
              <a:rPr lang="en-US" dirty="0"/>
              <a:t> impurity – best purity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00537" y="4140201"/>
            <a:ext cx="117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1,1,1,1,0, 0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58597" y="4657090"/>
            <a:ext cx="101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= 1/3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50130" y="5026422"/>
            <a:ext cx="10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2/3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8598" y="5410332"/>
            <a:ext cx="188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G</a:t>
            </a:r>
            <a:r>
              <a:rPr lang="en-US" dirty="0"/>
              <a:t>(p) = 4/9 = 0.44</a:t>
            </a:r>
          </a:p>
        </p:txBody>
      </p:sp>
    </p:spTree>
    <p:extLst>
      <p:ext uri="{BB962C8B-B14F-4D97-AF65-F5344CB8AC3E}">
        <p14:creationId xmlns:p14="http://schemas.microsoft.com/office/powerpoint/2010/main" val="22022733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24353</TotalTime>
  <Words>2437</Words>
  <Application>Microsoft Office PowerPoint</Application>
  <PresentationFormat>Widescreen</PresentationFormat>
  <Paragraphs>470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Times New Roman</vt:lpstr>
      <vt:lpstr>Wingdings</vt:lpstr>
      <vt:lpstr>Retrospect</vt:lpstr>
      <vt:lpstr>Spark Machine Learning (1)</vt:lpstr>
      <vt:lpstr>Loading SparkR</vt:lpstr>
      <vt:lpstr>Data Mining / Machine Learning Algorithms</vt:lpstr>
      <vt:lpstr>Machine Learning Algorithms for SparkR</vt:lpstr>
      <vt:lpstr>Training and Testing</vt:lpstr>
      <vt:lpstr>Decision Tree</vt:lpstr>
      <vt:lpstr>Decision Tree</vt:lpstr>
      <vt:lpstr>Building a decision tree</vt:lpstr>
      <vt:lpstr>Purity measure</vt:lpstr>
      <vt:lpstr>The Gini Index</vt:lpstr>
      <vt:lpstr>Purity measure</vt:lpstr>
      <vt:lpstr>The Information Gain</vt:lpstr>
      <vt:lpstr>SparkR Decision Tree</vt:lpstr>
      <vt:lpstr>Decision Tree in SparkR</vt:lpstr>
      <vt:lpstr>Learn the model</vt:lpstr>
      <vt:lpstr>Output</vt:lpstr>
      <vt:lpstr>Do Prediction</vt:lpstr>
      <vt:lpstr>Output</vt:lpstr>
      <vt:lpstr>Random Forest</vt:lpstr>
      <vt:lpstr>Random Forest</vt:lpstr>
      <vt:lpstr>SparkR Random Forest</vt:lpstr>
      <vt:lpstr>Learn the model</vt:lpstr>
      <vt:lpstr>Random Forest</vt:lpstr>
      <vt:lpstr>Summary of the model</vt:lpstr>
      <vt:lpstr>Do Prediction</vt:lpstr>
      <vt:lpstr>Result</vt:lpstr>
      <vt:lpstr>Evaluation</vt:lpstr>
      <vt:lpstr>Additional Issues for Predictive models</vt:lpstr>
      <vt:lpstr>Additional Issues for Predictive models</vt:lpstr>
      <vt:lpstr>Additional Issues for Predictive models</vt:lpstr>
      <vt:lpstr>Exercise #4 (submit on ICON)</vt:lpstr>
      <vt:lpstr>Exercise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2265</cp:revision>
  <dcterms:created xsi:type="dcterms:W3CDTF">2014-09-09T01:52:12Z</dcterms:created>
  <dcterms:modified xsi:type="dcterms:W3CDTF">2020-09-25T13:22:34Z</dcterms:modified>
</cp:coreProperties>
</file>