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1"/>
  </p:notesMasterIdLst>
  <p:sldIdLst>
    <p:sldId id="256" r:id="rId5"/>
    <p:sldId id="646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66" r:id="rId14"/>
    <p:sldId id="667" r:id="rId15"/>
    <p:sldId id="693" r:id="rId16"/>
    <p:sldId id="668" r:id="rId17"/>
    <p:sldId id="717" r:id="rId18"/>
    <p:sldId id="694" r:id="rId19"/>
    <p:sldId id="707" r:id="rId20"/>
    <p:sldId id="708" r:id="rId21"/>
    <p:sldId id="709" r:id="rId22"/>
    <p:sldId id="710" r:id="rId23"/>
    <p:sldId id="711" r:id="rId24"/>
    <p:sldId id="712" r:id="rId25"/>
    <p:sldId id="714" r:id="rId26"/>
    <p:sldId id="713" r:id="rId27"/>
    <p:sldId id="715" r:id="rId28"/>
    <p:sldId id="716" r:id="rId29"/>
    <p:sldId id="51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(II)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Precision, Recall</a:t>
            </a:r>
          </a:p>
          <a:p>
            <a:pPr marL="0" indent="0">
              <a:buNone/>
            </a:pPr>
            <a:r>
              <a:rPr lang="en-US" dirty="0"/>
              <a:t>Precision = TP/(TP+F</a:t>
            </a:r>
            <a:r>
              <a:rPr lang="en-US" altLang="zh-CN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= TP/(TP+FN)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07855"/>
              </p:ext>
            </p:extLst>
          </p:nvPr>
        </p:nvGraphicFramePr>
        <p:xfrm>
          <a:off x="5277349" y="1737360"/>
          <a:ext cx="5935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Negative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Positive</a:t>
                      </a:r>
                      <a:r>
                        <a:rPr lang="en-US" baseline="0" dirty="0"/>
                        <a:t>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baseline="0" dirty="0"/>
                        <a:t> as Negative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altLang="zh-CN" dirty="0"/>
                        <a:t>Negative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dirty="0"/>
                        <a:t>(T</a:t>
                      </a:r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 (FN)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 as Positive</a:t>
                      </a:r>
                      <a:r>
                        <a:rPr lang="en-US" baseline="0" dirty="0"/>
                        <a:t>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Positive</a:t>
                      </a:r>
                    </a:p>
                    <a:p>
                      <a:r>
                        <a:rPr lang="en-US" baseline="0" dirty="0"/>
                        <a:t>(FP)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  <a:p>
                      <a:r>
                        <a:rPr lang="en-US" dirty="0"/>
                        <a:t>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77349" y="2996776"/>
            <a:ext cx="5935134" cy="63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0477" y="2904067"/>
            <a:ext cx="328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% of your “positive” predictions are actually positive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476" y="4999289"/>
            <a:ext cx="328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% of the actual positives are successfully predicted by the model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94410"/>
              </p:ext>
            </p:extLst>
          </p:nvPr>
        </p:nvGraphicFramePr>
        <p:xfrm>
          <a:off x="5158816" y="4244200"/>
          <a:ext cx="5935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Negative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Positive</a:t>
                      </a:r>
                      <a:r>
                        <a:rPr lang="en-US" baseline="0" dirty="0"/>
                        <a:t>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baseline="0" dirty="0"/>
                        <a:t> as Negative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altLang="zh-CN" dirty="0"/>
                        <a:t>Negative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dirty="0"/>
                        <a:t>(T</a:t>
                      </a:r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 (FN)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 as Positive</a:t>
                      </a:r>
                      <a:r>
                        <a:rPr lang="en-US" baseline="0" dirty="0"/>
                        <a:t>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Positive</a:t>
                      </a:r>
                    </a:p>
                    <a:p>
                      <a:r>
                        <a:rPr lang="en-US" baseline="0" dirty="0"/>
                        <a:t>(FP)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  <a:p>
                      <a:r>
                        <a:rPr lang="en-US" dirty="0"/>
                        <a:t>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15691" y="4279162"/>
            <a:ext cx="2078259" cy="1885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Precision, Recall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Confusion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Iphone</a:t>
            </a:r>
            <a:r>
              <a:rPr lang="en-US" dirty="0"/>
              <a:t> = Positive -1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 </a:t>
            </a:r>
            <a:r>
              <a:rPr lang="en-US" dirty="0" err="1"/>
              <a:t>iphone</a:t>
            </a:r>
            <a:r>
              <a:rPr lang="en-US" dirty="0"/>
              <a:t>= Negative - 0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John is using </a:t>
            </a:r>
            <a:r>
              <a:rPr lang="en-US" dirty="0" err="1"/>
              <a:t>iphone</a:t>
            </a:r>
            <a:r>
              <a:rPr lang="en-US" dirty="0"/>
              <a:t> but predicted as no (False Negative)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Alice is not using </a:t>
            </a:r>
            <a:r>
              <a:rPr lang="en-US" dirty="0" err="1"/>
              <a:t>iphone</a:t>
            </a:r>
            <a:r>
              <a:rPr lang="en-US" dirty="0"/>
              <a:t> but predicted as yes (False Positive)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High TP and </a:t>
            </a:r>
            <a:r>
              <a:rPr lang="en-US" altLang="zh-CN" dirty="0"/>
              <a:t>TN are desired. Low FN and FP are desired.</a:t>
            </a:r>
          </a:p>
          <a:p>
            <a:pPr marL="0" indent="0">
              <a:buNone/>
            </a:pPr>
            <a:r>
              <a:rPr lang="en-US" altLang="zh-CN" dirty="0"/>
              <a:t>Accuracy = (TP+TN) / (TP+FN+FP+TN)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43946"/>
              </p:ext>
            </p:extLst>
          </p:nvPr>
        </p:nvGraphicFramePr>
        <p:xfrm>
          <a:off x="5514416" y="1789963"/>
          <a:ext cx="5935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Negative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Actually Positive</a:t>
                      </a:r>
                      <a:r>
                        <a:rPr lang="en-US" baseline="0" dirty="0"/>
                        <a:t>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baseline="0" dirty="0"/>
                        <a:t> as Negative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en-US" altLang="zh-CN" dirty="0"/>
                        <a:t>Negative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dirty="0"/>
                        <a:t>(T</a:t>
                      </a:r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 (FN)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 as Positive</a:t>
                      </a:r>
                      <a:r>
                        <a:rPr lang="en-US" baseline="0" dirty="0"/>
                        <a:t>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Positive</a:t>
                      </a:r>
                    </a:p>
                    <a:p>
                      <a:r>
                        <a:rPr lang="en-US" baseline="0" dirty="0"/>
                        <a:t>(FP)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  <a:p>
                      <a:r>
                        <a:rPr lang="en-US" dirty="0"/>
                        <a:t>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371291" y="3062910"/>
            <a:ext cx="2078259" cy="647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47468" y="2426436"/>
            <a:ext cx="2123824" cy="647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i="1" dirty="0" err="1"/>
              <a:t>mtcars_rf</a:t>
            </a:r>
            <a:r>
              <a:rPr lang="en-US" sz="1900" i="1" dirty="0"/>
              <a:t> &lt;- </a:t>
            </a:r>
            <a:r>
              <a:rPr lang="en-US" sz="1900" i="1" dirty="0" err="1"/>
              <a:t>mtcars</a:t>
            </a:r>
            <a:endParaRPr lang="en-US" sz="1900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 </a:t>
            </a:r>
            <a:r>
              <a:rPr lang="en-US" sz="1900" i="1" dirty="0" err="1"/>
              <a:t>mtcars_rf$mpg</a:t>
            </a:r>
            <a:r>
              <a:rPr lang="en-US" sz="1900" i="1" dirty="0"/>
              <a:t> &lt;- </a:t>
            </a:r>
            <a:r>
              <a:rPr lang="en-US" sz="1900" i="1" dirty="0" err="1"/>
              <a:t>as.numeric</a:t>
            </a:r>
            <a:r>
              <a:rPr lang="en-US" sz="1900" i="1" dirty="0"/>
              <a:t>(</a:t>
            </a:r>
            <a:r>
              <a:rPr lang="en-US" sz="1900" i="1" dirty="0" err="1"/>
              <a:t>mtcars_rf$mpg</a:t>
            </a:r>
            <a:r>
              <a:rPr lang="en-US" sz="1900" i="1" dirty="0"/>
              <a:t> &gt;=20)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err="1"/>
              <a:t>mtcars_rf_df</a:t>
            </a:r>
            <a:r>
              <a:rPr lang="en-US" sz="1900" dirty="0"/>
              <a:t> &lt;- </a:t>
            </a:r>
            <a:r>
              <a:rPr lang="en-US" sz="1900" dirty="0" err="1"/>
              <a:t>as.DataFrame</a:t>
            </a:r>
            <a:r>
              <a:rPr lang="en-US" sz="1900" dirty="0"/>
              <a:t>(</a:t>
            </a:r>
            <a:r>
              <a:rPr lang="en-US" sz="1900" dirty="0" err="1"/>
              <a:t>mtcars_rf</a:t>
            </a:r>
            <a:r>
              <a:rPr lang="en-US" sz="190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err="1"/>
              <a:t>df_list</a:t>
            </a:r>
            <a:r>
              <a:rPr lang="en-US" sz="1900" dirty="0"/>
              <a:t> &lt;- </a:t>
            </a:r>
            <a:r>
              <a:rPr lang="en-US" sz="1900" dirty="0" err="1"/>
              <a:t>randomSplit</a:t>
            </a:r>
            <a:r>
              <a:rPr lang="en-US" sz="1900" dirty="0"/>
              <a:t>(</a:t>
            </a:r>
            <a:r>
              <a:rPr lang="en-US" sz="1900" dirty="0" err="1"/>
              <a:t>mtcars_rf_df</a:t>
            </a:r>
            <a:r>
              <a:rPr lang="en-US" sz="1900" dirty="0"/>
              <a:t>, c(7,3), 2)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err="1"/>
              <a:t>training_df</a:t>
            </a:r>
            <a:r>
              <a:rPr lang="en-US" sz="1900" dirty="0"/>
              <a:t> &lt;- </a:t>
            </a:r>
            <a:r>
              <a:rPr lang="en-US" sz="1900" dirty="0" err="1"/>
              <a:t>df_list</a:t>
            </a:r>
            <a:r>
              <a:rPr lang="en-US" sz="1900" dirty="0"/>
              <a:t>[[1]]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err="1"/>
              <a:t>testing_df</a:t>
            </a:r>
            <a:r>
              <a:rPr lang="en-US" sz="1900" dirty="0"/>
              <a:t> &lt;- </a:t>
            </a:r>
            <a:r>
              <a:rPr lang="en-US" sz="1900" dirty="0" err="1"/>
              <a:t>df_list</a:t>
            </a:r>
            <a:r>
              <a:rPr lang="en-US" sz="1900" dirty="0"/>
              <a:t>[[2]]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466" y="3544575"/>
            <a:ext cx="9906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 </a:t>
            </a:r>
            <a:r>
              <a:rPr lang="en-US" i="1" dirty="0" err="1"/>
              <a:t>model_rf</a:t>
            </a:r>
            <a:r>
              <a:rPr lang="en-US" i="1" dirty="0"/>
              <a:t>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training_df</a:t>
            </a:r>
            <a:r>
              <a:rPr lang="en-US" i="1" dirty="0"/>
              <a:t>,  mpg ~ . , "classification",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  <a:p>
            <a:r>
              <a:rPr lang="en-US" dirty="0"/>
              <a:t> Output &lt;- predict(</a:t>
            </a:r>
            <a:r>
              <a:rPr lang="en-US" dirty="0" err="1"/>
              <a:t>model_rf</a:t>
            </a:r>
            <a:r>
              <a:rPr lang="en-US" dirty="0"/>
              <a:t>, </a:t>
            </a:r>
            <a:r>
              <a:rPr lang="en-US" dirty="0" err="1"/>
              <a:t>testing_df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Precisi</a:t>
            </a:r>
            <a:r>
              <a:rPr lang="en-US" altLang="zh-CN" dirty="0"/>
              <a:t>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TP &lt;- </a:t>
            </a:r>
            <a:r>
              <a:rPr lang="en-US" sz="2400" dirty="0" err="1"/>
              <a:t>nrow</a:t>
            </a:r>
            <a:r>
              <a:rPr lang="en-US" sz="2400" dirty="0"/>
              <a:t>(where(Output, </a:t>
            </a:r>
            <a:r>
              <a:rPr lang="en-US" sz="2400" dirty="0" err="1"/>
              <a:t>Output$mpg</a:t>
            </a:r>
            <a:r>
              <a:rPr lang="en-US" sz="2400" dirty="0"/>
              <a:t> == 1 &amp; </a:t>
            </a:r>
            <a:r>
              <a:rPr lang="en-US" sz="2400" dirty="0" err="1"/>
              <a:t>Output$predict</a:t>
            </a:r>
            <a:r>
              <a:rPr lang="en-US" altLang="zh-CN" sz="2400" dirty="0" err="1"/>
              <a:t>ion</a:t>
            </a:r>
            <a:r>
              <a:rPr lang="en-US" sz="2400" dirty="0"/>
              <a:t> ==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FP &lt;- </a:t>
            </a:r>
            <a:r>
              <a:rPr lang="en-US" sz="2400" dirty="0" err="1"/>
              <a:t>nrow</a:t>
            </a:r>
            <a:r>
              <a:rPr lang="en-US" sz="2400" dirty="0"/>
              <a:t>(where(Output, </a:t>
            </a:r>
            <a:r>
              <a:rPr lang="en-US" sz="2400" dirty="0" err="1"/>
              <a:t>Output$mpg</a:t>
            </a:r>
            <a:r>
              <a:rPr lang="en-US" sz="2400" dirty="0"/>
              <a:t> == 0 &amp; </a:t>
            </a:r>
            <a:r>
              <a:rPr lang="en-US" sz="2400" dirty="0" err="1"/>
              <a:t>Output$predict</a:t>
            </a:r>
            <a:r>
              <a:rPr lang="en-US" altLang="zh-CN" sz="2400" dirty="0" err="1"/>
              <a:t>ion</a:t>
            </a:r>
            <a:r>
              <a:rPr lang="en-US" altLang="zh-CN" sz="2400" dirty="0"/>
              <a:t> </a:t>
            </a:r>
            <a:r>
              <a:rPr lang="en-US" sz="2400" dirty="0"/>
              <a:t>==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Precision = TP/(TP+FP)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400" dirty="0"/>
          </a:p>
          <a:p>
            <a:pPr marL="0" indent="0">
              <a:spcBef>
                <a:spcPts val="200"/>
              </a:spcBef>
              <a:buNone/>
            </a:pPr>
            <a:endParaRPr lang="en-US" sz="24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FN &lt;- </a:t>
            </a:r>
            <a:r>
              <a:rPr lang="en-US" sz="2000" dirty="0" err="1"/>
              <a:t>nrow</a:t>
            </a:r>
            <a:r>
              <a:rPr lang="en-US" sz="2000" dirty="0"/>
              <a:t>(where(Output, </a:t>
            </a:r>
            <a:r>
              <a:rPr lang="en-US" sz="2000" dirty="0" err="1"/>
              <a:t>Output$mpg</a:t>
            </a:r>
            <a:r>
              <a:rPr lang="en-US" sz="2000" dirty="0"/>
              <a:t> == 1 &amp; </a:t>
            </a:r>
            <a:r>
              <a:rPr lang="en-US" sz="2000" dirty="0" err="1"/>
              <a:t>Output$predict</a:t>
            </a:r>
            <a:r>
              <a:rPr lang="en-US" altLang="zh-CN" sz="2000" dirty="0" err="1"/>
              <a:t>ion</a:t>
            </a:r>
            <a:r>
              <a:rPr lang="en-US" altLang="zh-CN" sz="2000" dirty="0"/>
              <a:t> </a:t>
            </a:r>
            <a:r>
              <a:rPr lang="en-US" sz="2000" dirty="0"/>
              <a:t>== 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Recall = TP/(TP+FN)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performance based on precision and recall.</a:t>
            </a:r>
          </a:p>
          <a:p>
            <a:r>
              <a:rPr lang="en-US" dirty="0"/>
              <a:t>The F</a:t>
            </a:r>
            <a:r>
              <a:rPr lang="en-US" baseline="-25000" dirty="0"/>
              <a:t>1</a:t>
            </a:r>
            <a:r>
              <a:rPr lang="en-US" dirty="0"/>
              <a:t> score is the harmonic mean of the precision and recall.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 score can be used to evaluate the performance of different models.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02" y="3013276"/>
            <a:ext cx="89439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precision, recall and F1 score of the model in Exercise #4</a:t>
            </a:r>
          </a:p>
          <a:p>
            <a:r>
              <a:rPr lang="en-US" dirty="0"/>
              <a:t>Show these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8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Classification Model – binary case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p: probability of positive class 1. (1-p): probability of negative class 0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logit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Set a threshold (default 0.5)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“If p&gt;=0.5 then 1 otherwise 0”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mtcars_log</a:t>
            </a:r>
            <a:r>
              <a:rPr lang="en-US" sz="2000" dirty="0"/>
              <a:t> &lt;- </a:t>
            </a:r>
            <a:r>
              <a:rPr lang="en-US" sz="2000" dirty="0" err="1"/>
              <a:t>mtcars</a:t>
            </a:r>
            <a:endParaRPr lang="en-US" sz="2000" dirty="0"/>
          </a:p>
          <a:p>
            <a:r>
              <a:rPr lang="en-US" sz="2000" dirty="0" err="1"/>
              <a:t>mtcars_log$mpg</a:t>
            </a:r>
            <a:r>
              <a:rPr lang="en-US" sz="2000" dirty="0"/>
              <a:t> &lt;- </a:t>
            </a:r>
            <a:r>
              <a:rPr lang="en-US" sz="2000" dirty="0" err="1"/>
              <a:t>as.numeric</a:t>
            </a:r>
            <a:r>
              <a:rPr lang="en-US" sz="2000" dirty="0"/>
              <a:t>(</a:t>
            </a:r>
            <a:r>
              <a:rPr lang="en-US" sz="2000" dirty="0" err="1"/>
              <a:t>mtcars_log$mpg</a:t>
            </a:r>
            <a:r>
              <a:rPr lang="en-US" sz="2000" dirty="0"/>
              <a:t> &gt;=20)</a:t>
            </a:r>
          </a:p>
          <a:p>
            <a:r>
              <a:rPr lang="en-US" sz="2000" dirty="0" err="1"/>
              <a:t>mtcars_log_df</a:t>
            </a:r>
            <a:r>
              <a:rPr lang="en-US" sz="2000" dirty="0"/>
              <a:t> &lt;- </a:t>
            </a:r>
            <a:r>
              <a:rPr lang="en-US" sz="2000" dirty="0" err="1"/>
              <a:t>as.DataFrame</a:t>
            </a:r>
            <a:r>
              <a:rPr lang="en-US" sz="2000" dirty="0"/>
              <a:t>(</a:t>
            </a:r>
            <a:r>
              <a:rPr lang="en-US" sz="2000" dirty="0" err="1"/>
              <a:t>mtcars_log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df_list</a:t>
            </a:r>
            <a:r>
              <a:rPr lang="en-US" sz="2000" dirty="0"/>
              <a:t> &lt;- </a:t>
            </a:r>
            <a:r>
              <a:rPr lang="en-US" sz="2000" dirty="0" err="1"/>
              <a:t>randomSplit</a:t>
            </a:r>
            <a:r>
              <a:rPr lang="en-US" sz="2000" dirty="0"/>
              <a:t>(</a:t>
            </a:r>
            <a:r>
              <a:rPr lang="en-US" sz="2000" dirty="0" err="1"/>
              <a:t>mtcars_log_df</a:t>
            </a:r>
            <a:r>
              <a:rPr lang="en-US" sz="2000" dirty="0"/>
              <a:t>, c(7,3), 2)</a:t>
            </a:r>
          </a:p>
          <a:p>
            <a:r>
              <a:rPr lang="en-US" sz="2000" dirty="0" err="1"/>
              <a:t>training_df</a:t>
            </a:r>
            <a:r>
              <a:rPr lang="en-US" sz="2000" dirty="0"/>
              <a:t> &lt;- </a:t>
            </a:r>
            <a:r>
              <a:rPr lang="en-US" sz="2000" dirty="0" err="1"/>
              <a:t>df_list</a:t>
            </a:r>
            <a:r>
              <a:rPr lang="en-US" sz="2000" dirty="0"/>
              <a:t>[[1]]</a:t>
            </a:r>
          </a:p>
          <a:p>
            <a:r>
              <a:rPr lang="en-US" sz="2000" dirty="0" err="1"/>
              <a:t>testing_df</a:t>
            </a:r>
            <a:r>
              <a:rPr lang="en-US" sz="2000" dirty="0"/>
              <a:t> &lt;- </a:t>
            </a:r>
            <a:r>
              <a:rPr lang="en-US" sz="2000" dirty="0" err="1"/>
              <a:t>df_list</a:t>
            </a:r>
            <a:r>
              <a:rPr lang="en-US" sz="2000" dirty="0"/>
              <a:t>[[2]]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4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model_log</a:t>
            </a:r>
            <a:r>
              <a:rPr lang="en-US" sz="2000" dirty="0"/>
              <a:t> &lt;- </a:t>
            </a:r>
            <a:r>
              <a:rPr lang="en-US" sz="2000" dirty="0" err="1"/>
              <a:t>spark.logit</a:t>
            </a:r>
            <a:r>
              <a:rPr lang="en-US" sz="2000" dirty="0"/>
              <a:t>(</a:t>
            </a:r>
            <a:r>
              <a:rPr lang="en-US" sz="2000" dirty="0" err="1"/>
              <a:t>training_df</a:t>
            </a:r>
            <a:r>
              <a:rPr lang="en-US" sz="2000" dirty="0"/>
              <a:t>, mpg~., </a:t>
            </a:r>
            <a:r>
              <a:rPr lang="en-US" sz="2000" dirty="0" err="1"/>
              <a:t>regParam</a:t>
            </a:r>
            <a:r>
              <a:rPr lang="en-US" sz="2000" dirty="0"/>
              <a:t> = 0.5, family = "auto",  thresholds = 0.5, </a:t>
            </a:r>
            <a:r>
              <a:rPr lang="en-US" sz="2000" dirty="0" err="1"/>
              <a:t>handleInvalid</a:t>
            </a:r>
            <a:r>
              <a:rPr lang="en-US" sz="2000" dirty="0"/>
              <a:t> = "skip")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44800" y="2269067"/>
            <a:ext cx="1134533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7700" y="3437467"/>
            <a:ext cx="116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6732" y="3451815"/>
            <a:ext cx="116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93633" y="2175041"/>
            <a:ext cx="1134533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59213" y="2269067"/>
            <a:ext cx="655320" cy="107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5199" y="3349582"/>
            <a:ext cx="154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parameter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36603" y="2175041"/>
            <a:ext cx="655320" cy="107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2438" y="3286214"/>
            <a:ext cx="154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classification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6480" y="4580467"/>
            <a:ext cx="3739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“auto”: automatically detect</a:t>
            </a:r>
          </a:p>
          <a:p>
            <a:r>
              <a:rPr lang="en-US" dirty="0"/>
              <a:t>"binomial“: binary classification</a:t>
            </a:r>
          </a:p>
          <a:p>
            <a:r>
              <a:rPr lang="en-US" dirty="0"/>
              <a:t>"multinomial“: multi-class classification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228118" y="2228774"/>
            <a:ext cx="447924" cy="102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9383" y="3290226"/>
            <a:ext cx="24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Thresholds: probability threshold</a:t>
            </a:r>
          </a:p>
        </p:txBody>
      </p:sp>
    </p:spTree>
    <p:extLst>
      <p:ext uri="{BB962C8B-B14F-4D97-AF65-F5344CB8AC3E}">
        <p14:creationId xmlns:p14="http://schemas.microsoft.com/office/powerpoint/2010/main" val="77752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dirty="0" err="1"/>
              <a:t>model_log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7" y="2559578"/>
            <a:ext cx="2463800" cy="30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&lt;- predict(</a:t>
            </a:r>
            <a:r>
              <a:rPr lang="en-US" dirty="0" err="1"/>
              <a:t>model_log</a:t>
            </a:r>
            <a:r>
              <a:rPr lang="en-US" dirty="0"/>
              <a:t>, </a:t>
            </a:r>
            <a:r>
              <a:rPr lang="en-US" dirty="0" err="1"/>
              <a:t>testing_df</a:t>
            </a:r>
            <a:r>
              <a:rPr lang="en-US" dirty="0"/>
              <a:t>)</a:t>
            </a:r>
          </a:p>
          <a:p>
            <a:r>
              <a:rPr lang="en-US" dirty="0" err="1"/>
              <a:t>showDF</a:t>
            </a:r>
            <a:r>
              <a:rPr lang="en-US" dirty="0"/>
              <a:t>(output)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6737"/>
            <a:ext cx="8267700" cy="2676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7333" y="2629031"/>
                <a:ext cx="4545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RawPrediction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333" y="2629031"/>
                <a:ext cx="45456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045200" y="3022775"/>
            <a:ext cx="372534" cy="270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98253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Multilayer Perceptron (MLP)</a:t>
            </a:r>
          </a:p>
          <a:p>
            <a:r>
              <a:rPr lang="en-US" dirty="0"/>
              <a:t>Feedforward Neural Networks</a:t>
            </a:r>
          </a:p>
          <a:p>
            <a:r>
              <a:rPr lang="en-US" sz="2400" dirty="0"/>
              <a:t>Input layer: all the input features</a:t>
            </a:r>
          </a:p>
          <a:p>
            <a:r>
              <a:rPr lang="en-US" sz="2400" dirty="0"/>
              <a:t>Hidden layers: </a:t>
            </a:r>
          </a:p>
          <a:p>
            <a:pPr lvl="1"/>
            <a:r>
              <a:rPr lang="en-US" sz="2200" dirty="0"/>
              <a:t>intermediate results as linear combinations of </a:t>
            </a:r>
            <a:r>
              <a:rPr lang="en-US" altLang="zh-CN" sz="2200" dirty="0"/>
              <a:t>values in </a:t>
            </a:r>
            <a:r>
              <a:rPr lang="en-US" sz="2200" dirty="0"/>
              <a:t>previous layer </a:t>
            </a:r>
            <a:endParaRPr lang="en-US" sz="2000" baseline="-25000" dirty="0"/>
          </a:p>
          <a:p>
            <a:r>
              <a:rPr lang="en-US" sz="2400" dirty="0"/>
              <a:t>Output layer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  <a:endParaRPr lang="en-US" sz="2400" dirty="0"/>
          </a:p>
          <a:p>
            <a:pPr lvl="1"/>
            <a:r>
              <a:rPr lang="en-US" sz="2200" dirty="0"/>
              <a:t>Raw prediction score between 0 and 1</a:t>
            </a:r>
          </a:p>
          <a:p>
            <a:pPr lvl="1"/>
            <a:r>
              <a:rPr lang="en-US" sz="2200" dirty="0"/>
              <a:t>Number of nodes =  number of target variables (two nodes for binary prediction)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423" y="1938867"/>
            <a:ext cx="5483775" cy="32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Model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Hidden layers: logistic functions as activation function</a:t>
            </a:r>
          </a:p>
          <a:p>
            <a:pPr lvl="1"/>
            <a:r>
              <a:rPr lang="en-US" sz="2200" dirty="0"/>
              <a:t>               </a:t>
            </a:r>
            <a:r>
              <a:rPr lang="en-US" altLang="zh-CN" sz="2200" dirty="0" err="1"/>
              <a:t>z</a:t>
            </a:r>
            <a:r>
              <a:rPr lang="en-US" altLang="zh-CN" sz="2200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i="1" dirty="0"/>
              <a:t>= </a:t>
            </a:r>
            <a:endParaRPr lang="en-US" sz="2200" baseline="-25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 layer: </a:t>
            </a:r>
            <a:r>
              <a:rPr lang="en-US" sz="2400" dirty="0" err="1"/>
              <a:t>Softmax</a:t>
            </a:r>
            <a:r>
              <a:rPr lang="en-US" sz="2400" dirty="0"/>
              <a:t>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58" y="4914460"/>
            <a:ext cx="9525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33" y="2270668"/>
            <a:ext cx="1047750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72867" y="2270668"/>
                <a:ext cx="3167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67" y="2270668"/>
                <a:ext cx="316759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464" y="2729266"/>
            <a:ext cx="5483775" cy="32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74" y="2480453"/>
            <a:ext cx="5483775" cy="3248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Model in Spark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666653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f</a:t>
                </a:r>
                <a:r>
                  <a:rPr lang="en-US" altLang="zh-CN" baseline="-25000" dirty="0"/>
                  <a:t> 1</a:t>
                </a:r>
                <a:r>
                  <a:rPr lang="en-US" altLang="zh-CN" dirty="0"/>
                  <a:t> = logit(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sz="2400" dirty="0"/>
                  <a:t>Each node is initialized with different parameter </a:t>
                </a:r>
              </a:p>
              <a:p>
                <a:r>
                  <a:rPr lang="en-US" sz="2400" dirty="0"/>
                  <a:t>values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666653" cy="4023360"/>
              </a:xfrm>
              <a:blipFill rotWithShape="0">
                <a:blip r:embed="rId3"/>
                <a:stretch>
                  <a:fillRect l="-137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87593" y="31495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altLang="zh-CN" baseline="-25000" dirty="0"/>
              <a:t>1</a:t>
            </a:r>
            <a:endParaRPr lang="en-US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87600" y="2345408"/>
            <a:ext cx="203200" cy="89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90151" y="2313283"/>
            <a:ext cx="728133" cy="89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78406" y="2252275"/>
            <a:ext cx="728133" cy="89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3684" y="3205880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to learn for each node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961648" y="2313283"/>
            <a:ext cx="203200" cy="89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09044" y="3888719"/>
            <a:ext cx="480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Fully-connected: each node in layer i is connected to each node in layer i+1</a:t>
            </a:r>
          </a:p>
        </p:txBody>
      </p:sp>
    </p:spTree>
    <p:extLst>
      <p:ext uri="{BB962C8B-B14F-4D97-AF65-F5344CB8AC3E}">
        <p14:creationId xmlns:p14="http://schemas.microsoft.com/office/powerpoint/2010/main" val="59822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614" y="1966051"/>
            <a:ext cx="573531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Back propagation:</a:t>
            </a:r>
            <a:endParaRPr lang="en-US" altLang="zh-CN" sz="2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For each samples, calculate the loss between the current prediction and ground truth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Update the parameters of each layer from right to left based on all the samples in a (mini)-batch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Epoch: passing the entire training set once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Batch: # of samples fed together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/>
              <a:t>Iteration: number of batches for each epoch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2445" y="349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2445" y="41045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2445" y="46538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3812" r="2624"/>
          <a:stretch/>
        </p:blipFill>
        <p:spPr>
          <a:xfrm>
            <a:off x="6900333" y="2741209"/>
            <a:ext cx="5130800" cy="32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Databricks</a:t>
            </a:r>
            <a:r>
              <a:rPr lang="en-US" dirty="0"/>
              <a:t> </a:t>
            </a:r>
            <a:r>
              <a:rPr lang="en-US" altLang="zh-CN" dirty="0" err="1"/>
              <a:t>mlp</a:t>
            </a:r>
            <a:r>
              <a:rPr lang="en-US" altLang="zh-CN" dirty="0"/>
              <a:t> function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614" y="1966051"/>
            <a:ext cx="10358119" cy="402336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model &lt;- </a:t>
            </a:r>
            <a:r>
              <a:rPr lang="en-US" altLang="zh-CN" sz="2000" dirty="0" err="1"/>
              <a:t>spark.mlp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mtcars</a:t>
            </a:r>
            <a:r>
              <a:rPr lang="en-US" altLang="zh-CN" sz="2000" dirty="0"/>
              <a:t>, mpg~., layers = c(10, 20, 2), </a:t>
            </a:r>
            <a:r>
              <a:rPr lang="en-US" altLang="zh-CN" sz="2000" dirty="0" err="1"/>
              <a:t>maxIter</a:t>
            </a:r>
            <a:r>
              <a:rPr lang="en-US" altLang="zh-CN" sz="2000" dirty="0"/>
              <a:t> = 100, </a:t>
            </a:r>
            <a:r>
              <a:rPr lang="en-US" altLang="zh-CN" sz="2000" dirty="0" err="1"/>
              <a:t>stepSize</a:t>
            </a:r>
            <a:r>
              <a:rPr lang="en-US" altLang="zh-CN" sz="2000" dirty="0"/>
              <a:t>=0.03, seed = 1, </a:t>
            </a:r>
            <a:r>
              <a:rPr lang="en-US" altLang="zh-CN" sz="2000" dirty="0" err="1"/>
              <a:t>handleInvalid</a:t>
            </a:r>
            <a:r>
              <a:rPr lang="en-US" altLang="zh-CN" sz="2000" dirty="0"/>
              <a:t>=“skip”)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output &lt;- predict(model, </a:t>
            </a:r>
            <a:r>
              <a:rPr lang="en-US" altLang="zh-CN" sz="2000" dirty="0" err="1"/>
              <a:t>testing_df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showDF</a:t>
            </a:r>
            <a:r>
              <a:rPr lang="en-US" altLang="zh-CN" sz="2000" dirty="0"/>
              <a:t>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70399" y="2345267"/>
            <a:ext cx="457200" cy="90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139" y="3035686"/>
            <a:ext cx="4862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nodes in each layer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= input layer (should = # input features in formula)</a:t>
            </a:r>
          </a:p>
          <a:p>
            <a:r>
              <a:rPr lang="en-US" dirty="0"/>
              <a:t>Last = output layer (must = # of categorical values, 2 for binary)</a:t>
            </a:r>
          </a:p>
          <a:p>
            <a:r>
              <a:rPr lang="en-US" dirty="0">
                <a:solidFill>
                  <a:srgbClr val="FF0000"/>
                </a:solidFill>
              </a:rPr>
              <a:t>Categorical features need pre-processing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891865" y="2345267"/>
            <a:ext cx="457200" cy="90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93081" y="3352799"/>
            <a:ext cx="304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number of iterations before stop training</a:t>
            </a:r>
          </a:p>
          <a:p>
            <a:r>
              <a:rPr lang="en-US" dirty="0"/>
              <a:t>Here iteration = epoch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779933" y="2387601"/>
            <a:ext cx="313268" cy="18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97800" y="4328347"/>
            <a:ext cx="2102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rate. How aggressively update the weights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399836" y="2418883"/>
            <a:ext cx="313268" cy="18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3214" y="4368462"/>
            <a:ext cx="210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to randomly initialize the weights</a:t>
            </a:r>
          </a:p>
        </p:txBody>
      </p:sp>
    </p:spTree>
    <p:extLst>
      <p:ext uri="{BB962C8B-B14F-4D97-AF65-F5344CB8AC3E}">
        <p14:creationId xmlns:p14="http://schemas.microsoft.com/office/powerpoint/2010/main" val="244771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/ Random Forest</a:t>
            </a:r>
          </a:p>
          <a:p>
            <a:r>
              <a:rPr lang="en-US" dirty="0"/>
              <a:t>Train and Test</a:t>
            </a:r>
          </a:p>
          <a:p>
            <a:r>
              <a:rPr lang="en-US" dirty="0"/>
              <a:t>Performance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#4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Bring back the NYC Taxi dataset. Use trips started and ended both between 7pm and 8pm on August 1. Save the data in a Spark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altLang="zh-CN" dirty="0"/>
              <a:t>from Hive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Remove any record with N</a:t>
            </a:r>
            <a:r>
              <a:rPr lang="en-US" altLang="zh-CN" dirty="0"/>
              <a:t>A value (use the </a:t>
            </a:r>
            <a:r>
              <a:rPr lang="en-US" altLang="zh-CN" dirty="0" err="1"/>
              <a:t>dropna</a:t>
            </a:r>
            <a:r>
              <a:rPr lang="en-US" altLang="zh-CN" dirty="0"/>
              <a:t>() function):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df_new</a:t>
            </a:r>
            <a:r>
              <a:rPr lang="en-US" dirty="0"/>
              <a:t> &lt;- </a:t>
            </a:r>
            <a:r>
              <a:rPr lang="en-US" dirty="0" err="1"/>
              <a:t>dropna</a:t>
            </a:r>
            <a:r>
              <a:rPr lang="en-US" dirty="0"/>
              <a:t>(</a:t>
            </a:r>
            <a:r>
              <a:rPr lang="en-US" dirty="0" err="1"/>
              <a:t>df_old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Add a new column called </a:t>
            </a:r>
            <a:r>
              <a:rPr lang="en-US" dirty="0" err="1"/>
              <a:t>fare_label</a:t>
            </a:r>
            <a:r>
              <a:rPr lang="en-US" dirty="0"/>
              <a:t>. Label trips with </a:t>
            </a:r>
            <a:r>
              <a:rPr lang="en-US" dirty="0" err="1"/>
              <a:t>fare_amount</a:t>
            </a:r>
            <a:r>
              <a:rPr lang="en-US" dirty="0"/>
              <a:t> &gt; $15 as positive 1 , others as negative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Split the data into training and testing at 7:3.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6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 a random forest model to predict this label column, with the following columns: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pickup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rate_code</a:t>
            </a:r>
            <a:r>
              <a:rPr lang="en-US" dirty="0"/>
              <a:t>, and </a:t>
            </a:r>
            <a:r>
              <a:rPr lang="en-US" dirty="0" err="1"/>
              <a:t>trip_distance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Tree depth = 10, number of trees = 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handleInvalid</a:t>
            </a:r>
            <a:r>
              <a:rPr lang="en-US" dirty="0"/>
              <a:t> = “skip”.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calculate accuracy of the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("use </a:t>
            </a:r>
            <a:r>
              <a:rPr lang="en-US" dirty="0" err="1"/>
              <a:t>xunzhou</a:t>
            </a:r>
            <a:r>
              <a:rPr lang="en-US" dirty="0"/>
              <a:t>")</a:t>
            </a:r>
          </a:p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sql</a:t>
            </a:r>
            <a:r>
              <a:rPr lang="en-US" dirty="0"/>
              <a:t>("select * from </a:t>
            </a:r>
            <a:r>
              <a:rPr lang="en-US" dirty="0" err="1"/>
              <a:t>nyc_taxi</a:t>
            </a:r>
            <a:r>
              <a:rPr lang="en-US" dirty="0"/>
              <a:t> where hour(</a:t>
            </a:r>
            <a:r>
              <a:rPr lang="en-US" dirty="0" err="1"/>
              <a:t>pickup_datetime</a:t>
            </a:r>
            <a:r>
              <a:rPr lang="en-US" dirty="0"/>
              <a:t>) = 19 and hour(</a:t>
            </a:r>
            <a:r>
              <a:rPr lang="en-US" dirty="0" err="1"/>
              <a:t>dropoff_datetime</a:t>
            </a:r>
            <a:r>
              <a:rPr lang="en-US" dirty="0"/>
              <a:t>)=19 and day(</a:t>
            </a:r>
            <a:r>
              <a:rPr lang="en-US" dirty="0" err="1"/>
              <a:t>pickup_datetime</a:t>
            </a:r>
            <a:r>
              <a:rPr lang="en-US" dirty="0"/>
              <a:t>) =1")</a:t>
            </a:r>
          </a:p>
          <a:p>
            <a:r>
              <a:rPr lang="en-US" dirty="0" err="1"/>
              <a:t>taxi_df</a:t>
            </a:r>
            <a:r>
              <a:rPr lang="en-US" dirty="0"/>
              <a:t> &lt;- </a:t>
            </a:r>
            <a:r>
              <a:rPr lang="en-US" dirty="0" err="1"/>
              <a:t>dropna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)</a:t>
            </a:r>
          </a:p>
          <a:p>
            <a:r>
              <a:rPr lang="en-US" dirty="0" err="1"/>
              <a:t>taxi_df$fare_label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taxi_df$fare_amount</a:t>
            </a:r>
            <a:r>
              <a:rPr lang="en-US" dirty="0"/>
              <a:t>&gt;15, 1,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6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df_list</a:t>
            </a:r>
            <a:r>
              <a:rPr lang="en-US" dirty="0"/>
              <a:t> &lt;- </a:t>
            </a:r>
            <a:r>
              <a:rPr lang="en-US" dirty="0" err="1"/>
              <a:t>randomSplit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c(7,3), 2)</a:t>
            </a:r>
          </a:p>
          <a:p>
            <a:r>
              <a:rPr lang="en-US" dirty="0" err="1"/>
              <a:t>training_df</a:t>
            </a:r>
            <a:r>
              <a:rPr lang="en-US" dirty="0"/>
              <a:t> &lt;- </a:t>
            </a:r>
            <a:r>
              <a:rPr lang="en-US" dirty="0" err="1"/>
              <a:t>df_list</a:t>
            </a:r>
            <a:r>
              <a:rPr lang="en-US" dirty="0"/>
              <a:t>[[1]]</a:t>
            </a:r>
          </a:p>
          <a:p>
            <a:r>
              <a:rPr lang="en-US" dirty="0" err="1"/>
              <a:t>testing_df</a:t>
            </a:r>
            <a:r>
              <a:rPr lang="en-US" dirty="0"/>
              <a:t> &lt;- </a:t>
            </a:r>
            <a:r>
              <a:rPr lang="en-US" dirty="0" err="1"/>
              <a:t>df_list</a:t>
            </a:r>
            <a:r>
              <a:rPr lang="en-US" dirty="0"/>
              <a:t>[[2]]</a:t>
            </a:r>
          </a:p>
          <a:p>
            <a:endParaRPr lang="en-US" dirty="0"/>
          </a:p>
          <a:p>
            <a:r>
              <a:rPr lang="en-US" sz="2000" dirty="0"/>
              <a:t>model &lt;- </a:t>
            </a:r>
            <a:r>
              <a:rPr lang="en-US" sz="2000" dirty="0" err="1"/>
              <a:t>spark.randomForest</a:t>
            </a:r>
            <a:r>
              <a:rPr lang="en-US" sz="2000" dirty="0"/>
              <a:t>(</a:t>
            </a:r>
            <a:r>
              <a:rPr lang="en-US" sz="2000" dirty="0" err="1"/>
              <a:t>training_df</a:t>
            </a:r>
            <a:r>
              <a:rPr lang="en-US" sz="2000" dirty="0"/>
              <a:t>, </a:t>
            </a:r>
            <a:r>
              <a:rPr lang="en-US" sz="2000" dirty="0" err="1"/>
              <a:t>fare_label</a:t>
            </a:r>
            <a:r>
              <a:rPr lang="en-US" sz="2000" dirty="0"/>
              <a:t> ~ PICKUP_LATITUDE + PICKUP_LONGITUDE + DROPOFF_LATITUDE + DROPOFF_LONGITUDE + RATE_CODE + TRIP_DISTANCE, "classification", </a:t>
            </a:r>
            <a:r>
              <a:rPr lang="en-US" sz="2000" dirty="0" err="1"/>
              <a:t>numTrees</a:t>
            </a:r>
            <a:r>
              <a:rPr lang="en-US" sz="2000" dirty="0"/>
              <a:t>=20, </a:t>
            </a:r>
            <a:r>
              <a:rPr lang="en-US" sz="2000" dirty="0" err="1"/>
              <a:t>maxDepth</a:t>
            </a:r>
            <a:r>
              <a:rPr lang="en-US" sz="2000" dirty="0"/>
              <a:t>=10, </a:t>
            </a:r>
            <a:r>
              <a:rPr lang="en-US" sz="2000" dirty="0" err="1"/>
              <a:t>handleInvalid</a:t>
            </a:r>
            <a:r>
              <a:rPr lang="en-US" sz="2000" dirty="0"/>
              <a:t> = "skip")</a:t>
            </a:r>
          </a:p>
          <a:p>
            <a:r>
              <a:rPr lang="en-US" dirty="0"/>
              <a:t>summary(model)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showDF</a:t>
            </a:r>
            <a:r>
              <a:rPr lang="en-US" dirty="0"/>
              <a:t>(output)</a:t>
            </a:r>
          </a:p>
          <a:p>
            <a:endParaRPr lang="en-US" dirty="0"/>
          </a:p>
          <a:p>
            <a:r>
              <a:rPr lang="en-US" dirty="0"/>
              <a:t>correct &lt;- </a:t>
            </a:r>
            <a:r>
              <a:rPr lang="en-US" dirty="0" err="1"/>
              <a:t>nrow</a:t>
            </a:r>
            <a:r>
              <a:rPr lang="en-US" dirty="0"/>
              <a:t>(where(output, </a:t>
            </a:r>
            <a:r>
              <a:rPr lang="en-US" dirty="0" err="1"/>
              <a:t>output$fare_label</a:t>
            </a:r>
            <a:r>
              <a:rPr lang="en-US" dirty="0"/>
              <a:t> == </a:t>
            </a:r>
            <a:r>
              <a:rPr lang="en-US" dirty="0" err="1"/>
              <a:t>output$prediction</a:t>
            </a:r>
            <a:r>
              <a:rPr lang="en-US" dirty="0"/>
              <a:t>))</a:t>
            </a:r>
          </a:p>
          <a:p>
            <a:r>
              <a:rPr lang="en-US" dirty="0"/>
              <a:t>total &lt;- </a:t>
            </a:r>
            <a:r>
              <a:rPr lang="en-US" dirty="0" err="1"/>
              <a:t>nrow</a:t>
            </a:r>
            <a:r>
              <a:rPr lang="en-US" dirty="0"/>
              <a:t>(output)</a:t>
            </a:r>
          </a:p>
          <a:p>
            <a:r>
              <a:rPr lang="en-US" dirty="0"/>
              <a:t>accuracy = correct/total</a:t>
            </a:r>
          </a:p>
          <a:p>
            <a:endParaRPr lang="en-US" dirty="0"/>
          </a:p>
          <a:p>
            <a:r>
              <a:rPr lang="en-US" sz="2000" dirty="0"/>
              <a:t>accuracy</a:t>
            </a:r>
          </a:p>
          <a:p>
            <a:r>
              <a:rPr lang="en-US" sz="2000" dirty="0"/>
              <a:t>[1] 0.9572072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Performance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Accuracy is not the only measure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Imbalanced datasets.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Testing set: 1000 samples.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Positive (1): 10 (1%).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Negative (0): 990 (99%)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model that always predicts 0 will have a 99% accuracy.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Is it a good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90A6C8-79A2-4F1A-A868-0D86ECAD4E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C906FD-C8E7-441A-B871-23588FBCE5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DD537-C998-4C1B-B4C9-0FB3E775C635}">
  <ds:schemaRefs>
    <ds:schemaRef ds:uri="http://schemas.microsoft.com/office/2006/documentManagement/types"/>
    <ds:schemaRef ds:uri="http://purl.org/dc/dcmitype/"/>
    <ds:schemaRef ds:uri="http://purl.org/dc/terms/"/>
    <ds:schemaRef ds:uri="f6602c75-fe71-481b-afe1-4159ec8c3011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ff08b56-ab94-4509-b3d8-0127aa9136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26338</TotalTime>
  <Words>1576</Words>
  <Application>Microsoft Office PowerPoint</Application>
  <PresentationFormat>Widescreen</PresentationFormat>
  <Paragraphs>246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Cambria Math</vt:lpstr>
      <vt:lpstr>Gill Sans MT</vt:lpstr>
      <vt:lpstr>Wingdings</vt:lpstr>
      <vt:lpstr>Retrospect</vt:lpstr>
      <vt:lpstr>Spark Machine Learning (II)</vt:lpstr>
      <vt:lpstr>Loading SparkR</vt:lpstr>
      <vt:lpstr>Quick Review</vt:lpstr>
      <vt:lpstr>Exercise #4 (submit on ICON)</vt:lpstr>
      <vt:lpstr>Exercise</vt:lpstr>
      <vt:lpstr>Solution</vt:lpstr>
      <vt:lpstr>Solution</vt:lpstr>
      <vt:lpstr>Solution</vt:lpstr>
      <vt:lpstr>Prediction Performance Measure</vt:lpstr>
      <vt:lpstr>Other performance measures</vt:lpstr>
      <vt:lpstr>Other measures</vt:lpstr>
      <vt:lpstr>Predictive models</vt:lpstr>
      <vt:lpstr>Calculating Precision and Recall</vt:lpstr>
      <vt:lpstr>F-1 Score</vt:lpstr>
      <vt:lpstr>Quick Exercise</vt:lpstr>
      <vt:lpstr>Logistic Regression Model</vt:lpstr>
      <vt:lpstr>Logistic Regression</vt:lpstr>
      <vt:lpstr>Logistic Regression</vt:lpstr>
      <vt:lpstr>Logistic Regression</vt:lpstr>
      <vt:lpstr>Logistic Regression</vt:lpstr>
      <vt:lpstr>Another Classification Model</vt:lpstr>
      <vt:lpstr>MLP Model in Spark</vt:lpstr>
      <vt:lpstr>MLP Model in Spark</vt:lpstr>
      <vt:lpstr>Model Training</vt:lpstr>
      <vt:lpstr>Databricks mlp function 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2473</cp:revision>
  <dcterms:created xsi:type="dcterms:W3CDTF">2014-09-09T01:52:12Z</dcterms:created>
  <dcterms:modified xsi:type="dcterms:W3CDTF">2020-09-30T23:43:59Z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