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4"/>
  </p:sldMasterIdLst>
  <p:notesMasterIdLst>
    <p:notesMasterId r:id="rId25"/>
  </p:notesMasterIdLst>
  <p:sldIdLst>
    <p:sldId id="256" r:id="rId5"/>
    <p:sldId id="646" r:id="rId6"/>
    <p:sldId id="709" r:id="rId7"/>
    <p:sldId id="710" r:id="rId8"/>
    <p:sldId id="711" r:id="rId9"/>
    <p:sldId id="714" r:id="rId10"/>
    <p:sldId id="712" r:id="rId11"/>
    <p:sldId id="696" r:id="rId12"/>
    <p:sldId id="697" r:id="rId13"/>
    <p:sldId id="698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13" r:id="rId22"/>
    <p:sldId id="706" r:id="rId23"/>
    <p:sldId id="51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3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2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9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3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4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6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8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2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Support_vector_machin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87000">
              <a:srgbClr val="EBEBEB">
                <a:lumMod val="95000"/>
                <a:lumOff val="5000"/>
              </a:srgbClr>
            </a:gs>
            <a:gs pos="94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Spark Machine Learning (II)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BAIS:6110 Fall 2020</a:t>
            </a:r>
          </a:p>
          <a:p>
            <a:r>
              <a:rPr lang="en-US" dirty="0"/>
              <a:t>Master’</a:t>
            </a:r>
            <a:r>
              <a:rPr lang="en-US" altLang="zh-CN" dirty="0"/>
              <a:t>s in</a:t>
            </a:r>
            <a:r>
              <a:rPr lang="en-US" dirty="0"/>
              <a:t> Business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5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summary(model)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29266" y="245277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Deviance Residuals: </a:t>
            </a:r>
          </a:p>
          <a:p>
            <a:r>
              <a:rPr lang="en-US" sz="1200" dirty="0"/>
              <a:t>(Note: These are approximate quantiles with relative error &lt;= 0.01)</a:t>
            </a:r>
          </a:p>
          <a:p>
            <a:r>
              <a:rPr lang="en-US" sz="1200" dirty="0"/>
              <a:t>    Min       1Q   Median       3Q      Max  </a:t>
            </a:r>
          </a:p>
          <a:p>
            <a:r>
              <a:rPr lang="en-US" sz="1200" dirty="0"/>
              <a:t>-4.2275  -1.2509  -0.1709   1.6493   3.8180  </a:t>
            </a:r>
          </a:p>
          <a:p>
            <a:endParaRPr lang="en-US" sz="1200" dirty="0"/>
          </a:p>
          <a:p>
            <a:r>
              <a:rPr lang="en-US" sz="1200" dirty="0"/>
              <a:t>Coefficients:</a:t>
            </a:r>
          </a:p>
          <a:p>
            <a:r>
              <a:rPr lang="en-US" sz="1200" dirty="0"/>
              <a:t>               Estimate  	   Std. Error      t value      </a:t>
            </a:r>
            <a:r>
              <a:rPr lang="en-US" sz="1200" dirty="0" err="1"/>
              <a:t>Pr</a:t>
            </a:r>
            <a:r>
              <a:rPr lang="en-US" sz="1200" dirty="0"/>
              <a:t>(&gt;|t|)</a:t>
            </a:r>
          </a:p>
          <a:p>
            <a:r>
              <a:rPr lang="en-US" sz="1200" dirty="0"/>
              <a:t>(Intercept)  -6.1954738   32.843652  -0.18864   0.85381</a:t>
            </a:r>
          </a:p>
          <a:p>
            <a:r>
              <a:rPr lang="en-US" sz="1200" dirty="0" err="1"/>
              <a:t>cyl</a:t>
            </a:r>
            <a:r>
              <a:rPr lang="en-US" sz="1200" dirty="0"/>
              <a:t>           0.5996017    1.943880     0.30846   0.76350</a:t>
            </a:r>
          </a:p>
          <a:p>
            <a:r>
              <a:rPr lang="en-US" sz="1200" dirty="0" err="1"/>
              <a:t>disp</a:t>
            </a:r>
            <a:r>
              <a:rPr lang="en-US" sz="1200" dirty="0"/>
              <a:t>          0.0179472    0.023975     0.74858   0.46981</a:t>
            </a:r>
          </a:p>
          <a:p>
            <a:r>
              <a:rPr lang="en-US" sz="1200" dirty="0" err="1"/>
              <a:t>hp</a:t>
            </a:r>
            <a:r>
              <a:rPr lang="en-US" sz="1200" dirty="0"/>
              <a:t>           -0.0093995    0.029630    -0.31723   0.75701</a:t>
            </a:r>
          </a:p>
          <a:p>
            <a:r>
              <a:rPr lang="en-US" sz="1200" dirty="0"/>
              <a:t>drat          3.1363382    2.930739    1.07015   0.30747</a:t>
            </a:r>
          </a:p>
          <a:p>
            <a:r>
              <a:rPr lang="en-US" sz="1200" dirty="0" err="1"/>
              <a:t>wt</a:t>
            </a:r>
            <a:r>
              <a:rPr lang="en-US" sz="1200" dirty="0"/>
              <a:t>           -3.0082753    2.420213  -1.24298   0.23972</a:t>
            </a:r>
          </a:p>
          <a:p>
            <a:r>
              <a:rPr lang="en-US" sz="1200" dirty="0" err="1"/>
              <a:t>qsec</a:t>
            </a:r>
            <a:r>
              <a:rPr lang="en-US" sz="1200" dirty="0"/>
              <a:t>          0.6465848    0.849858   0.76081   0.46277</a:t>
            </a:r>
          </a:p>
          <a:p>
            <a:r>
              <a:rPr lang="en-US" sz="1200" dirty="0"/>
              <a:t>vs            2.0367272    3.173746   0.64174   0.53418</a:t>
            </a:r>
          </a:p>
          <a:p>
            <a:r>
              <a:rPr lang="en-US" sz="1200" dirty="0"/>
              <a:t>am            2.8328113    2.741496   1.03331   0.32364</a:t>
            </a:r>
          </a:p>
          <a:p>
            <a:r>
              <a:rPr lang="en-US" sz="1200" dirty="0"/>
              <a:t>gear          2.2452794    2.713227   0.82753   0.42553</a:t>
            </a:r>
          </a:p>
          <a:p>
            <a:r>
              <a:rPr lang="en-US" sz="1200" dirty="0"/>
              <a:t>carb         -1.2188915    1.272100  -0.95817   0.35856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318000" y="3149600"/>
            <a:ext cx="2844800" cy="25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06733" y="2990334"/>
            <a:ext cx="384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Residuals of your model on training set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540000" y="3615267"/>
            <a:ext cx="3352800" cy="27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892800" y="3430601"/>
                <a:ext cx="4488729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Coefficients of the linear model computed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Standard error of the coefficients</a:t>
                </a:r>
              </a:p>
              <a:p>
                <a:r>
                  <a:rPr lang="en-US" dirty="0"/>
                  <a:t>t value: t statistic of the parameter</a:t>
                </a:r>
              </a:p>
              <a:p>
                <a:r>
                  <a:rPr lang="en-US" dirty="0" err="1"/>
                  <a:t>Pr</a:t>
                </a:r>
                <a:r>
                  <a:rPr lang="en-US" dirty="0"/>
                  <a:t>(&gt;|t|): Significance of the parameter</a:t>
                </a:r>
              </a:p>
              <a:p>
                <a:endParaRPr lang="en-US" dirty="0"/>
              </a:p>
              <a:p>
                <a:r>
                  <a:rPr lang="en-US" dirty="0"/>
                  <a:t>Weight might be relevant to mpg</a:t>
                </a:r>
              </a:p>
              <a:p>
                <a:r>
                  <a:rPr lang="en-US" dirty="0"/>
                  <a:t>None of the coefficients are significant</a:t>
                </a:r>
              </a:p>
              <a:p>
                <a:r>
                  <a:rPr lang="en-US" dirty="0"/>
                  <a:t>More data will give a more accurate model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0" y="3430601"/>
                <a:ext cx="4488729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223" t="-1587" r="-136" b="-3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92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output &lt;- predict(model, testing)</a:t>
            </a:r>
          </a:p>
          <a:p>
            <a:r>
              <a:rPr lang="en-US" dirty="0"/>
              <a:t>&gt; </a:t>
            </a:r>
            <a:r>
              <a:rPr lang="en-US" dirty="0" err="1"/>
              <a:t>showDF</a:t>
            </a:r>
            <a:r>
              <a:rPr lang="en-US" dirty="0"/>
              <a:t>(output)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98" y="2995083"/>
            <a:ext cx="7024547" cy="19071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93405" y="2947106"/>
            <a:ext cx="1698940" cy="18873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45522" y="2947106"/>
            <a:ext cx="445148" cy="18873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9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also use the random forest to do regression (instead of binary classification). Each tree leaf node will give a numeric prediction.</a:t>
            </a:r>
          </a:p>
          <a:p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&gt; </a:t>
            </a:r>
            <a:r>
              <a:rPr lang="en-US" sz="2800" i="1" dirty="0" err="1"/>
              <a:t>mtcars_rf</a:t>
            </a:r>
            <a:r>
              <a:rPr lang="en-US" sz="2800" i="1" dirty="0"/>
              <a:t> &lt;- </a:t>
            </a:r>
            <a:r>
              <a:rPr lang="en-US" sz="2800" i="1" dirty="0" err="1"/>
              <a:t>mtcars</a:t>
            </a:r>
            <a:endParaRPr lang="en-US" sz="2800" i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&gt; </a:t>
            </a:r>
            <a:r>
              <a:rPr lang="en-US" sz="2800" dirty="0" err="1"/>
              <a:t>mtcars_rf_df</a:t>
            </a:r>
            <a:r>
              <a:rPr lang="en-US" sz="2800" dirty="0"/>
              <a:t> &lt;- </a:t>
            </a:r>
            <a:r>
              <a:rPr lang="en-US" sz="2800" dirty="0" err="1"/>
              <a:t>as.DataFrame</a:t>
            </a:r>
            <a:r>
              <a:rPr lang="en-US" sz="2800" dirty="0"/>
              <a:t>(</a:t>
            </a:r>
            <a:r>
              <a:rPr lang="en-US" sz="2800" dirty="0" err="1"/>
              <a:t>mtcars_rf</a:t>
            </a:r>
            <a:r>
              <a:rPr lang="en-US" sz="2800" dirty="0"/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&gt; </a:t>
            </a:r>
            <a:r>
              <a:rPr lang="en-US" sz="2800" dirty="0" err="1"/>
              <a:t>df_list</a:t>
            </a:r>
            <a:r>
              <a:rPr lang="en-US" sz="2800" dirty="0"/>
              <a:t> &lt;- </a:t>
            </a:r>
            <a:r>
              <a:rPr lang="en-US" sz="2800" dirty="0" err="1"/>
              <a:t>randomSplit</a:t>
            </a:r>
            <a:r>
              <a:rPr lang="en-US" sz="2800" dirty="0"/>
              <a:t>(</a:t>
            </a:r>
            <a:r>
              <a:rPr lang="en-US" sz="2800" dirty="0" err="1"/>
              <a:t>mtcars_rf_df</a:t>
            </a:r>
            <a:r>
              <a:rPr lang="en-US" sz="2800" dirty="0"/>
              <a:t>, c(7,3), 2)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&gt; </a:t>
            </a:r>
            <a:r>
              <a:rPr lang="en-US" sz="2800" dirty="0" err="1"/>
              <a:t>training_df</a:t>
            </a:r>
            <a:r>
              <a:rPr lang="en-US" sz="2800" dirty="0"/>
              <a:t> &lt;- </a:t>
            </a:r>
            <a:r>
              <a:rPr lang="en-US" sz="2800" dirty="0" err="1"/>
              <a:t>df_list</a:t>
            </a:r>
            <a:r>
              <a:rPr lang="en-US" sz="2800" dirty="0"/>
              <a:t>[[1]]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&gt; </a:t>
            </a:r>
            <a:r>
              <a:rPr lang="en-US" sz="2800" dirty="0" err="1"/>
              <a:t>testing_df</a:t>
            </a:r>
            <a:r>
              <a:rPr lang="en-US" sz="2800" dirty="0"/>
              <a:t> &lt;- </a:t>
            </a:r>
            <a:r>
              <a:rPr lang="en-US" sz="2800" dirty="0" err="1"/>
              <a:t>df_list</a:t>
            </a:r>
            <a:r>
              <a:rPr lang="en-US" sz="2800" dirty="0"/>
              <a:t>[[2]]</a:t>
            </a:r>
          </a:p>
          <a:p>
            <a:endParaRPr lang="en-US" dirty="0"/>
          </a:p>
          <a:p>
            <a:r>
              <a:rPr lang="en-US" i="1" dirty="0"/>
              <a:t>model &lt;- </a:t>
            </a:r>
            <a:r>
              <a:rPr lang="en-US" i="1" dirty="0" err="1"/>
              <a:t>spark.randomForest</a:t>
            </a:r>
            <a:r>
              <a:rPr lang="en-US" i="1" dirty="0"/>
              <a:t>(</a:t>
            </a:r>
            <a:r>
              <a:rPr lang="en-US" i="1" dirty="0" err="1"/>
              <a:t>mtcars_rf_df</a:t>
            </a:r>
            <a:r>
              <a:rPr lang="en-US" i="1" dirty="0"/>
              <a:t>,  mpg ~ . , “</a:t>
            </a:r>
            <a:r>
              <a:rPr lang="en-US" i="1" dirty="0">
                <a:solidFill>
                  <a:srgbClr val="FF0000"/>
                </a:solidFill>
              </a:rPr>
              <a:t>regression</a:t>
            </a:r>
            <a:r>
              <a:rPr lang="en-US" i="1" dirty="0"/>
              <a:t>", </a:t>
            </a:r>
            <a:r>
              <a:rPr lang="en-US" dirty="0" err="1"/>
              <a:t>numTrees</a:t>
            </a:r>
            <a:r>
              <a:rPr lang="en-US" dirty="0"/>
              <a:t> = 20, </a:t>
            </a:r>
            <a:r>
              <a:rPr lang="en-US" i="1" dirty="0" err="1"/>
              <a:t>maxDepth</a:t>
            </a:r>
            <a:r>
              <a:rPr lang="en-US" i="1" dirty="0"/>
              <a:t> = 5)</a:t>
            </a:r>
            <a:r>
              <a:rPr lang="en-US" dirty="0"/>
              <a:t> </a:t>
            </a:r>
          </a:p>
          <a:p>
            <a:r>
              <a:rPr lang="en-US" dirty="0"/>
              <a:t>output&lt;-predict(model, </a:t>
            </a:r>
            <a:r>
              <a:rPr lang="en-US" dirty="0" err="1"/>
              <a:t>testing_df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73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ways to measure the error </a:t>
                </a:r>
              </a:p>
              <a:p>
                <a:r>
                  <a:rPr lang="en-US" dirty="0"/>
                  <a:t>1. Mean Squared Error (MSE): mean of squared error in each row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1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665" y="4233334"/>
            <a:ext cx="7024547" cy="19071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37272" y="4185357"/>
            <a:ext cx="1698940" cy="18873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89389" y="4185357"/>
            <a:ext cx="445148" cy="18873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97280" y="3607371"/>
            <a:ext cx="6587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showDF</a:t>
            </a:r>
            <a:r>
              <a:rPr lang="en-US" dirty="0"/>
              <a:t>(select(output, </a:t>
            </a:r>
            <a:r>
              <a:rPr lang="en-US" dirty="0" err="1"/>
              <a:t>avg</a:t>
            </a:r>
            <a:r>
              <a:rPr lang="en-US" dirty="0"/>
              <a:t>((</a:t>
            </a:r>
            <a:r>
              <a:rPr lang="en-US" dirty="0" err="1"/>
              <a:t>output$mpg-output$prediction</a:t>
            </a:r>
            <a:r>
              <a:rPr lang="en-US" dirty="0"/>
              <a:t>)^2)))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300" y="4208505"/>
            <a:ext cx="28289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40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ways to measure the error </a:t>
                </a:r>
              </a:p>
              <a:p>
                <a:r>
                  <a:rPr lang="en-US" dirty="0"/>
                  <a:t>2. Root Mean Squared Error (RMSE):  root square of MSE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1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665" y="4233334"/>
            <a:ext cx="7024547" cy="19071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37272" y="4185357"/>
            <a:ext cx="1698940" cy="18873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89389" y="4185357"/>
            <a:ext cx="445148" cy="18873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97280" y="3784986"/>
            <a:ext cx="9037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showDF</a:t>
            </a:r>
            <a:r>
              <a:rPr lang="en-US" dirty="0"/>
              <a:t>(select(output, 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avg</a:t>
            </a:r>
            <a:r>
              <a:rPr lang="en-US" dirty="0"/>
              <a:t>((</a:t>
            </a:r>
            <a:r>
              <a:rPr lang="en-US" dirty="0" err="1"/>
              <a:t>output$mpg-output$prediction</a:t>
            </a:r>
            <a:r>
              <a:rPr lang="en-US" dirty="0"/>
              <a:t>)^2))))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494140"/>
            <a:ext cx="32766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50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Absolute Error (MAE)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3. Mean Absolute Error (MAE): mean of absolute value of error in each row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acc>
                              </m:e>
                            </m:d>
                          </m:e>
                          <m:sup/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2000" dirty="0"/>
                  <a:t>Both RMSE and MAE measure error in units of the target variable</a:t>
                </a:r>
              </a:p>
              <a:p>
                <a:r>
                  <a:rPr lang="en-US" sz="2000" dirty="0"/>
                  <a:t>RMSE weights large errors higher (used when you want to avoid large errors)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1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97280" y="3607371"/>
            <a:ext cx="6587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showDF</a:t>
            </a:r>
            <a:r>
              <a:rPr lang="en-US" dirty="0"/>
              <a:t>(select(output, </a:t>
            </a:r>
            <a:r>
              <a:rPr lang="en-US" dirty="0" err="1"/>
              <a:t>avg</a:t>
            </a:r>
            <a:r>
              <a:rPr lang="en-US" dirty="0"/>
              <a:t>(abs(</a:t>
            </a:r>
            <a:r>
              <a:rPr lang="en-US" dirty="0" err="1"/>
              <a:t>output$mpg-output$prediction</a:t>
            </a:r>
            <a:r>
              <a:rPr lang="en-US" dirty="0"/>
              <a:t>))))</a:t>
            </a:r>
          </a:p>
        </p:txBody>
      </p:sp>
    </p:spTree>
    <p:extLst>
      <p:ext uri="{BB962C8B-B14F-4D97-AF65-F5344CB8AC3E}">
        <p14:creationId xmlns:p14="http://schemas.microsoft.com/office/powerpoint/2010/main" val="3225671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Mean Absolute Percentage Error (MAPE)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4. Mean Absolute Percentage Error (MAPE): mean of % of the with respect to true value (0% is the best, no </a:t>
                </a:r>
                <a:r>
                  <a:rPr lang="en-US" dirty="0" err="1"/>
                  <a:t>upperbound</a:t>
                </a:r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𝑀𝐴𝑃𝐸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∗100</m:t>
                            </m:r>
                          </m:e>
                          <m:sup/>
                        </m:sSup>
                      </m:e>
                    </m:nary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True value = 1, Predicted value = 0.9, </a:t>
                </a:r>
                <a:r>
                  <a:rPr lang="en-US" dirty="0"/>
                  <a:t>MAPE = 10% (for one row)</a:t>
                </a:r>
              </a:p>
              <a:p>
                <a:pPr marL="0" indent="0">
                  <a:buNone/>
                </a:pPr>
                <a:r>
                  <a:rPr lang="en-US" dirty="0"/>
                  <a:t>True value = 1, Predicted value = 2, MAPE = 100% !! (for one row)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18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97280" y="3607371"/>
            <a:ext cx="8724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showDF</a:t>
            </a:r>
            <a:r>
              <a:rPr lang="en-US" dirty="0"/>
              <a:t>(select(output, </a:t>
            </a:r>
            <a:r>
              <a:rPr lang="en-US" dirty="0" err="1"/>
              <a:t>avg</a:t>
            </a:r>
            <a:r>
              <a:rPr lang="en-US" dirty="0"/>
              <a:t>(abs(</a:t>
            </a:r>
            <a:r>
              <a:rPr lang="en-US" dirty="0" err="1"/>
              <a:t>output$mpg-output$prediction</a:t>
            </a:r>
            <a:r>
              <a:rPr lang="en-US" dirty="0"/>
              <a:t>)/abs(</a:t>
            </a:r>
            <a:r>
              <a:rPr lang="en-US" dirty="0" err="1"/>
              <a:t>output$mpg</a:t>
            </a:r>
            <a:r>
              <a:rPr lang="en-US" dirty="0"/>
              <a:t>))))</a:t>
            </a:r>
          </a:p>
        </p:txBody>
      </p:sp>
    </p:spTree>
    <p:extLst>
      <p:ext uri="{BB962C8B-B14F-4D97-AF65-F5344CB8AC3E}">
        <p14:creationId xmlns:p14="http://schemas.microsoft.com/office/powerpoint/2010/main" val="1253654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RMSE and MAE both at the target variable’s unit (error in predicted price is 10 dollars)</a:t>
            </a:r>
          </a:p>
          <a:p>
            <a:r>
              <a:rPr lang="en-US" dirty="0"/>
              <a:t>MSE is at the quadratic unit of target variable (error is in squared unit)</a:t>
            </a:r>
          </a:p>
          <a:p>
            <a:r>
              <a:rPr lang="en-US" dirty="0"/>
              <a:t>MAPE is in percentage and is not affected by the unit/scale of target variable (the error in predicted price is 5% of original value). </a:t>
            </a:r>
            <a:r>
              <a:rPr lang="en-US" altLang="zh-CN" dirty="0"/>
              <a:t>Original value of the variable can’t be 0.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73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Multi-layer</a:t>
                      </a:r>
                      <a:r>
                        <a:rPr lang="en-US" baseline="0" dirty="0"/>
                        <a:t> Perceptron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  <a:r>
                        <a:rPr lang="en-US" baseline="0" dirty="0"/>
                        <a:t> 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Generalized</a:t>
                      </a:r>
                      <a:r>
                        <a:rPr lang="en-US" baseline="0" dirty="0"/>
                        <a:t> Linear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38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#5 Submit on 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Do the prediction again on the </a:t>
            </a:r>
            <a:r>
              <a:rPr lang="en-US" dirty="0" err="1"/>
              <a:t>NYC_taxi</a:t>
            </a:r>
            <a:r>
              <a:rPr lang="en-US" dirty="0"/>
              <a:t> data using trips started and ended both between 7pm and 8pm on August 1 (same as in Exercise #4). But this time use linear regression to predict the fare amount directly.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Only use the pickup </a:t>
            </a:r>
            <a:r>
              <a:rPr lang="en-US" dirty="0" err="1"/>
              <a:t>lat</a:t>
            </a:r>
            <a:r>
              <a:rPr lang="en-US" dirty="0"/>
              <a:t>/long, </a:t>
            </a:r>
            <a:r>
              <a:rPr lang="en-US" dirty="0" err="1"/>
              <a:t>dropoff</a:t>
            </a:r>
            <a:r>
              <a:rPr lang="en-US" dirty="0"/>
              <a:t> </a:t>
            </a:r>
            <a:r>
              <a:rPr lang="en-US" dirty="0" err="1"/>
              <a:t>lat</a:t>
            </a:r>
            <a:r>
              <a:rPr lang="en-US" dirty="0"/>
              <a:t>/long, </a:t>
            </a:r>
            <a:r>
              <a:rPr lang="en-US" dirty="0" err="1"/>
              <a:t>trip_distance</a:t>
            </a:r>
            <a:r>
              <a:rPr lang="en-US" dirty="0"/>
              <a:t>, and rate code.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Calculate MSE, RMSE, MAE and MAPE on the testing 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Show these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8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</a:t>
            </a:r>
            <a:r>
              <a:rPr lang="en-US" dirty="0" err="1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Create a notebook with R as the default language.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Load the </a:t>
            </a:r>
            <a:r>
              <a:rPr lang="en-US" dirty="0" err="1"/>
              <a:t>SparkR</a:t>
            </a:r>
            <a:r>
              <a:rPr lang="en-US" dirty="0"/>
              <a:t> package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Attach to the Spark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244" y="2446866"/>
            <a:ext cx="5780627" cy="390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60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 for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07320" cy="4023360"/>
          </a:xfrm>
        </p:spPr>
        <p:txBody>
          <a:bodyPr/>
          <a:lstStyle/>
          <a:p>
            <a:r>
              <a:rPr lang="en-US" dirty="0"/>
              <a:t>1. Submit Exercise #5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7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Additional Classification Models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Regression Models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Evaluation of regression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0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Classification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Naïve Bayes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Linear SVM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2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family of simple probabilistic, multiclass classifiers based on applying Bayes’ theorem with strong (naive) independence assumptions between every pair of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384" r="10508" b="7425"/>
          <a:stretch/>
        </p:blipFill>
        <p:spPr>
          <a:xfrm>
            <a:off x="7855373" y="2656438"/>
            <a:ext cx="3776133" cy="215262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86834" y="2962691"/>
            <a:ext cx="262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P(yes|3</a:t>
            </a:r>
            <a:r>
              <a:rPr lang="en-US" baseline="30000" dirty="0"/>
              <a:t>rd</a:t>
            </a:r>
            <a:r>
              <a:rPr lang="en-US" dirty="0"/>
              <a:t>, female, Child) =?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61617" y="3354550"/>
            <a:ext cx="1877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P(1</a:t>
            </a:r>
            <a:r>
              <a:rPr lang="en-US" baseline="30000" dirty="0"/>
              <a:t>st</a:t>
            </a:r>
            <a:r>
              <a:rPr lang="en-US" dirty="0"/>
              <a:t>|yes) = 3/10</a:t>
            </a:r>
          </a:p>
          <a:p>
            <a:r>
              <a:rPr lang="en-US" dirty="0"/>
              <a:t>P(2</a:t>
            </a:r>
            <a:r>
              <a:rPr lang="en-US" baseline="30000" dirty="0"/>
              <a:t>nd</a:t>
            </a:r>
            <a:r>
              <a:rPr lang="en-US" dirty="0"/>
              <a:t>|yes) = 3/10</a:t>
            </a:r>
          </a:p>
          <a:p>
            <a:r>
              <a:rPr lang="en-US" dirty="0">
                <a:solidFill>
                  <a:srgbClr val="FF0000"/>
                </a:solidFill>
              </a:rPr>
              <a:t>P(3</a:t>
            </a:r>
            <a:r>
              <a:rPr lang="en-US" baseline="30000" dirty="0">
                <a:solidFill>
                  <a:srgbClr val="FF0000"/>
                </a:solidFill>
              </a:rPr>
              <a:t>rd</a:t>
            </a:r>
            <a:r>
              <a:rPr lang="en-US" dirty="0">
                <a:solidFill>
                  <a:srgbClr val="FF0000"/>
                </a:solidFill>
              </a:rPr>
              <a:t>|yes) = 3/10</a:t>
            </a:r>
          </a:p>
          <a:p>
            <a:r>
              <a:rPr lang="en-US" dirty="0"/>
              <a:t>P(</a:t>
            </a:r>
            <a:r>
              <a:rPr lang="en-US" dirty="0" err="1"/>
              <a:t>crew|yes</a:t>
            </a:r>
            <a:r>
              <a:rPr lang="en-US" dirty="0"/>
              <a:t>) =1/10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54088" y="4663253"/>
            <a:ext cx="1879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</a:t>
            </a:r>
            <a:r>
              <a:rPr lang="en-US" dirty="0" err="1">
                <a:solidFill>
                  <a:srgbClr val="FF0000"/>
                </a:solidFill>
              </a:rPr>
              <a:t>Child|yes</a:t>
            </a:r>
            <a:r>
              <a:rPr lang="en-US" dirty="0">
                <a:solidFill>
                  <a:srgbClr val="FF0000"/>
                </a:solidFill>
              </a:rPr>
              <a:t>) = 3/5</a:t>
            </a:r>
          </a:p>
          <a:p>
            <a:r>
              <a:rPr lang="en-US" dirty="0"/>
              <a:t>P(</a:t>
            </a:r>
            <a:r>
              <a:rPr lang="en-US" dirty="0" err="1"/>
              <a:t>Adult|yes</a:t>
            </a:r>
            <a:r>
              <a:rPr lang="en-US" dirty="0"/>
              <a:t>) = 2/5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25490" y="5409984"/>
            <a:ext cx="2023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Male|yes</a:t>
            </a:r>
            <a:r>
              <a:rPr lang="en-US" dirty="0"/>
              <a:t>) = 7/10</a:t>
            </a:r>
          </a:p>
          <a:p>
            <a:r>
              <a:rPr lang="en-US" dirty="0">
                <a:solidFill>
                  <a:srgbClr val="FF0000"/>
                </a:solidFill>
              </a:rPr>
              <a:t>P(</a:t>
            </a:r>
            <a:r>
              <a:rPr lang="en-US" dirty="0" err="1">
                <a:solidFill>
                  <a:srgbClr val="FF0000"/>
                </a:solidFill>
              </a:rPr>
              <a:t>Femal|yes</a:t>
            </a:r>
            <a:r>
              <a:rPr lang="en-US" dirty="0">
                <a:solidFill>
                  <a:srgbClr val="FF0000"/>
                </a:solidFill>
              </a:rPr>
              <a:t>) = 3/10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41025" y="6090453"/>
            <a:ext cx="250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P(yes) = 1/2, P(</a:t>
            </a:r>
            <a:r>
              <a:rPr lang="en-US" altLang="zh-CN" dirty="0"/>
              <a:t>no) = 1/2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252841" y="4809067"/>
            <a:ext cx="543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P(yes|3</a:t>
            </a:r>
            <a:r>
              <a:rPr lang="en-US" baseline="30000" dirty="0"/>
              <a:t>rd</a:t>
            </a:r>
            <a:r>
              <a:rPr lang="en-US" dirty="0"/>
              <a:t>, female, Child) ~P(3</a:t>
            </a:r>
            <a:r>
              <a:rPr lang="en-US" baseline="30000" dirty="0"/>
              <a:t>rd</a:t>
            </a:r>
            <a:r>
              <a:rPr lang="en-US" dirty="0"/>
              <a:t>|yes)P(</a:t>
            </a:r>
            <a:r>
              <a:rPr lang="en-US" dirty="0" err="1"/>
              <a:t>female|yes</a:t>
            </a:r>
            <a:r>
              <a:rPr lang="en-US" dirty="0"/>
              <a:t>)P(</a:t>
            </a:r>
            <a:r>
              <a:rPr lang="en-US" dirty="0" err="1"/>
              <a:t>Child|yes</a:t>
            </a:r>
            <a:r>
              <a:rPr lang="en-US" dirty="0"/>
              <a:t>)P(yes)= 27/500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P(No|3</a:t>
            </a:r>
            <a:r>
              <a:rPr lang="en-US" baseline="30000" dirty="0">
                <a:solidFill>
                  <a:srgbClr val="FF0000"/>
                </a:solidFill>
              </a:rPr>
              <a:t>rd</a:t>
            </a:r>
            <a:r>
              <a:rPr lang="en-US" dirty="0">
                <a:solidFill>
                  <a:srgbClr val="FF0000"/>
                </a:solidFill>
              </a:rPr>
              <a:t>, female, Child) </a:t>
            </a:r>
            <a:r>
              <a:rPr lang="en-US" dirty="0"/>
              <a:t>~P(3</a:t>
            </a:r>
            <a:r>
              <a:rPr lang="en-US" baseline="30000" dirty="0"/>
              <a:t>rd</a:t>
            </a:r>
            <a:r>
              <a:rPr lang="en-US" dirty="0"/>
              <a:t>|</a:t>
            </a:r>
            <a:r>
              <a:rPr lang="en-US" altLang="zh-CN" dirty="0"/>
              <a:t>no</a:t>
            </a:r>
            <a:r>
              <a:rPr lang="en-US" dirty="0"/>
              <a:t>)P(</a:t>
            </a:r>
            <a:r>
              <a:rPr lang="en-US" dirty="0" err="1"/>
              <a:t>female|no</a:t>
            </a:r>
            <a:r>
              <a:rPr lang="en-US" dirty="0"/>
              <a:t>)P(</a:t>
            </a:r>
            <a:r>
              <a:rPr lang="en-US" dirty="0" err="1"/>
              <a:t>Child|no</a:t>
            </a:r>
            <a:r>
              <a:rPr lang="en-US" dirty="0"/>
              <a:t>)P(no)= 1/50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33320" y="3343278"/>
            <a:ext cx="17090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P(1</a:t>
            </a:r>
            <a:r>
              <a:rPr lang="en-US" baseline="30000" dirty="0"/>
              <a:t>st</a:t>
            </a:r>
            <a:r>
              <a:rPr lang="en-US" dirty="0"/>
              <a:t>|no) = 1/5</a:t>
            </a:r>
          </a:p>
          <a:p>
            <a:r>
              <a:rPr lang="en-US" dirty="0"/>
              <a:t>P(2</a:t>
            </a:r>
            <a:r>
              <a:rPr lang="en-US" baseline="30000" dirty="0"/>
              <a:t>nd</a:t>
            </a:r>
            <a:r>
              <a:rPr lang="en-US" dirty="0"/>
              <a:t>|no) = 1/5</a:t>
            </a:r>
          </a:p>
          <a:p>
            <a:r>
              <a:rPr lang="en-US" dirty="0">
                <a:solidFill>
                  <a:srgbClr val="FF0000"/>
                </a:solidFill>
              </a:rPr>
              <a:t>P(3</a:t>
            </a:r>
            <a:r>
              <a:rPr lang="en-US" baseline="30000" dirty="0">
                <a:solidFill>
                  <a:srgbClr val="FF0000"/>
                </a:solidFill>
              </a:rPr>
              <a:t>rd</a:t>
            </a:r>
            <a:r>
              <a:rPr lang="en-US" dirty="0">
                <a:solidFill>
                  <a:srgbClr val="FF0000"/>
                </a:solidFill>
              </a:rPr>
              <a:t>|no) = 2/5</a:t>
            </a:r>
          </a:p>
          <a:p>
            <a:r>
              <a:rPr lang="en-US" dirty="0"/>
              <a:t>P(</a:t>
            </a:r>
            <a:r>
              <a:rPr lang="en-US" dirty="0" err="1"/>
              <a:t>crew|no</a:t>
            </a:r>
            <a:r>
              <a:rPr lang="en-US" dirty="0"/>
              <a:t>) =1/5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33320" y="4629115"/>
            <a:ext cx="1879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</a:t>
            </a:r>
            <a:r>
              <a:rPr lang="en-US" dirty="0" err="1">
                <a:solidFill>
                  <a:srgbClr val="FF0000"/>
                </a:solidFill>
              </a:rPr>
              <a:t>Child|no</a:t>
            </a:r>
            <a:r>
              <a:rPr lang="en-US" dirty="0">
                <a:solidFill>
                  <a:srgbClr val="FF0000"/>
                </a:solidFill>
              </a:rPr>
              <a:t>) = 1/5</a:t>
            </a:r>
          </a:p>
          <a:p>
            <a:r>
              <a:rPr lang="en-US" dirty="0"/>
              <a:t>P(</a:t>
            </a:r>
            <a:r>
              <a:rPr lang="en-US" dirty="0" err="1"/>
              <a:t>Adult|no</a:t>
            </a:r>
            <a:r>
              <a:rPr lang="en-US" dirty="0"/>
              <a:t>) = 4/5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76621" y="5419203"/>
            <a:ext cx="1965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Male|no</a:t>
            </a:r>
            <a:r>
              <a:rPr lang="en-US" dirty="0"/>
              <a:t>) = 1/2</a:t>
            </a:r>
          </a:p>
          <a:p>
            <a:r>
              <a:rPr lang="en-US" dirty="0">
                <a:solidFill>
                  <a:srgbClr val="FF0000"/>
                </a:solidFill>
              </a:rPr>
              <a:t>P(</a:t>
            </a:r>
            <a:r>
              <a:rPr lang="en-US" dirty="0" err="1">
                <a:solidFill>
                  <a:srgbClr val="FF0000"/>
                </a:solidFill>
              </a:rPr>
              <a:t>Female|no</a:t>
            </a:r>
            <a:r>
              <a:rPr lang="en-US" dirty="0">
                <a:solidFill>
                  <a:srgbClr val="FF0000"/>
                </a:solidFill>
              </a:rPr>
              <a:t>) = 1/2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44" y="2937322"/>
            <a:ext cx="1941772" cy="391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4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family of simple probabilistic, multiclass classifiers based on applying Bayes’ theorem with strong (naive) independence assumptions between every pair of features.</a:t>
            </a:r>
          </a:p>
          <a:p>
            <a:pPr marL="0" indent="0">
              <a:buNone/>
            </a:pPr>
            <a:r>
              <a:rPr lang="en-US" sz="2000" dirty="0"/>
              <a:t>model &lt;- </a:t>
            </a:r>
            <a:r>
              <a:rPr lang="en-US" sz="2000" dirty="0" err="1"/>
              <a:t>spark.naiveBayes</a:t>
            </a: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/>
              <a:t>  data,</a:t>
            </a:r>
          </a:p>
          <a:p>
            <a:pPr marL="0" indent="0">
              <a:buNone/>
            </a:pPr>
            <a:r>
              <a:rPr lang="en-US" sz="2000" dirty="0"/>
              <a:t>  formula,</a:t>
            </a:r>
          </a:p>
          <a:p>
            <a:pPr marL="0" indent="0">
              <a:buNone/>
            </a:pPr>
            <a:r>
              <a:rPr lang="en-US" sz="2000" dirty="0"/>
              <a:t>  smoothing = 1,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handleInvalid</a:t>
            </a:r>
            <a:r>
              <a:rPr lang="en-US" sz="2000" dirty="0"/>
              <a:t> = c("error", "keep", "skip")</a:t>
            </a:r>
          </a:p>
          <a:p>
            <a:pPr marL="0" indent="0">
              <a:buNone/>
            </a:pPr>
            <a:r>
              <a:rPr lang="en-US" sz="20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124200" y="4199467"/>
            <a:ext cx="1972733" cy="39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17067" y="3953933"/>
            <a:ext cx="624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Smoothing parameter for categorical data. 0 for all numeric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0813" y="5792802"/>
            <a:ext cx="889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SparkR</a:t>
            </a:r>
            <a:r>
              <a:rPr lang="en-US" dirty="0">
                <a:solidFill>
                  <a:srgbClr val="FF0000"/>
                </a:solidFill>
              </a:rPr>
              <a:t> only uses a </a:t>
            </a:r>
            <a:r>
              <a:rPr lang="en-US" altLang="zh-CN" dirty="0">
                <a:solidFill>
                  <a:srgbClr val="FF0000"/>
                </a:solidFill>
              </a:rPr>
              <a:t>Bernoulli naïve Bayes model (input parameters should be binary)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60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 </a:t>
            </a:r>
            <a:r>
              <a:rPr lang="en-US" dirty="0">
                <a:hlinkClick r:id="rId2"/>
              </a:rPr>
              <a:t>support vector machine</a:t>
            </a:r>
            <a:r>
              <a:rPr lang="en-US" dirty="0"/>
              <a:t> constructs a hyperplane or set of hyperplanes in a high- or infinite-dimensional space, which have the largest distance to the nearest training sample.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pic>
        <p:nvPicPr>
          <p:cNvPr id="3074" name="Picture 2" descr="Support vector machine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708" y="3464560"/>
            <a:ext cx="28575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82028" y="3857414"/>
            <a:ext cx="8017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model &lt;- </a:t>
            </a:r>
            <a:r>
              <a:rPr lang="en-US" dirty="0" err="1"/>
              <a:t>spark.svmLinear</a:t>
            </a:r>
            <a:r>
              <a:rPr lang="en-US" dirty="0"/>
              <a:t>(data,  formula,  </a:t>
            </a:r>
            <a:r>
              <a:rPr lang="en-US" dirty="0" err="1"/>
              <a:t>regParam</a:t>
            </a:r>
            <a:r>
              <a:rPr lang="en-US" dirty="0"/>
              <a:t> = 0,  </a:t>
            </a:r>
            <a:r>
              <a:rPr lang="en-US" dirty="0" err="1"/>
              <a:t>maxIter</a:t>
            </a:r>
            <a:r>
              <a:rPr lang="en-US" dirty="0"/>
              <a:t> = 100,  </a:t>
            </a:r>
            <a:r>
              <a:rPr lang="en-US" dirty="0" err="1"/>
              <a:t>tol</a:t>
            </a:r>
            <a:r>
              <a:rPr lang="en-US" dirty="0"/>
              <a:t> = 1e-06,   standardization = TRUE,   threshold = 0,  </a:t>
            </a:r>
            <a:r>
              <a:rPr lang="en-US" dirty="0" err="1"/>
              <a:t>handleInvalid</a:t>
            </a:r>
            <a:r>
              <a:rPr lang="en-US" dirty="0"/>
              <a:t> = c("error", "keep", "skip")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83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Linear Regression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Fit a linear model between label Y and variables X1, X2, … </a:t>
                </a:r>
                <a:r>
                  <a:rPr lang="en-US" dirty="0" err="1"/>
                  <a:t>Xn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minimize fitting error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b="0" i="0" dirty="0">
                    <a:latin typeface="Cambria Math" panose="02040503050406030204" pitchFamily="18" charset="0"/>
                  </a:rPr>
                  <a:t> Given the no. bedrooms, no. bathrooms, distance to downtown, distance to highway, crime rate, local income, school ratings…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Cambria Math" panose="02040503050406030204" pitchFamily="18" charset="0"/>
                  </a:rPr>
                  <a:t> Predict the price of a house.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b="0" i="0" dirty="0">
                    <a:latin typeface="Cambria Math" panose="02040503050406030204" pitchFamily="18" charset="0"/>
                  </a:rPr>
                  <a:t> Label Y is a numerical variable.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18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6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all the features, predict mpg of cars (numeric)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24986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mtcars_DF</a:t>
            </a:r>
            <a:r>
              <a:rPr lang="en-US" dirty="0"/>
              <a:t> &lt;- </a:t>
            </a:r>
            <a:r>
              <a:rPr lang="en-US" dirty="0" err="1"/>
              <a:t>as.DataFrame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/>
              <a:t>)</a:t>
            </a:r>
          </a:p>
          <a:p>
            <a:r>
              <a:rPr lang="en-US" dirty="0"/>
              <a:t>&gt; </a:t>
            </a:r>
            <a:r>
              <a:rPr lang="en-US" dirty="0" err="1"/>
              <a:t>df_list</a:t>
            </a:r>
            <a:r>
              <a:rPr lang="en-US" dirty="0"/>
              <a:t> &lt;- </a:t>
            </a:r>
            <a:r>
              <a:rPr lang="en-US" dirty="0" err="1"/>
              <a:t>randomSplit</a:t>
            </a:r>
            <a:r>
              <a:rPr lang="en-US" dirty="0"/>
              <a:t>(</a:t>
            </a:r>
            <a:r>
              <a:rPr lang="en-US" dirty="0" err="1"/>
              <a:t>mtcars_DF</a:t>
            </a:r>
            <a:r>
              <a:rPr lang="en-US" dirty="0"/>
              <a:t>, c(7,3), 2)</a:t>
            </a:r>
          </a:p>
          <a:p>
            <a:r>
              <a:rPr lang="en-US" dirty="0"/>
              <a:t>&gt; training &lt;- </a:t>
            </a:r>
            <a:r>
              <a:rPr lang="en-US" dirty="0" err="1"/>
              <a:t>df_list</a:t>
            </a:r>
            <a:r>
              <a:rPr lang="en-US" dirty="0"/>
              <a:t>[[1]]</a:t>
            </a:r>
          </a:p>
          <a:p>
            <a:r>
              <a:rPr lang="en-US" dirty="0"/>
              <a:t>&gt; testing &lt;- </a:t>
            </a:r>
            <a:r>
              <a:rPr lang="en-US" dirty="0" err="1"/>
              <a:t>df_list</a:t>
            </a:r>
            <a:r>
              <a:rPr lang="en-US" dirty="0"/>
              <a:t>[[2]]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7280" y="4048668"/>
            <a:ext cx="5503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model &lt;- </a:t>
            </a:r>
            <a:r>
              <a:rPr lang="en-US" dirty="0" err="1"/>
              <a:t>spark.glm</a:t>
            </a:r>
            <a:r>
              <a:rPr lang="en-US" dirty="0"/>
              <a:t>(training, mpg ~ ., family = "</a:t>
            </a:r>
            <a:r>
              <a:rPr lang="en-US" dirty="0" err="1"/>
              <a:t>gaussian</a:t>
            </a:r>
            <a:r>
              <a:rPr lang="en-US" dirty="0"/>
              <a:t>")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572933" y="3445933"/>
            <a:ext cx="2328334" cy="702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38614" y="3205688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30555" y="5482802"/>
            <a:ext cx="4969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Equation: label ~ feature1+feature2+feature3</a:t>
            </a:r>
          </a:p>
          <a:p>
            <a:r>
              <a:rPr lang="en-US" dirty="0"/>
              <a:t>Use + to add features and use - to remove features</a:t>
            </a:r>
          </a:p>
          <a:p>
            <a:r>
              <a:rPr lang="en-US" dirty="0"/>
              <a:t>Use . to represent all the features</a:t>
            </a: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4394218" y="4386750"/>
            <a:ext cx="1921056" cy="1096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354672" y="4418000"/>
            <a:ext cx="2298261" cy="516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839390" y="3799225"/>
            <a:ext cx="3490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Gaussian: the error term of the model follows Gaussian (normal) distribution</a:t>
            </a:r>
          </a:p>
          <a:p>
            <a:r>
              <a:rPr lang="en-US" dirty="0"/>
              <a:t>Other options: Poisson, …</a:t>
            </a:r>
          </a:p>
          <a:p>
            <a:r>
              <a:rPr lang="en-US" dirty="0"/>
              <a:t>Most common type of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41128470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29B15429B40048AF50042F226F91CD" ma:contentTypeVersion="11" ma:contentTypeDescription="Create a new document." ma:contentTypeScope="" ma:versionID="a68da80e74b01881e4392e8f8cdcad29">
  <xsd:schema xmlns:xsd="http://www.w3.org/2001/XMLSchema" xmlns:xs="http://www.w3.org/2001/XMLSchema" xmlns:p="http://schemas.microsoft.com/office/2006/metadata/properties" xmlns:ns3="f6602c75-fe71-481b-afe1-4159ec8c3011" xmlns:ns4="aff08b56-ab94-4509-b3d8-0127aa913645" targetNamespace="http://schemas.microsoft.com/office/2006/metadata/properties" ma:root="true" ma:fieldsID="e6afaf6503530df8e7895a2e3979493b" ns3:_="" ns4:_="">
    <xsd:import namespace="f6602c75-fe71-481b-afe1-4159ec8c3011"/>
    <xsd:import namespace="aff08b56-ab94-4509-b3d8-0127aa9136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02c75-fe71-481b-afe1-4159ec8c3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08b56-ab94-4509-b3d8-0127aa91364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D13502-5A74-470E-AFBE-B3379CE37E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602c75-fe71-481b-afe1-4159ec8c3011"/>
    <ds:schemaRef ds:uri="aff08b56-ab94-4509-b3d8-0127aa913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B49F0C-44DD-4C58-90B9-8014401555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CED315-6012-45E3-BDF1-13F33AA62F99}">
  <ds:schemaRefs>
    <ds:schemaRef ds:uri="http://schemas.openxmlformats.org/package/2006/metadata/core-propertie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aff08b56-ab94-4509-b3d8-0127aa913645"/>
    <ds:schemaRef ds:uri="f6602c75-fe71-481b-afe1-4159ec8c301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25136</TotalTime>
  <Words>1376</Words>
  <Application>Microsoft Office PowerPoint</Application>
  <PresentationFormat>Widescreen</PresentationFormat>
  <Paragraphs>194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Cambria Math</vt:lpstr>
      <vt:lpstr>Gill Sans MT</vt:lpstr>
      <vt:lpstr>Wingdings</vt:lpstr>
      <vt:lpstr>Retrospect</vt:lpstr>
      <vt:lpstr>Spark Machine Learning (II)</vt:lpstr>
      <vt:lpstr>Loading SparkR</vt:lpstr>
      <vt:lpstr>Outline</vt:lpstr>
      <vt:lpstr>Additional Classification Models</vt:lpstr>
      <vt:lpstr>Naïve Bayes</vt:lpstr>
      <vt:lpstr>Naïve Bayes</vt:lpstr>
      <vt:lpstr>Support Vector Machine</vt:lpstr>
      <vt:lpstr>Generalized linear Model</vt:lpstr>
      <vt:lpstr>Example</vt:lpstr>
      <vt:lpstr>Model</vt:lpstr>
      <vt:lpstr>Prediction</vt:lpstr>
      <vt:lpstr>Random Forest Regression</vt:lpstr>
      <vt:lpstr>Measuring Error</vt:lpstr>
      <vt:lpstr>Measuring Error</vt:lpstr>
      <vt:lpstr>Mean Absolute Error (MAE)</vt:lpstr>
      <vt:lpstr>Mean Absolute Percentage Error (MAPE)</vt:lpstr>
      <vt:lpstr>Comparing the Measures</vt:lpstr>
      <vt:lpstr>Summary</vt:lpstr>
      <vt:lpstr>Exercise #5 Submit on ICON</vt:lpstr>
      <vt:lpstr>To Do for this week</vt:lpstr>
    </vt:vector>
  </TitlesOfParts>
  <Company>Tippie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Zhou, Xun</dc:creator>
  <cp:lastModifiedBy>Porter Andrew J</cp:lastModifiedBy>
  <cp:revision>2422</cp:revision>
  <dcterms:created xsi:type="dcterms:W3CDTF">2014-09-09T01:52:12Z</dcterms:created>
  <dcterms:modified xsi:type="dcterms:W3CDTF">2020-10-02T17:07:30Z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0x010100CF29B15429B40048AF50042F226F91CD</vt:lpwstr>
  </property>
</Properties>
</file>