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4"/>
  </p:sldMasterIdLst>
  <p:notesMasterIdLst>
    <p:notesMasterId r:id="rId34"/>
  </p:notesMasterIdLst>
  <p:sldIdLst>
    <p:sldId id="256" r:id="rId5"/>
    <p:sldId id="646" r:id="rId6"/>
    <p:sldId id="686" r:id="rId7"/>
    <p:sldId id="718" r:id="rId8"/>
    <p:sldId id="689" r:id="rId9"/>
    <p:sldId id="690" r:id="rId10"/>
    <p:sldId id="691" r:id="rId11"/>
    <p:sldId id="720" r:id="rId12"/>
    <p:sldId id="721" r:id="rId13"/>
    <p:sldId id="722" r:id="rId14"/>
    <p:sldId id="723" r:id="rId15"/>
    <p:sldId id="724" r:id="rId16"/>
    <p:sldId id="725" r:id="rId17"/>
    <p:sldId id="726" r:id="rId18"/>
    <p:sldId id="727" r:id="rId19"/>
    <p:sldId id="728" r:id="rId20"/>
    <p:sldId id="729" r:id="rId21"/>
    <p:sldId id="730" r:id="rId22"/>
    <p:sldId id="731" r:id="rId23"/>
    <p:sldId id="739" r:id="rId24"/>
    <p:sldId id="732" r:id="rId25"/>
    <p:sldId id="733" r:id="rId26"/>
    <p:sldId id="735" r:id="rId27"/>
    <p:sldId id="734" r:id="rId28"/>
    <p:sldId id="736" r:id="rId29"/>
    <p:sldId id="737" r:id="rId30"/>
    <p:sldId id="738" r:id="rId31"/>
    <p:sldId id="740" r:id="rId32"/>
    <p:sldId id="51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0-10-01T00:59:33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32173 8290 0,'-17'0'0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3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2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9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3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4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6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8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2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87000">
              <a:srgbClr val="EBEBEB">
                <a:lumMod val="95000"/>
                <a:lumOff val="5000"/>
              </a:srgbClr>
            </a:gs>
            <a:gs pos="94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Spark Machine Learning (III)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BAIS:6110 Fall 2020</a:t>
            </a:r>
          </a:p>
          <a:p>
            <a:r>
              <a:rPr lang="en-US" dirty="0"/>
              <a:t>Master’</a:t>
            </a:r>
            <a:r>
              <a:rPr lang="en-US" altLang="zh-CN" dirty="0"/>
              <a:t>s in</a:t>
            </a:r>
            <a:r>
              <a:rPr lang="en-US" dirty="0"/>
              <a:t> Business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5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488" y="1997141"/>
            <a:ext cx="3873706" cy="157358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Cluster points in 2-d plane (</a:t>
            </a:r>
            <a:r>
              <a:rPr lang="en-US" dirty="0" err="1"/>
              <a:t>lat</a:t>
            </a:r>
            <a:r>
              <a:rPr lang="en-US" dirty="0"/>
              <a:t>, long) to find patterns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Cluster the pickup locations of taxi trips to find popular regions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Image result for nyc taxi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621" y="876839"/>
            <a:ext cx="5866679" cy="538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 rot="1660863">
            <a:off x="7866739" y="1927013"/>
            <a:ext cx="776698" cy="29932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660863">
            <a:off x="10252274" y="4653182"/>
            <a:ext cx="651239" cy="92428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660863">
            <a:off x="9358932" y="2990307"/>
            <a:ext cx="651239" cy="92428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660863">
            <a:off x="8309949" y="3166509"/>
            <a:ext cx="651239" cy="16463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9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cluster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data: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70723" y="1881153"/>
          <a:ext cx="639870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9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9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97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70722" y="3950124"/>
          <a:ext cx="639870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897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Cluster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11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You need to provide a number 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method will cluster the data into K groups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is a centroid:  calculate the average of each feature within group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23903" y="3606094"/>
          <a:ext cx="6792913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Bitmap Image" r:id="rId3" imgW="8153280" imgH="2647800" progId="Paint.Picture">
                  <p:embed/>
                </p:oleObj>
              </mc:Choice>
              <mc:Fallback>
                <p:oleObj name="Bitmap Image" r:id="rId3" imgW="8153280" imgH="26478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823903" y="3606094"/>
                        <a:ext cx="6792913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88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cluster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data: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70723" y="1881153"/>
          <a:ext cx="639870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9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9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97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70722" y="3950124"/>
          <a:ext cx="639870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897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Cluster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70722" y="4883085"/>
            <a:ext cx="6398705" cy="8196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66367" y="5792802"/>
            <a:ext cx="315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Centroid of cluster #2 : (12, 19)</a:t>
            </a:r>
          </a:p>
        </p:txBody>
      </p:sp>
    </p:spTree>
    <p:extLst>
      <p:ext uri="{BB962C8B-B14F-4D97-AF65-F5344CB8AC3E}">
        <p14:creationId xmlns:p14="http://schemas.microsoft.com/office/powerpoint/2010/main" val="2639707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02501" y="5081047"/>
            <a:ext cx="8258666" cy="9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altLang="en-US">
              <a:latin typeface="Arial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172455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2" y="172455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2" y="172455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4199184"/>
            <a:ext cx="3141243" cy="2356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2" y="4199184"/>
            <a:ext cx="3141243" cy="2356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2" y="4199184"/>
            <a:ext cx="3141243" cy="2356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2968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in </a:t>
            </a:r>
            <a:r>
              <a:rPr lang="en-US" dirty="0" err="1"/>
              <a:t>SparkR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spark.kmeans</a:t>
            </a:r>
            <a:r>
              <a:rPr lang="en-US" dirty="0"/>
              <a:t>()</a:t>
            </a:r>
          </a:p>
          <a:p>
            <a:r>
              <a:rPr lang="en-US" sz="2400" i="1" dirty="0"/>
              <a:t>model &lt;- </a:t>
            </a:r>
            <a:r>
              <a:rPr lang="en-US" sz="2400" i="1" dirty="0" err="1"/>
              <a:t>spark.kmeans</a:t>
            </a:r>
            <a:r>
              <a:rPr lang="en-US" sz="2400" i="1" dirty="0"/>
              <a:t>(data, formula, k = 2, </a:t>
            </a:r>
            <a:r>
              <a:rPr lang="en-US" sz="2400" i="1" dirty="0" err="1"/>
              <a:t>maxIter</a:t>
            </a:r>
            <a:r>
              <a:rPr lang="en-US" sz="2400" i="1" dirty="0"/>
              <a:t> = 20, </a:t>
            </a:r>
            <a:r>
              <a:rPr lang="en-US" sz="2400" i="1" dirty="0" err="1"/>
              <a:t>initMode</a:t>
            </a:r>
            <a:r>
              <a:rPr lang="en-US" sz="2400" i="1" dirty="0"/>
              <a:t> = "random")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Although k-means is NOT a predictive model, the function still produces a “model”. You need to use the “Predict” function to generate the clusters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771480" y="2809189"/>
            <a:ext cx="1282046" cy="62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53312" y="3539731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spark data frame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930219" y="2809189"/>
            <a:ext cx="216816" cy="73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68536" y="3585897"/>
            <a:ext cx="3047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columns to use for clustering.  Target variable is empty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023728" y="2778085"/>
            <a:ext cx="1008668" cy="41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4751" y="3305916"/>
            <a:ext cx="209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clusters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901992" y="1365577"/>
            <a:ext cx="941109" cy="97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44413" y="719246"/>
            <a:ext cx="2620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 number of iterations before stop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109435" y="1417558"/>
            <a:ext cx="941109" cy="97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79989" y="793854"/>
            <a:ext cx="2731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find the initial centroids (usually random)</a:t>
            </a:r>
          </a:p>
        </p:txBody>
      </p:sp>
    </p:spTree>
    <p:extLst>
      <p:ext uri="{BB962C8B-B14F-4D97-AF65-F5344CB8AC3E}">
        <p14:creationId xmlns:p14="http://schemas.microsoft.com/office/powerpoint/2010/main" val="3455954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mtcars</a:t>
            </a:r>
            <a:r>
              <a:rPr lang="en-US" dirty="0"/>
              <a:t> dataset. Cluster the cars into 4 clusters.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2514164"/>
            <a:ext cx="423064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mtcars_df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&lt;-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as.DataFrame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mtcars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15874" y="2930314"/>
            <a:ext cx="98010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model &lt;-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spark.kmeans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(data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mtcars_df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, ~ ., k=4, </a:t>
            </a:r>
            <a:r>
              <a:rPr lang="en-US" sz="2000" i="1" dirty="0" err="1"/>
              <a:t>maxIter</a:t>
            </a:r>
            <a:r>
              <a:rPr lang="en-US" sz="2000" i="1" dirty="0"/>
              <a:t> = 20,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initMode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"random")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15874" y="3312046"/>
            <a:ext cx="21771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summary(model)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683421" y="3346961"/>
            <a:ext cx="443059" cy="129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81427" y="4749569"/>
            <a:ext cx="6806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 ~ .” means to use all the attributes to do clustering. </a:t>
            </a:r>
          </a:p>
          <a:p>
            <a:r>
              <a:rPr lang="en-US" dirty="0"/>
              <a:t>Target variable is always empty for clustering</a:t>
            </a:r>
          </a:p>
        </p:txBody>
      </p:sp>
    </p:spTree>
    <p:extLst>
      <p:ext uri="{BB962C8B-B14F-4D97-AF65-F5344CB8AC3E}">
        <p14:creationId xmlns:p14="http://schemas.microsoft.com/office/powerpoint/2010/main" val="249103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“Model”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8794"/>
          <a:stretch/>
        </p:blipFill>
        <p:spPr>
          <a:xfrm>
            <a:off x="460803" y="1613859"/>
            <a:ext cx="8639175" cy="31995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1985"/>
          <a:stretch/>
        </p:blipFill>
        <p:spPr>
          <a:xfrm>
            <a:off x="2832470" y="3872900"/>
            <a:ext cx="8639175" cy="30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7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the fitted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mtcars_df_fitted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&lt;- predict(model, </a:t>
            </a:r>
            <a:r>
              <a:rPr lang="en-US" altLang="en-US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mtcars_df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showDF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mtcars_df_fitted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, 20)</a:t>
            </a:r>
          </a:p>
          <a:p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The “prediction” column is the 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Cluster number assigned.</a:t>
            </a:r>
          </a:p>
          <a:p>
            <a:endParaRPr lang="en-US" altLang="en-US" sz="5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032" y="2498336"/>
            <a:ext cx="5718339" cy="43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45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results by cluster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orderBy</a:t>
            </a:r>
            <a:r>
              <a:rPr lang="en-US" dirty="0"/>
              <a:t> function to sort </a:t>
            </a:r>
            <a:r>
              <a:rPr lang="en-US" dirty="0" err="1"/>
              <a:t>SparkR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97280" y="2419120"/>
            <a:ext cx="47355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showDF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orderBy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(output,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output$prediction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202" y="2493154"/>
            <a:ext cx="4907928" cy="3671285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097280" y="2992506"/>
            <a:ext cx="4820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showDF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orderBy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(output, 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output$prediction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</a:t>
            </a:r>
            <a:r>
              <a:rPr lang="en-US" dirty="0" err="1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Create a notebook with R as the default language.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Load the </a:t>
            </a:r>
            <a:r>
              <a:rPr lang="en-US" dirty="0" err="1"/>
              <a:t>SparkR</a:t>
            </a:r>
            <a:r>
              <a:rPr lang="en-US" dirty="0"/>
              <a:t> package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Attach to the Spark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244" y="2446866"/>
            <a:ext cx="5780627" cy="390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60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All input features must be numeric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Categorical features (e.g., string) cannot be used as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55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“iris” dataset in R (built-in data)</a:t>
            </a:r>
          </a:p>
          <a:p>
            <a:r>
              <a:rPr lang="en-US" dirty="0"/>
              <a:t>This dataset contains 150 different flowers, from one of three species</a:t>
            </a:r>
          </a:p>
          <a:p>
            <a:r>
              <a:rPr lang="en-US" dirty="0" err="1"/>
              <a:t>Setosa</a:t>
            </a:r>
            <a:r>
              <a:rPr lang="en-US" dirty="0"/>
              <a:t>, versicolor, </a:t>
            </a:r>
            <a:r>
              <a:rPr lang="en-US" dirty="0" err="1"/>
              <a:t>virginica</a:t>
            </a:r>
            <a:r>
              <a:rPr lang="en-US" dirty="0"/>
              <a:t> </a:t>
            </a:r>
          </a:p>
          <a:p>
            <a:r>
              <a:rPr lang="en-US" dirty="0"/>
              <a:t>The features are width and length of petal and sepal of each flower</a:t>
            </a:r>
            <a:r>
              <a:rPr lang="zh-CN" altLang="en-US" dirty="0"/>
              <a:t>、</a:t>
            </a:r>
            <a:endParaRPr lang="en-US" dirty="0"/>
          </a:p>
          <a:p>
            <a:r>
              <a:rPr lang="en-US" altLang="zh-CN" dirty="0"/>
              <a:t>Convert the dataset into a Spark </a:t>
            </a:r>
            <a:r>
              <a:rPr lang="en-US" altLang="zh-CN" dirty="0" err="1"/>
              <a:t>DataFrame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all the features but the “species”</a:t>
            </a:r>
            <a:r>
              <a:rPr lang="en-US" dirty="0"/>
              <a:t> to cluster all the flowers into </a:t>
            </a:r>
            <a:r>
              <a:rPr lang="en-US" dirty="0">
                <a:solidFill>
                  <a:srgbClr val="FF0000"/>
                </a:solidFill>
              </a:rPr>
              <a:t>three</a:t>
            </a:r>
            <a:r>
              <a:rPr lang="en-US" dirty="0"/>
              <a:t> groups. Check the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68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</a:t>
            </a:r>
            <a:r>
              <a:rPr lang="en-US" dirty="0"/>
              <a:t> &lt;- </a:t>
            </a:r>
            <a:r>
              <a:rPr lang="en-US" dirty="0" err="1"/>
              <a:t>as.DataFrame</a:t>
            </a:r>
            <a:r>
              <a:rPr lang="en-US" dirty="0"/>
              <a:t>(iris)</a:t>
            </a:r>
          </a:p>
          <a:p>
            <a:r>
              <a:rPr lang="en-US" dirty="0"/>
              <a:t>model &lt;- </a:t>
            </a:r>
            <a:r>
              <a:rPr lang="en-US" dirty="0" err="1"/>
              <a:t>spark.kmeans</a:t>
            </a:r>
            <a:r>
              <a:rPr lang="en-US" dirty="0"/>
              <a:t>(data = </a:t>
            </a:r>
            <a:r>
              <a:rPr lang="en-US" dirty="0" err="1"/>
              <a:t>df</a:t>
            </a:r>
            <a:r>
              <a:rPr lang="en-US" dirty="0"/>
              <a:t>, ~ . -species, k=3, </a:t>
            </a:r>
            <a:r>
              <a:rPr lang="en-US" dirty="0" err="1"/>
              <a:t>maxIter</a:t>
            </a:r>
            <a:r>
              <a:rPr lang="en-US" dirty="0"/>
              <a:t> = 10, </a:t>
            </a:r>
            <a:r>
              <a:rPr lang="en-US" dirty="0" err="1"/>
              <a:t>initMode</a:t>
            </a:r>
            <a:r>
              <a:rPr lang="en-US" dirty="0"/>
              <a:t> = "random")</a:t>
            </a:r>
          </a:p>
          <a:p>
            <a:r>
              <a:rPr lang="en-US" dirty="0" err="1"/>
              <a:t>showDF</a:t>
            </a:r>
            <a:r>
              <a:rPr lang="en-US" dirty="0"/>
              <a:t>(predict(model, </a:t>
            </a:r>
            <a:r>
              <a:rPr lang="en-US" dirty="0" err="1"/>
              <a:t>df</a:t>
            </a:r>
            <a:r>
              <a:rPr lang="en-US" dirty="0"/>
              <a:t>), 150)</a:t>
            </a:r>
          </a:p>
          <a:p>
            <a:endParaRPr lang="en-US" dirty="0"/>
          </a:p>
          <a:p>
            <a:r>
              <a:rPr lang="en-US" dirty="0"/>
              <a:t># or you can do</a:t>
            </a:r>
          </a:p>
          <a:p>
            <a:r>
              <a:rPr lang="en-US" dirty="0" err="1"/>
              <a:t>showDF</a:t>
            </a:r>
            <a:r>
              <a:rPr lang="en-US" dirty="0"/>
              <a:t>(fitted(model))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73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Spark K-Means as a “predictive”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mtcars_df</a:t>
            </a:r>
            <a:r>
              <a:rPr lang="en-US" sz="2400" dirty="0"/>
              <a:t> &lt;-</a:t>
            </a:r>
            <a:r>
              <a:rPr lang="en-US" sz="2400" dirty="0" err="1"/>
              <a:t>as.DataFrame</a:t>
            </a:r>
            <a:r>
              <a:rPr lang="en-US" sz="2400" dirty="0"/>
              <a:t>(</a:t>
            </a:r>
            <a:r>
              <a:rPr lang="en-US" sz="2400" dirty="0" err="1"/>
              <a:t>mtcars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df_list</a:t>
            </a:r>
            <a:r>
              <a:rPr lang="en-US" sz="2400" dirty="0"/>
              <a:t> &lt;- </a:t>
            </a:r>
            <a:r>
              <a:rPr lang="en-US" sz="2400" dirty="0" err="1"/>
              <a:t>randomSplit</a:t>
            </a:r>
            <a:r>
              <a:rPr lang="en-US" sz="2400" dirty="0"/>
              <a:t>(</a:t>
            </a:r>
            <a:r>
              <a:rPr lang="en-US" sz="2400" dirty="0" err="1"/>
              <a:t>mtcars_df</a:t>
            </a:r>
            <a:r>
              <a:rPr lang="en-US" sz="2400" dirty="0"/>
              <a:t>, c(7,3), 2)</a:t>
            </a:r>
          </a:p>
          <a:p>
            <a:r>
              <a:rPr lang="en-US" sz="2400" dirty="0" err="1"/>
              <a:t>training_df</a:t>
            </a:r>
            <a:r>
              <a:rPr lang="en-US" sz="2400" dirty="0"/>
              <a:t> &lt;- </a:t>
            </a:r>
            <a:r>
              <a:rPr lang="en-US" sz="2400" dirty="0" err="1"/>
              <a:t>df_list</a:t>
            </a:r>
            <a:r>
              <a:rPr lang="en-US" sz="2400" dirty="0"/>
              <a:t>[[1]]</a:t>
            </a:r>
          </a:p>
          <a:p>
            <a:r>
              <a:rPr lang="en-US" sz="2400" dirty="0" err="1"/>
              <a:t>testing_df</a:t>
            </a:r>
            <a:r>
              <a:rPr lang="en-US" sz="2400" dirty="0"/>
              <a:t>&lt;-</a:t>
            </a:r>
            <a:r>
              <a:rPr lang="en-US" sz="2400" dirty="0" err="1"/>
              <a:t>df_list</a:t>
            </a:r>
            <a:r>
              <a:rPr lang="en-US" sz="2400" dirty="0"/>
              <a:t>[[2]]</a:t>
            </a:r>
          </a:p>
          <a:p>
            <a:endParaRPr lang="en-US" sz="2400" dirty="0"/>
          </a:p>
          <a:p>
            <a:r>
              <a:rPr lang="en-US" sz="2400" dirty="0"/>
              <a:t>model &lt;- </a:t>
            </a:r>
            <a:r>
              <a:rPr lang="en-US" sz="2400" dirty="0" err="1"/>
              <a:t>spark.kmeans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FF0000"/>
                </a:solidFill>
              </a:rPr>
              <a:t>training_df</a:t>
            </a:r>
            <a:r>
              <a:rPr lang="en-US" sz="2400" dirty="0"/>
              <a:t>, ~ ., k = 4, </a:t>
            </a:r>
            <a:r>
              <a:rPr lang="en-US" sz="2400" dirty="0" err="1"/>
              <a:t>maxIter</a:t>
            </a:r>
            <a:r>
              <a:rPr lang="en-US" sz="2400" dirty="0"/>
              <a:t> = 20, </a:t>
            </a:r>
            <a:r>
              <a:rPr lang="en-US" sz="2400" dirty="0" err="1"/>
              <a:t>initMode</a:t>
            </a:r>
            <a:r>
              <a:rPr lang="en-US" sz="2400" dirty="0"/>
              <a:t> = "random")</a:t>
            </a:r>
          </a:p>
          <a:p>
            <a:r>
              <a:rPr lang="en-US" sz="2400" dirty="0" err="1"/>
              <a:t>showDF</a:t>
            </a:r>
            <a:r>
              <a:rPr lang="en-US" sz="2400" dirty="0"/>
              <a:t>(predict(model, </a:t>
            </a:r>
            <a:r>
              <a:rPr lang="en-US" sz="2400" dirty="0" err="1">
                <a:solidFill>
                  <a:srgbClr val="FF0000"/>
                </a:solidFill>
              </a:rPr>
              <a:t>testing_df</a:t>
            </a:r>
            <a:r>
              <a:rPr lang="en-US" sz="2400" dirty="0"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511" y="1820757"/>
            <a:ext cx="3036560" cy="2277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9383991" y="2387600"/>
            <a:ext cx="76200" cy="76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9460191" y="2142067"/>
            <a:ext cx="1487209" cy="24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38073" y="2018268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Cluster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31673" y="308819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Cluster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89581" y="3384527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Cluster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006667" y="2018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58511" y="5499762"/>
            <a:ext cx="414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Similar to a K Nearest-Neighbor Classifier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5911006"/>
            <a:ext cx="744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 careful when doing this because the “model” might not be very predictive. </a:t>
            </a:r>
          </a:p>
        </p:txBody>
      </p:sp>
    </p:spTree>
    <p:extLst>
      <p:ext uri="{BB962C8B-B14F-4D97-AF65-F5344CB8AC3E}">
        <p14:creationId xmlns:p14="http://schemas.microsoft.com/office/powerpoint/2010/main" val="945241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Bisecting 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hierarchical clustering method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Faster than k-means but might generate different result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For each iteration, partition one of the existing clusters into two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Stop when k clusters are obtained.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1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Bisecting 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zh-CN" dirty="0"/>
              <a:t>Step 1: set K. All data points in the same cluster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Step 2: Use k-means to split the data into two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pic>
        <p:nvPicPr>
          <p:cNvPr id="2050" name="Picture 2" descr="Image for po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5" t="4752" r="36755" b="4361"/>
          <a:stretch/>
        </p:blipFill>
        <p:spPr bwMode="auto">
          <a:xfrm>
            <a:off x="2931390" y="3405712"/>
            <a:ext cx="1874521" cy="183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for po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1" t="2446" r="33862" b="8821"/>
          <a:stretch/>
        </p:blipFill>
        <p:spPr bwMode="auto">
          <a:xfrm>
            <a:off x="6575214" y="2940474"/>
            <a:ext cx="2225706" cy="303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5406929" y="4200828"/>
            <a:ext cx="567266" cy="248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95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Bisecting 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zh-CN" dirty="0"/>
              <a:t>Step 3: Measure intra-class distance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Step 4: Select the cluster with the largest intra-class distance and repeat step 2-3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Stop until having K clusters.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956" t="5541" r="15378" b="7879"/>
          <a:stretch/>
        </p:blipFill>
        <p:spPr>
          <a:xfrm>
            <a:off x="6341533" y="1845734"/>
            <a:ext cx="1236134" cy="551846"/>
          </a:xfrm>
          <a:prstGeom prst="rect">
            <a:avLst/>
          </a:prstGeom>
        </p:spPr>
      </p:pic>
      <p:pic>
        <p:nvPicPr>
          <p:cNvPr id="3074" name="Picture 2" descr="Image for po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0" t="2624" r="39283" b="4233"/>
          <a:stretch/>
        </p:blipFill>
        <p:spPr bwMode="auto">
          <a:xfrm>
            <a:off x="6069847" y="2963333"/>
            <a:ext cx="1845011" cy="334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5857" y="2904066"/>
            <a:ext cx="2297167" cy="340360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8291247" y="4511040"/>
            <a:ext cx="567266" cy="248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77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Bisecting K-means in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df</a:t>
            </a:r>
            <a:r>
              <a:rPr lang="en-US" sz="2400" dirty="0"/>
              <a:t> &lt;- </a:t>
            </a:r>
            <a:r>
              <a:rPr lang="en-US" sz="2400" dirty="0" err="1"/>
              <a:t>as.DataFrame</a:t>
            </a:r>
            <a:r>
              <a:rPr lang="en-US" sz="2400" dirty="0"/>
              <a:t>(iris)</a:t>
            </a:r>
          </a:p>
          <a:p>
            <a:r>
              <a:rPr lang="en-US" sz="2400" dirty="0"/>
              <a:t>model &lt;- </a:t>
            </a:r>
            <a:r>
              <a:rPr lang="en-US" sz="2400" dirty="0" err="1"/>
              <a:t>spark.bisectingKmeans</a:t>
            </a:r>
            <a:r>
              <a:rPr lang="en-US" sz="2400" dirty="0"/>
              <a:t>(data = </a:t>
            </a:r>
            <a:r>
              <a:rPr lang="en-US" sz="2400" dirty="0" err="1"/>
              <a:t>df</a:t>
            </a:r>
            <a:r>
              <a:rPr lang="en-US" sz="2400" dirty="0"/>
              <a:t>, ~ . -species, k=3, </a:t>
            </a:r>
            <a:r>
              <a:rPr lang="en-US" sz="2400" dirty="0" err="1"/>
              <a:t>maxIter</a:t>
            </a:r>
            <a:r>
              <a:rPr lang="en-US" sz="2400" dirty="0"/>
              <a:t> = 10, seed=3, </a:t>
            </a:r>
            <a:r>
              <a:rPr lang="en-US" sz="2400" dirty="0" err="1"/>
              <a:t>minDivisibleClusterSize</a:t>
            </a:r>
            <a:r>
              <a:rPr lang="en-US" sz="2400" dirty="0"/>
              <a:t> = 1)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showDF</a:t>
            </a:r>
            <a:r>
              <a:rPr lang="en-US" sz="2400" dirty="0"/>
              <a:t>(predict(model, </a:t>
            </a:r>
            <a:r>
              <a:rPr lang="en-US" sz="2400" dirty="0" err="1"/>
              <a:t>df</a:t>
            </a:r>
            <a:r>
              <a:rPr lang="en-US" sz="2400" dirty="0"/>
              <a:t>), 150)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32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Bisecting 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All input features must be numeric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Categorical features (e.g., string) cannot be used as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62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 for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07320" cy="4023360"/>
          </a:xfrm>
        </p:spPr>
        <p:txBody>
          <a:bodyPr/>
          <a:lstStyle/>
          <a:p>
            <a:r>
              <a:rPr lang="en-US" dirty="0"/>
              <a:t>1. Submit Exercise #6</a:t>
            </a:r>
          </a:p>
          <a:p>
            <a:r>
              <a:rPr lang="en-US" dirty="0"/>
              <a:t>2. Finish HW3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1576160" y="2984400"/>
              <a:ext cx="648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66800" y="2975040"/>
                <a:ext cx="2520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937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models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Decision Tree/Random Forest regression</a:t>
            </a:r>
          </a:p>
          <a:p>
            <a:r>
              <a:rPr lang="en-US" dirty="0"/>
              <a:t>Performance Evaluation</a:t>
            </a:r>
          </a:p>
          <a:p>
            <a:pPr lvl="1"/>
            <a:r>
              <a:rPr lang="en-US" dirty="0"/>
              <a:t>Mean Squared Error (MSE)</a:t>
            </a:r>
          </a:p>
          <a:p>
            <a:pPr lvl="1"/>
            <a:r>
              <a:rPr lang="en-US" dirty="0"/>
              <a:t>Root Mean Squared Error (RMSE)</a:t>
            </a:r>
          </a:p>
          <a:p>
            <a:pPr lvl="1"/>
            <a:r>
              <a:rPr lang="en-US" dirty="0"/>
              <a:t>Mean Absolute Error (MAE)</a:t>
            </a:r>
          </a:p>
          <a:p>
            <a:pPr lvl="1"/>
            <a:r>
              <a:rPr lang="en-US" dirty="0"/>
              <a:t>Mean Absolute Percentage Error (MAPE)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4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#5 Submit on 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Do the prediction again on the </a:t>
            </a:r>
            <a:r>
              <a:rPr lang="en-US" dirty="0" err="1"/>
              <a:t>NYC_taxi</a:t>
            </a:r>
            <a:r>
              <a:rPr lang="en-US" dirty="0"/>
              <a:t> data using trips started and ended both between 7pm and 8pm on August 1 (same as in Exercise #4). But this time use linear regression to predict the fare amount directly.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Only use the pickup </a:t>
            </a:r>
            <a:r>
              <a:rPr lang="en-US" dirty="0" err="1"/>
              <a:t>lat</a:t>
            </a:r>
            <a:r>
              <a:rPr lang="en-US" dirty="0"/>
              <a:t>/long, </a:t>
            </a:r>
            <a:r>
              <a:rPr lang="en-US" dirty="0" err="1"/>
              <a:t>dropoff</a:t>
            </a:r>
            <a:r>
              <a:rPr lang="en-US" dirty="0"/>
              <a:t> </a:t>
            </a:r>
            <a:r>
              <a:rPr lang="en-US" dirty="0" err="1"/>
              <a:t>lat</a:t>
            </a:r>
            <a:r>
              <a:rPr lang="en-US" dirty="0"/>
              <a:t>/long, </a:t>
            </a:r>
            <a:r>
              <a:rPr lang="en-US" dirty="0" err="1"/>
              <a:t>trip_distance</a:t>
            </a:r>
            <a:r>
              <a:rPr lang="en-US" dirty="0"/>
              <a:t>, and rate code.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Calculate MSE, RMSE, MAE and MAPE on the testing 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Show these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6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("use </a:t>
            </a:r>
            <a:r>
              <a:rPr lang="en-US" dirty="0" err="1"/>
              <a:t>xunzhou</a:t>
            </a:r>
            <a:r>
              <a:rPr lang="en-US" dirty="0"/>
              <a:t>")</a:t>
            </a:r>
          </a:p>
          <a:p>
            <a:r>
              <a:rPr lang="en-US" dirty="0" err="1"/>
              <a:t>taxi_df</a:t>
            </a:r>
            <a:r>
              <a:rPr lang="en-US" dirty="0"/>
              <a:t> &lt;- </a:t>
            </a:r>
            <a:r>
              <a:rPr lang="en-US" dirty="0" err="1"/>
              <a:t>sql</a:t>
            </a:r>
            <a:r>
              <a:rPr lang="en-US" dirty="0"/>
              <a:t>("select * from </a:t>
            </a:r>
            <a:r>
              <a:rPr lang="en-US" dirty="0" err="1"/>
              <a:t>nyc_taxi</a:t>
            </a:r>
            <a:r>
              <a:rPr lang="en-US" dirty="0"/>
              <a:t> where hour(</a:t>
            </a:r>
            <a:r>
              <a:rPr lang="en-US" dirty="0" err="1"/>
              <a:t>pickup_datetime</a:t>
            </a:r>
            <a:r>
              <a:rPr lang="en-US" dirty="0"/>
              <a:t>) = 19 and hour(</a:t>
            </a:r>
            <a:r>
              <a:rPr lang="en-US" dirty="0" err="1"/>
              <a:t>dropoff_datetime</a:t>
            </a:r>
            <a:r>
              <a:rPr lang="en-US" dirty="0"/>
              <a:t>)=19 and day(</a:t>
            </a:r>
            <a:r>
              <a:rPr lang="en-US" dirty="0" err="1"/>
              <a:t>pickup_datetime</a:t>
            </a:r>
            <a:r>
              <a:rPr lang="en-US" dirty="0"/>
              <a:t>) =1")</a:t>
            </a:r>
          </a:p>
          <a:p>
            <a:r>
              <a:rPr lang="en-US" dirty="0" err="1"/>
              <a:t>taxi_df</a:t>
            </a:r>
            <a:r>
              <a:rPr lang="en-US" dirty="0"/>
              <a:t> &lt;- </a:t>
            </a:r>
            <a:r>
              <a:rPr lang="en-US" dirty="0" err="1"/>
              <a:t>dropna</a:t>
            </a:r>
            <a:r>
              <a:rPr lang="en-US" dirty="0"/>
              <a:t>(</a:t>
            </a:r>
            <a:r>
              <a:rPr lang="en-US" dirty="0" err="1"/>
              <a:t>taxi_df</a:t>
            </a:r>
            <a:r>
              <a:rPr lang="en-US" dirty="0"/>
              <a:t>)</a:t>
            </a:r>
          </a:p>
          <a:p>
            <a:r>
              <a:rPr lang="en-US" dirty="0" err="1"/>
              <a:t>df_list</a:t>
            </a:r>
            <a:r>
              <a:rPr lang="en-US" dirty="0"/>
              <a:t> &lt;- </a:t>
            </a:r>
            <a:r>
              <a:rPr lang="en-US" dirty="0" err="1"/>
              <a:t>randomSplit</a:t>
            </a:r>
            <a:r>
              <a:rPr lang="en-US" dirty="0"/>
              <a:t>(</a:t>
            </a:r>
            <a:r>
              <a:rPr lang="en-US" dirty="0" err="1"/>
              <a:t>taxi_df</a:t>
            </a:r>
            <a:r>
              <a:rPr lang="en-US" dirty="0"/>
              <a:t>, c(7,3), 2)</a:t>
            </a:r>
          </a:p>
          <a:p>
            <a:r>
              <a:rPr lang="en-US" dirty="0" err="1"/>
              <a:t>training_df</a:t>
            </a:r>
            <a:r>
              <a:rPr lang="en-US" dirty="0"/>
              <a:t> &lt;- </a:t>
            </a:r>
            <a:r>
              <a:rPr lang="en-US" dirty="0" err="1"/>
              <a:t>df_list</a:t>
            </a:r>
            <a:r>
              <a:rPr lang="en-US" dirty="0"/>
              <a:t>[[1]]</a:t>
            </a:r>
          </a:p>
          <a:p>
            <a:r>
              <a:rPr lang="en-US" dirty="0" err="1"/>
              <a:t>testing_df</a:t>
            </a:r>
            <a:r>
              <a:rPr lang="en-US" dirty="0"/>
              <a:t>&lt;-</a:t>
            </a:r>
            <a:r>
              <a:rPr lang="en-US" dirty="0" err="1"/>
              <a:t>df_list</a:t>
            </a:r>
            <a:r>
              <a:rPr lang="en-US" dirty="0"/>
              <a:t>[[2]]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6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model &lt;- </a:t>
            </a:r>
            <a:r>
              <a:rPr lang="en-US" sz="2400" dirty="0" err="1"/>
              <a:t>spark.glm</a:t>
            </a:r>
            <a:r>
              <a:rPr lang="en-US" sz="2400" dirty="0"/>
              <a:t>(</a:t>
            </a:r>
            <a:r>
              <a:rPr lang="en-US" sz="2400" dirty="0" err="1"/>
              <a:t>training_df</a:t>
            </a:r>
            <a:r>
              <a:rPr lang="en-US" sz="2400" dirty="0"/>
              <a:t>, FARE_AMOUNT ~ PICKUP_LATITUDE</a:t>
            </a:r>
          </a:p>
          <a:p>
            <a:r>
              <a:rPr lang="en-US" sz="2400" dirty="0"/>
              <a:t>+DROPOFF_LATITUDE</a:t>
            </a:r>
          </a:p>
          <a:p>
            <a:r>
              <a:rPr lang="en-US" sz="2400" dirty="0"/>
              <a:t>+PICKUP_LONGITUDE</a:t>
            </a:r>
          </a:p>
          <a:p>
            <a:r>
              <a:rPr lang="en-US" sz="2400" dirty="0"/>
              <a:t>+DROPOFF_LONGITUDE</a:t>
            </a:r>
          </a:p>
          <a:p>
            <a:r>
              <a:rPr lang="en-US" sz="2400" dirty="0"/>
              <a:t>+TRIP_DISTANCE</a:t>
            </a:r>
          </a:p>
          <a:p>
            <a:r>
              <a:rPr lang="en-US" sz="2400" dirty="0"/>
              <a:t>+RATE_CODE, family="</a:t>
            </a:r>
            <a:r>
              <a:rPr lang="en-US" sz="2400" dirty="0" err="1"/>
              <a:t>gaussian</a:t>
            </a:r>
            <a:r>
              <a:rPr lang="en-US" sz="2400" dirty="0"/>
              <a:t>")</a:t>
            </a:r>
          </a:p>
          <a:p>
            <a:endParaRPr lang="en-US" sz="2400" dirty="0"/>
          </a:p>
          <a:p>
            <a:r>
              <a:rPr lang="en-US" sz="2400" dirty="0"/>
              <a:t>output&lt;-predict(model, </a:t>
            </a:r>
            <a:r>
              <a:rPr lang="en-US" sz="2400" dirty="0" err="1"/>
              <a:t>testing_df</a:t>
            </a:r>
            <a:r>
              <a:rPr lang="en-US" sz="24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4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71387" cy="4023360"/>
          </a:xfrm>
        </p:spPr>
        <p:txBody>
          <a:bodyPr>
            <a:normAutofit/>
          </a:bodyPr>
          <a:lstStyle/>
          <a:p>
            <a:r>
              <a:rPr lang="en-US" sz="2000" dirty="0"/>
              <a:t>#MSE</a:t>
            </a:r>
          </a:p>
          <a:p>
            <a:r>
              <a:rPr lang="en-US" sz="2000" dirty="0" err="1"/>
              <a:t>showDF</a:t>
            </a:r>
            <a:r>
              <a:rPr lang="en-US" sz="2000" dirty="0"/>
              <a:t>(select(output, </a:t>
            </a:r>
            <a:r>
              <a:rPr lang="en-US" sz="2000" dirty="0" err="1"/>
              <a:t>avg</a:t>
            </a:r>
            <a:r>
              <a:rPr lang="en-US" sz="2000" dirty="0"/>
              <a:t>((</a:t>
            </a:r>
            <a:r>
              <a:rPr lang="en-US" sz="2000" dirty="0" err="1"/>
              <a:t>output$fare_amount-output$prediction</a:t>
            </a:r>
            <a:r>
              <a:rPr lang="en-US" sz="2000" dirty="0"/>
              <a:t>)^2)))</a:t>
            </a:r>
          </a:p>
          <a:p>
            <a:r>
              <a:rPr lang="en-US" sz="2000" dirty="0"/>
              <a:t>#RMSE</a:t>
            </a:r>
          </a:p>
          <a:p>
            <a:r>
              <a:rPr lang="en-US" sz="2000" dirty="0" err="1"/>
              <a:t>showDF</a:t>
            </a:r>
            <a:r>
              <a:rPr lang="en-US" sz="2000" dirty="0"/>
              <a:t>(select(output, </a:t>
            </a:r>
            <a:r>
              <a:rPr lang="en-US" sz="2000" dirty="0" err="1"/>
              <a:t>sqrt</a:t>
            </a:r>
            <a:r>
              <a:rPr lang="en-US" sz="2000" dirty="0"/>
              <a:t>(</a:t>
            </a:r>
            <a:r>
              <a:rPr lang="en-US" sz="2000" dirty="0" err="1"/>
              <a:t>avg</a:t>
            </a:r>
            <a:r>
              <a:rPr lang="en-US" sz="2000" dirty="0"/>
              <a:t>((</a:t>
            </a:r>
            <a:r>
              <a:rPr lang="en-US" sz="2000" dirty="0" err="1"/>
              <a:t>output$fare_amount-output$prediction</a:t>
            </a:r>
            <a:r>
              <a:rPr lang="en-US" sz="2000" dirty="0"/>
              <a:t>)^2))))</a:t>
            </a:r>
          </a:p>
          <a:p>
            <a:r>
              <a:rPr lang="en-US" sz="2000" dirty="0"/>
              <a:t>#MAE</a:t>
            </a:r>
          </a:p>
          <a:p>
            <a:r>
              <a:rPr lang="en-US" sz="2000" dirty="0" err="1"/>
              <a:t>showDF</a:t>
            </a:r>
            <a:r>
              <a:rPr lang="en-US" sz="2000" dirty="0"/>
              <a:t>(select(output, </a:t>
            </a:r>
            <a:r>
              <a:rPr lang="en-US" sz="2000" dirty="0" err="1"/>
              <a:t>avg</a:t>
            </a:r>
            <a:r>
              <a:rPr lang="en-US" sz="2000" dirty="0"/>
              <a:t>(abs(</a:t>
            </a:r>
            <a:r>
              <a:rPr lang="en-US" sz="2000" dirty="0" err="1"/>
              <a:t>output$fare_amount-output$prediction</a:t>
            </a:r>
            <a:r>
              <a:rPr lang="en-US" sz="2000" dirty="0"/>
              <a:t>))))</a:t>
            </a:r>
          </a:p>
          <a:p>
            <a:r>
              <a:rPr lang="en-US" sz="2000" dirty="0"/>
              <a:t>#MAPE</a:t>
            </a:r>
          </a:p>
          <a:p>
            <a:r>
              <a:rPr lang="en-US" sz="2000" dirty="0" err="1"/>
              <a:t>showDF</a:t>
            </a:r>
            <a:r>
              <a:rPr lang="en-US" sz="2000" dirty="0"/>
              <a:t>(select(output, </a:t>
            </a:r>
            <a:r>
              <a:rPr lang="en-US" sz="2000" dirty="0" err="1"/>
              <a:t>avg</a:t>
            </a:r>
            <a:r>
              <a:rPr lang="en-US" sz="2000" dirty="0"/>
              <a:t>(abs(</a:t>
            </a:r>
            <a:r>
              <a:rPr lang="en-US" sz="2000" dirty="0" err="1"/>
              <a:t>output$fare_amount-output$prediction</a:t>
            </a:r>
            <a:r>
              <a:rPr lang="en-US" sz="2000" dirty="0"/>
              <a:t>)/abs(</a:t>
            </a:r>
            <a:r>
              <a:rPr lang="en-US" sz="2000" dirty="0" err="1"/>
              <a:t>output$fare_amount</a:t>
            </a:r>
            <a:r>
              <a:rPr lang="en-US" sz="2000" dirty="0"/>
              <a:t>))))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4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is clustering?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Grouping data entries based on similarity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Intra-cluster similarity is minimized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Inter-cluster similarity is maximized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Unsupervised learning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There is no ground truth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Used in data exploration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7330868" y="4344809"/>
            <a:ext cx="2569590" cy="2114976"/>
            <a:chOff x="2160" y="2544"/>
            <a:chExt cx="1920" cy="1687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4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6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8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9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20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21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22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23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24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26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27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28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29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30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31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32" name="Group 33"/>
          <p:cNvGrpSpPr>
            <a:grpSpLocks/>
          </p:cNvGrpSpPr>
          <p:nvPr/>
        </p:nvGrpSpPr>
        <p:grpSpPr bwMode="auto">
          <a:xfrm>
            <a:off x="9268637" y="3542346"/>
            <a:ext cx="2569590" cy="1985846"/>
            <a:chOff x="3312" y="1584"/>
            <a:chExt cx="1920" cy="1584"/>
          </a:xfrm>
        </p:grpSpPr>
        <p:sp>
          <p:nvSpPr>
            <p:cNvPr id="33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34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en-US" sz="1600">
                  <a:latin typeface="Tahoma" charset="0"/>
                </a:rPr>
                <a:t>Inter-cluster distances are maximized</a:t>
              </a:r>
            </a:p>
          </p:txBody>
        </p:sp>
      </p:grpSp>
      <p:grpSp>
        <p:nvGrpSpPr>
          <p:cNvPr id="35" name="Group 36"/>
          <p:cNvGrpSpPr>
            <a:grpSpLocks/>
          </p:cNvGrpSpPr>
          <p:nvPr/>
        </p:nvGrpSpPr>
        <p:grpSpPr bwMode="auto">
          <a:xfrm>
            <a:off x="7068335" y="4431656"/>
            <a:ext cx="2640521" cy="1805315"/>
            <a:chOff x="1915" y="2208"/>
            <a:chExt cx="1973" cy="1440"/>
          </a:xfrm>
        </p:grpSpPr>
        <p:sp>
          <p:nvSpPr>
            <p:cNvPr id="36" name="Oval 37"/>
            <p:cNvSpPr>
              <a:spLocks noChangeArrowheads="1"/>
            </p:cNvSpPr>
            <p:nvPr/>
          </p:nvSpPr>
          <p:spPr bwMode="auto">
            <a:xfrm>
              <a:off x="1915" y="2616"/>
              <a:ext cx="816" cy="7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37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38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39" name="Group 40"/>
          <p:cNvGrpSpPr>
            <a:grpSpLocks/>
          </p:cNvGrpSpPr>
          <p:nvPr/>
        </p:nvGrpSpPr>
        <p:grpSpPr bwMode="auto">
          <a:xfrm>
            <a:off x="5699718" y="3944549"/>
            <a:ext cx="1927193" cy="1323897"/>
            <a:chOff x="816" y="1776"/>
            <a:chExt cx="1440" cy="1056"/>
          </a:xfrm>
        </p:grpSpPr>
        <p:sp>
          <p:nvSpPr>
            <p:cNvPr id="40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41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en-US" sz="1600" dirty="0">
                  <a:latin typeface="Tahoma" charset="0"/>
                </a:rPr>
                <a:t>Intra-cluster distances are minimized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37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Topic Modeling: given a set of articles, group them based on topic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The topics are unknown. Similarity measured based on word frequency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Customer analysis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Based on the behavior of customers, group them into clusters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True group unknown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86599" y="3857414"/>
          <a:ext cx="5044421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0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626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Gas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$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Grocery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Restaurants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26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</a:t>
                      </a:r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120 </a:t>
                      </a:r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300</a:t>
                      </a:r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626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</a:t>
                      </a:r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140</a:t>
                      </a:r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320</a:t>
                      </a:r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626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30</a:t>
                      </a:r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</a:t>
                      </a:r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350</a:t>
                      </a:r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26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200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400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626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626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</a:t>
                      </a:r>
                      <a:endParaRPr lang="en-US" sz="1600" dirty="0"/>
                    </a:p>
                  </a:txBody>
                  <a:tcPr>
                    <a:solidFill>
                      <a:srgbClr val="ADC8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200</a:t>
                      </a:r>
                      <a:endParaRPr lang="en-US" sz="1600" dirty="0"/>
                    </a:p>
                  </a:txBody>
                  <a:tcPr>
                    <a:solidFill>
                      <a:srgbClr val="ADC8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500</a:t>
                      </a:r>
                      <a:endParaRPr lang="en-US" sz="1600" dirty="0"/>
                    </a:p>
                  </a:txBody>
                  <a:tcPr>
                    <a:solidFill>
                      <a:srgbClr val="ADC8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rgbClr val="ADC8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8395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9B15429B40048AF50042F226F91CD" ma:contentTypeVersion="11" ma:contentTypeDescription="Create a new document." ma:contentTypeScope="" ma:versionID="a68da80e74b01881e4392e8f8cdcad29">
  <xsd:schema xmlns:xsd="http://www.w3.org/2001/XMLSchema" xmlns:xs="http://www.w3.org/2001/XMLSchema" xmlns:p="http://schemas.microsoft.com/office/2006/metadata/properties" xmlns:ns3="f6602c75-fe71-481b-afe1-4159ec8c3011" xmlns:ns4="aff08b56-ab94-4509-b3d8-0127aa913645" targetNamespace="http://schemas.microsoft.com/office/2006/metadata/properties" ma:root="true" ma:fieldsID="e6afaf6503530df8e7895a2e3979493b" ns3:_="" ns4:_="">
    <xsd:import namespace="f6602c75-fe71-481b-afe1-4159ec8c3011"/>
    <xsd:import namespace="aff08b56-ab94-4509-b3d8-0127aa9136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02c75-fe71-481b-afe1-4159ec8c3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08b56-ab94-4509-b3d8-0127aa91364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40845F-3270-43DB-8597-5D11C3C1FA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602c75-fe71-481b-afe1-4159ec8c3011"/>
    <ds:schemaRef ds:uri="aff08b56-ab94-4509-b3d8-0127aa913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D27946-975B-45A3-B48D-43EC14B1CB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EF5C41-5716-44F8-B6CF-E94036A7493A}">
  <ds:schemaRefs>
    <ds:schemaRef ds:uri="http://schemas.openxmlformats.org/package/2006/metadata/core-properties"/>
    <ds:schemaRef ds:uri="f6602c75-fe71-481b-afe1-4159ec8c3011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aff08b56-ab94-4509-b3d8-0127aa91364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26927</TotalTime>
  <Words>1428</Words>
  <Application>Microsoft Office PowerPoint</Application>
  <PresentationFormat>Widescreen</PresentationFormat>
  <Paragraphs>288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 Unicode MS</vt:lpstr>
      <vt:lpstr>Arial</vt:lpstr>
      <vt:lpstr>Calibri</vt:lpstr>
      <vt:lpstr>Gill Sans MT</vt:lpstr>
      <vt:lpstr>Tahoma</vt:lpstr>
      <vt:lpstr>Wingdings</vt:lpstr>
      <vt:lpstr>Retrospect</vt:lpstr>
      <vt:lpstr>Bitmap Image</vt:lpstr>
      <vt:lpstr>Spark Machine Learning (III)</vt:lpstr>
      <vt:lpstr>Loading SparkR</vt:lpstr>
      <vt:lpstr>Quick Review</vt:lpstr>
      <vt:lpstr>Exercise #5 Submit on ICON</vt:lpstr>
      <vt:lpstr>Solution</vt:lpstr>
      <vt:lpstr>Solution</vt:lpstr>
      <vt:lpstr>Solution</vt:lpstr>
      <vt:lpstr>Clustering</vt:lpstr>
      <vt:lpstr>Use cases</vt:lpstr>
      <vt:lpstr>Spatial Clustering</vt:lpstr>
      <vt:lpstr>How to cluster data?</vt:lpstr>
      <vt:lpstr>K-Means Clustering</vt:lpstr>
      <vt:lpstr>How to cluster data?</vt:lpstr>
      <vt:lpstr>Example</vt:lpstr>
      <vt:lpstr>K-Means in SparkR </vt:lpstr>
      <vt:lpstr>Example</vt:lpstr>
      <vt:lpstr>“Model”</vt:lpstr>
      <vt:lpstr>Show the fitted data</vt:lpstr>
      <vt:lpstr>Sort results by cluster number</vt:lpstr>
      <vt:lpstr>K-means Clustering</vt:lpstr>
      <vt:lpstr>Exercise</vt:lpstr>
      <vt:lpstr>Exercise</vt:lpstr>
      <vt:lpstr>Use Spark K-Means as a “predictive” model</vt:lpstr>
      <vt:lpstr>Bisecting K-Means Clustering</vt:lpstr>
      <vt:lpstr>Bisecting K-Means Clustering</vt:lpstr>
      <vt:lpstr>Bisecting K-Means Clustering</vt:lpstr>
      <vt:lpstr>Bisecting K-means in Spark</vt:lpstr>
      <vt:lpstr>Bisecting k-means Clustering</vt:lpstr>
      <vt:lpstr>To Do for this week</vt:lpstr>
    </vt:vector>
  </TitlesOfParts>
  <Company>Tippie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Zhou, Xun</dc:creator>
  <cp:lastModifiedBy>Porter Andrew J</cp:lastModifiedBy>
  <cp:revision>2552</cp:revision>
  <dcterms:created xsi:type="dcterms:W3CDTF">2014-09-09T01:52:12Z</dcterms:created>
  <dcterms:modified xsi:type="dcterms:W3CDTF">2020-10-08T18:18:05Z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0x010100CF29B15429B40048AF50042F226F91CD</vt:lpwstr>
  </property>
</Properties>
</file>