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25"/>
  </p:notesMasterIdLst>
  <p:sldIdLst>
    <p:sldId id="256" r:id="rId5"/>
    <p:sldId id="646" r:id="rId6"/>
    <p:sldId id="686" r:id="rId7"/>
    <p:sldId id="740" r:id="rId8"/>
    <p:sldId id="741" r:id="rId9"/>
    <p:sldId id="742" r:id="rId10"/>
    <p:sldId id="743" r:id="rId11"/>
    <p:sldId id="744" r:id="rId12"/>
    <p:sldId id="753" r:id="rId13"/>
    <p:sldId id="739" r:id="rId14"/>
    <p:sldId id="745" r:id="rId15"/>
    <p:sldId id="749" r:id="rId16"/>
    <p:sldId id="748" r:id="rId17"/>
    <p:sldId id="750" r:id="rId18"/>
    <p:sldId id="751" r:id="rId19"/>
    <p:sldId id="752" r:id="rId20"/>
    <p:sldId id="754" r:id="rId21"/>
    <p:sldId id="747" r:id="rId22"/>
    <p:sldId id="755" r:id="rId23"/>
    <p:sldId id="51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10-01T00:59:33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32173 8290 0,'-17'0'0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Learning (III)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K-means will assign each data point a cluster number – hard clustering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Alternatively, we can assign each data point a set of “scores” for each cluster – soft clustering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Gaussian Mixture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Assume the data is a mixture of K Gaussian distributions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Calculate the most likely parameters of each cluster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Calculate the likelihood for each data point to belong to each cluster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Assign the data point to the cluster with the highest 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One dimensional example – two clusters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Data in each cluster follows a normal distribution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45" y="3079750"/>
            <a:ext cx="8410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Zi is the cluster indicator of data point i</a:t>
                </a:r>
              </a:p>
              <a:p>
                <a:pPr marL="0" indent="0">
                  <a:buNone/>
                </a:pPr>
                <a:r>
                  <a:rPr lang="en-US" dirty="0"/>
                  <a:t>Xi is the observations (features) of data point 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relative proportion of each cluster in the data (sum up to one)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13" y="3564467"/>
            <a:ext cx="3774118" cy="695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068" y="3711258"/>
            <a:ext cx="4350390" cy="38533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827867" y="4096594"/>
            <a:ext cx="1083733" cy="88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3933" y="5054415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this is a Gaussian distribution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334000" y="4260320"/>
            <a:ext cx="1634067" cy="97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b="2353"/>
          <a:stretch/>
        </p:blipFill>
        <p:spPr>
          <a:xfrm>
            <a:off x="7176862" y="4334107"/>
            <a:ext cx="4657816" cy="20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Expectation-Maximization (EM) algorithm</a:t>
                </a:r>
              </a:p>
              <a:p>
                <a:r>
                  <a:rPr lang="en-US" altLang="zh-CN" dirty="0"/>
                  <a:t>Parameters for the model: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cluster assignment Z</a:t>
                </a:r>
              </a:p>
              <a:p>
                <a:r>
                  <a:rPr lang="en-US" altLang="zh-CN" dirty="0"/>
                  <a:t>What are the most likely values of the parameters given the data?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29" y="3566901"/>
            <a:ext cx="319087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220" y="3500226"/>
            <a:ext cx="2714625" cy="6477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58453" y="3750733"/>
            <a:ext cx="292416" cy="235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97945" y="3639410"/>
            <a:ext cx="36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 this log-likelihood function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25" y="4461769"/>
            <a:ext cx="9349845" cy="15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(example from Wikipedia)</a:t>
            </a:r>
          </a:p>
          <a:p>
            <a:r>
              <a:rPr lang="en-US" dirty="0"/>
              <a:t>EM algorithm input must be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4" name="Picture 2" descr="https://upload.wikimedia.org/wikipedia/commons/6/69/EM_Clustering_of_Old_Faithful_dat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1902460"/>
            <a:ext cx="4621321" cy="396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3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 model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66120" cy="4023360"/>
          </a:xfrm>
        </p:spPr>
        <p:txBody>
          <a:bodyPr>
            <a:normAutofit/>
          </a:bodyPr>
          <a:lstStyle/>
          <a:p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err="1"/>
              <a:t>as.DataFrame</a:t>
            </a:r>
            <a:r>
              <a:rPr lang="en-US" dirty="0"/>
              <a:t>(iris)</a:t>
            </a:r>
          </a:p>
          <a:p>
            <a:r>
              <a:rPr lang="en-US" dirty="0"/>
              <a:t>model &lt;- </a:t>
            </a:r>
            <a:r>
              <a:rPr lang="en-US" dirty="0" err="1"/>
              <a:t>spark.gaussianMixture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~ .-</a:t>
            </a:r>
            <a:r>
              <a:rPr lang="en-US" sz="2800" dirty="0"/>
              <a:t>Species</a:t>
            </a:r>
            <a:r>
              <a:rPr lang="en-US" dirty="0"/>
              <a:t>, k = 3, </a:t>
            </a:r>
            <a:r>
              <a:rPr lang="en-US" dirty="0" err="1"/>
              <a:t>maxIter</a:t>
            </a:r>
            <a:r>
              <a:rPr lang="en-US" dirty="0"/>
              <a:t> = 100, </a:t>
            </a:r>
            <a:r>
              <a:rPr lang="en-US" dirty="0" err="1"/>
              <a:t>tol</a:t>
            </a:r>
            <a:r>
              <a:rPr lang="en-US" dirty="0"/>
              <a:t> = 0.01)</a:t>
            </a:r>
          </a:p>
          <a:p>
            <a:r>
              <a:rPr lang="en-US" dirty="0"/>
              <a:t>summary(model)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&lt;- predict(model,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280" y="4089400"/>
                <a:ext cx="58748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## lambda is the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values of three clusters</a:t>
                </a:r>
              </a:p>
              <a:p>
                <a:r>
                  <a:rPr lang="en-US" dirty="0"/>
                  <a:t>## mu is the mean of the k clusters (4-dimensional)</a:t>
                </a:r>
              </a:p>
              <a:p>
                <a:r>
                  <a:rPr lang="en-US" dirty="0"/>
                  <a:t>## sigma are the covariance matrices of the k clusters (4x4)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089400"/>
                <a:ext cx="5874878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83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95" y="2929467"/>
            <a:ext cx="3571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1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2558"/>
            <a:ext cx="6510337" cy="3851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2200" y="189752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0280" y="194322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for each cluster</a:t>
            </a:r>
          </a:p>
        </p:txBody>
      </p:sp>
    </p:spTree>
    <p:extLst>
      <p:ext uri="{BB962C8B-B14F-4D97-AF65-F5344CB8AC3E}">
        <p14:creationId xmlns:p14="http://schemas.microsoft.com/office/powerpoint/2010/main" val="280137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GMM as a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iris_df</a:t>
            </a:r>
            <a:r>
              <a:rPr lang="en-US" sz="2400" dirty="0"/>
              <a:t> &lt;-</a:t>
            </a:r>
            <a:r>
              <a:rPr lang="en-US" sz="2400" dirty="0" err="1"/>
              <a:t>as.DataFrame</a:t>
            </a:r>
            <a:r>
              <a:rPr lang="en-US" sz="2400" dirty="0"/>
              <a:t>(iris)</a:t>
            </a:r>
          </a:p>
          <a:p>
            <a:r>
              <a:rPr lang="en-US" sz="2400" dirty="0" err="1"/>
              <a:t>df_list</a:t>
            </a:r>
            <a:r>
              <a:rPr lang="en-US" sz="2400" dirty="0"/>
              <a:t> &lt;- </a:t>
            </a:r>
            <a:r>
              <a:rPr lang="en-US" sz="2400" dirty="0" err="1"/>
              <a:t>randomSplit</a:t>
            </a:r>
            <a:r>
              <a:rPr lang="en-US" sz="2400" dirty="0"/>
              <a:t>(</a:t>
            </a:r>
            <a:r>
              <a:rPr lang="en-US" sz="2400" dirty="0" err="1"/>
              <a:t>iris_df</a:t>
            </a:r>
            <a:r>
              <a:rPr lang="en-US" sz="2400" dirty="0"/>
              <a:t>, c(7,3), 2)</a:t>
            </a:r>
          </a:p>
          <a:p>
            <a:r>
              <a:rPr lang="en-US" sz="2400" dirty="0" err="1"/>
              <a:t>training_df</a:t>
            </a:r>
            <a:r>
              <a:rPr lang="en-US" sz="2400" dirty="0"/>
              <a:t> &lt;- </a:t>
            </a:r>
            <a:r>
              <a:rPr lang="en-US" sz="2400" dirty="0" err="1"/>
              <a:t>df_list</a:t>
            </a:r>
            <a:r>
              <a:rPr lang="en-US" sz="2400" dirty="0"/>
              <a:t>[[1]]</a:t>
            </a:r>
          </a:p>
          <a:p>
            <a:r>
              <a:rPr lang="en-US" sz="2400" dirty="0" err="1"/>
              <a:t>testing_df</a:t>
            </a:r>
            <a:r>
              <a:rPr lang="en-US" sz="2400" dirty="0"/>
              <a:t>&lt;-</a:t>
            </a:r>
            <a:r>
              <a:rPr lang="en-US" sz="2400" dirty="0" err="1"/>
              <a:t>df_list</a:t>
            </a:r>
            <a:r>
              <a:rPr lang="en-US" sz="2400" dirty="0"/>
              <a:t>[[2]]</a:t>
            </a:r>
          </a:p>
          <a:p>
            <a:endParaRPr lang="en-US" sz="2400" dirty="0"/>
          </a:p>
          <a:p>
            <a:r>
              <a:rPr lang="en-US" sz="2400" dirty="0"/>
              <a:t>model&lt;-</a:t>
            </a:r>
            <a:r>
              <a:rPr lang="en-US" sz="2400" dirty="0" err="1"/>
              <a:t>spark.gaussianMixture</a:t>
            </a:r>
            <a:r>
              <a:rPr lang="en-US" sz="2400" dirty="0"/>
              <a:t>(</a:t>
            </a:r>
            <a:r>
              <a:rPr lang="en-US" sz="2400" dirty="0" err="1"/>
              <a:t>training_df</a:t>
            </a:r>
            <a:r>
              <a:rPr lang="en-US" sz="2400" dirty="0"/>
              <a:t>, ~ .-Species, k = 3, </a:t>
            </a:r>
            <a:r>
              <a:rPr lang="en-US" sz="2400" dirty="0" err="1"/>
              <a:t>maxIter</a:t>
            </a:r>
            <a:r>
              <a:rPr lang="en-US" sz="2400" dirty="0"/>
              <a:t> = 100, </a:t>
            </a:r>
            <a:r>
              <a:rPr lang="en-US" sz="2400" dirty="0" err="1"/>
              <a:t>tol</a:t>
            </a:r>
            <a:r>
              <a:rPr lang="en-US" sz="2400" dirty="0"/>
              <a:t> = 0.01)</a:t>
            </a:r>
          </a:p>
          <a:p>
            <a:r>
              <a:rPr lang="en-US" sz="2400" dirty="0" err="1"/>
              <a:t>showDF</a:t>
            </a:r>
            <a:r>
              <a:rPr lang="en-US" sz="2400" dirty="0"/>
              <a:t>(predict(model, </a:t>
            </a:r>
            <a:r>
              <a:rPr lang="en-US" sz="2400" dirty="0" err="1"/>
              <a:t>testing_df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#6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Obtain all the trips from the </a:t>
            </a:r>
            <a:r>
              <a:rPr lang="en-US" sz="2400" dirty="0" err="1"/>
              <a:t>NYC_Taxi</a:t>
            </a:r>
            <a:r>
              <a:rPr lang="en-US" sz="2400" dirty="0"/>
              <a:t> table you created. Load all the trips on August 1 between 7pm and 8pm. Also only keep trips started and ended inside the NYC metropolitan area. You can use </a:t>
            </a:r>
            <a:r>
              <a:rPr lang="en-US" sz="2400" dirty="0" err="1"/>
              <a:t>sql</a:t>
            </a:r>
            <a:r>
              <a:rPr lang="en-US" sz="2400" dirty="0"/>
              <a:t>() to implement this step.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region of NYC metro area is defined by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Latitudes [40.535049, 40.91959]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Longitudes [-74.259071, -73.697701]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Cluster the trips into 5 clusters using bisecting k-means with features: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pickup_latitude</a:t>
            </a:r>
            <a:r>
              <a:rPr lang="en-US" sz="2000" dirty="0"/>
              <a:t>, </a:t>
            </a:r>
            <a:r>
              <a:rPr lang="en-US" sz="2000" dirty="0" err="1"/>
              <a:t>pickup_longitude</a:t>
            </a:r>
            <a:r>
              <a:rPr lang="en-US" sz="2000" dirty="0"/>
              <a:t>, </a:t>
            </a:r>
            <a:r>
              <a:rPr lang="en-US" sz="2000" dirty="0" err="1"/>
              <a:t>dropoff_latitude</a:t>
            </a:r>
            <a:r>
              <a:rPr lang="en-US" sz="2000" dirty="0"/>
              <a:t>, </a:t>
            </a:r>
            <a:r>
              <a:rPr lang="en-US" sz="2000" dirty="0" err="1"/>
              <a:t>dropoff_longitude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err="1"/>
              <a:t>maxIter</a:t>
            </a:r>
            <a:r>
              <a:rPr lang="en-US" sz="2200" dirty="0"/>
              <a:t> set to 10. Each divisible cluster should have at least 10 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#6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Summarize the learned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Apply the clustering model on the same dataset and assign cluster labels to each trip.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Order the trips by the cluster number in ascending order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top 20 rows of the final result.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7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#6</a:t>
            </a:r>
          </a:p>
          <a:p>
            <a:r>
              <a:rPr lang="en-US" dirty="0"/>
              <a:t>2. Finish HW3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76160" y="2984400"/>
              <a:ext cx="648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6800" y="2975040"/>
                <a:ext cx="252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K-Means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Bisecting k-means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Gaussian Mixture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hierarchical clustering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Faster than k-means but might generate different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each iteration, partition one of the existing clusters into two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Stop when k clusters are obtained.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Step 1: set K. All data points in the same cluster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Step 2: Use k-means to split the data into two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5" t="4752" r="36755" b="4361"/>
          <a:stretch/>
        </p:blipFill>
        <p:spPr bwMode="auto">
          <a:xfrm>
            <a:off x="2931390" y="3405712"/>
            <a:ext cx="1874521" cy="18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1" t="2446" r="33862" b="8821"/>
          <a:stretch/>
        </p:blipFill>
        <p:spPr bwMode="auto">
          <a:xfrm>
            <a:off x="6575214" y="2940474"/>
            <a:ext cx="2225706" cy="30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406929" y="4200828"/>
            <a:ext cx="567266" cy="248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Step 3: Measure intra-class distance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Step 4: Select the cluster with the largest intra-class distance and repeat step 2-3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Stop until having K clusters.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956" t="5541" r="15378" b="7879"/>
          <a:stretch/>
        </p:blipFill>
        <p:spPr>
          <a:xfrm>
            <a:off x="6341533" y="1845734"/>
            <a:ext cx="1236134" cy="551846"/>
          </a:xfrm>
          <a:prstGeom prst="rect">
            <a:avLst/>
          </a:prstGeom>
        </p:spPr>
      </p:pic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0" t="2624" r="39283" b="4233"/>
          <a:stretch/>
        </p:blipFill>
        <p:spPr bwMode="auto">
          <a:xfrm>
            <a:off x="6069847" y="2963333"/>
            <a:ext cx="1845011" cy="33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857" y="2904066"/>
            <a:ext cx="2297167" cy="340360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291247" y="4511040"/>
            <a:ext cx="567266" cy="248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df</a:t>
            </a:r>
            <a:r>
              <a:rPr lang="en-US" sz="2400" dirty="0"/>
              <a:t> &lt;- </a:t>
            </a:r>
            <a:r>
              <a:rPr lang="en-US" sz="2400" dirty="0" err="1"/>
              <a:t>as.DataFrame</a:t>
            </a:r>
            <a:r>
              <a:rPr lang="en-US" sz="2400" dirty="0"/>
              <a:t>(iris)</a:t>
            </a:r>
          </a:p>
          <a:p>
            <a:r>
              <a:rPr lang="en-US" sz="2400" dirty="0"/>
              <a:t>model &lt;- </a:t>
            </a:r>
            <a:r>
              <a:rPr lang="en-US" sz="2400" dirty="0" err="1"/>
              <a:t>spark.bisectingKmeans</a:t>
            </a:r>
            <a:r>
              <a:rPr lang="en-US" sz="2400" dirty="0"/>
              <a:t>(data = </a:t>
            </a:r>
            <a:r>
              <a:rPr lang="en-US" sz="2400" dirty="0" err="1"/>
              <a:t>df</a:t>
            </a:r>
            <a:r>
              <a:rPr lang="en-US" sz="2400" dirty="0"/>
              <a:t>, ~ . -species, k=3, </a:t>
            </a:r>
            <a:r>
              <a:rPr lang="en-US" sz="2400" dirty="0" err="1"/>
              <a:t>maxIter</a:t>
            </a:r>
            <a:r>
              <a:rPr lang="en-US" sz="2400" dirty="0"/>
              <a:t> = 10, seed=3, </a:t>
            </a:r>
            <a:r>
              <a:rPr lang="en-US" sz="2400" dirty="0" err="1"/>
              <a:t>minDivisibleClusterSize</a:t>
            </a:r>
            <a:r>
              <a:rPr lang="en-US" sz="2400" dirty="0"/>
              <a:t> = 1)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showDF</a:t>
            </a:r>
            <a:r>
              <a:rPr lang="en-US" sz="2400" dirty="0"/>
              <a:t>(predict(model, </a:t>
            </a:r>
            <a:r>
              <a:rPr lang="en-US" sz="2400" dirty="0" err="1"/>
              <a:t>df</a:t>
            </a:r>
            <a:r>
              <a:rPr lang="en-US" sz="2400" dirty="0"/>
              <a:t>), 150)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8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input features must be numeric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Categorical features (e.g., string) cannot be used as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3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9053" cy="1450757"/>
          </a:xfrm>
        </p:spPr>
        <p:txBody>
          <a:bodyPr/>
          <a:lstStyle/>
          <a:p>
            <a:r>
              <a:rPr lang="en-US" dirty="0"/>
              <a:t>Use bisecting k-means as a “predictive”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iris_df</a:t>
            </a:r>
            <a:r>
              <a:rPr lang="en-US" sz="2400" dirty="0"/>
              <a:t> &lt;-</a:t>
            </a:r>
            <a:r>
              <a:rPr lang="en-US" sz="2400" dirty="0" err="1"/>
              <a:t>as.DataFrame</a:t>
            </a:r>
            <a:r>
              <a:rPr lang="en-US" sz="2400" dirty="0"/>
              <a:t>(iris)</a:t>
            </a:r>
          </a:p>
          <a:p>
            <a:r>
              <a:rPr lang="en-US" sz="2400" dirty="0" err="1"/>
              <a:t>df_list</a:t>
            </a:r>
            <a:r>
              <a:rPr lang="en-US" sz="2400" dirty="0"/>
              <a:t> &lt;- </a:t>
            </a:r>
            <a:r>
              <a:rPr lang="en-US" sz="2400" dirty="0" err="1"/>
              <a:t>randomSplit</a:t>
            </a:r>
            <a:r>
              <a:rPr lang="en-US" sz="2400" dirty="0"/>
              <a:t>(</a:t>
            </a:r>
            <a:r>
              <a:rPr lang="en-US" sz="2400" dirty="0" err="1"/>
              <a:t>iris_df</a:t>
            </a:r>
            <a:r>
              <a:rPr lang="en-US" sz="2400" dirty="0"/>
              <a:t>, c(7,3), 2)</a:t>
            </a:r>
          </a:p>
          <a:p>
            <a:r>
              <a:rPr lang="en-US" sz="2400" dirty="0" err="1"/>
              <a:t>training_df</a:t>
            </a:r>
            <a:r>
              <a:rPr lang="en-US" sz="2400" dirty="0"/>
              <a:t> &lt;- </a:t>
            </a:r>
            <a:r>
              <a:rPr lang="en-US" sz="2400" dirty="0" err="1"/>
              <a:t>df_list</a:t>
            </a:r>
            <a:r>
              <a:rPr lang="en-US" sz="2400" dirty="0"/>
              <a:t>[[1]]</a:t>
            </a:r>
          </a:p>
          <a:p>
            <a:r>
              <a:rPr lang="en-US" sz="2400" dirty="0" err="1"/>
              <a:t>testing_df</a:t>
            </a:r>
            <a:r>
              <a:rPr lang="en-US" sz="2400" dirty="0"/>
              <a:t>&lt;-</a:t>
            </a:r>
            <a:r>
              <a:rPr lang="en-US" sz="2400" dirty="0" err="1"/>
              <a:t>df_list</a:t>
            </a:r>
            <a:r>
              <a:rPr lang="en-US" sz="2400" dirty="0"/>
              <a:t>[[2]]</a:t>
            </a:r>
          </a:p>
          <a:p>
            <a:endParaRPr lang="en-US" sz="2400" dirty="0"/>
          </a:p>
          <a:p>
            <a:r>
              <a:rPr lang="en-US" sz="2400" dirty="0"/>
              <a:t>model &lt;- </a:t>
            </a:r>
            <a:r>
              <a:rPr lang="en-US" sz="2400" dirty="0" err="1"/>
              <a:t>spark.bisectingKmeans</a:t>
            </a:r>
            <a:r>
              <a:rPr lang="en-US" sz="2400" dirty="0"/>
              <a:t>(data = </a:t>
            </a:r>
            <a:r>
              <a:rPr lang="en-US" sz="2400" dirty="0" err="1">
                <a:solidFill>
                  <a:srgbClr val="FF0000"/>
                </a:solidFill>
              </a:rPr>
              <a:t>training_df</a:t>
            </a:r>
            <a:r>
              <a:rPr lang="en-US" sz="2400" dirty="0"/>
              <a:t>, ~ . -species, k=3, </a:t>
            </a:r>
            <a:r>
              <a:rPr lang="en-US" sz="2400" dirty="0" err="1"/>
              <a:t>maxIter</a:t>
            </a:r>
            <a:r>
              <a:rPr lang="en-US" sz="2400" dirty="0"/>
              <a:t> = 10, seed=3, </a:t>
            </a:r>
            <a:r>
              <a:rPr lang="en-US" sz="2400" dirty="0" err="1"/>
              <a:t>minDivisibleClusterSize</a:t>
            </a:r>
            <a:r>
              <a:rPr lang="en-US" sz="2400" dirty="0"/>
              <a:t> = 1)</a:t>
            </a:r>
          </a:p>
          <a:p>
            <a:r>
              <a:rPr lang="en-US" sz="2400" dirty="0" err="1"/>
              <a:t>showDF</a:t>
            </a:r>
            <a:r>
              <a:rPr lang="en-US" sz="2400" dirty="0"/>
              <a:t>(predict(model, </a:t>
            </a:r>
            <a:r>
              <a:rPr lang="en-US" sz="2400" dirty="0" err="1">
                <a:solidFill>
                  <a:srgbClr val="FF0000"/>
                </a:solidFill>
              </a:rPr>
              <a:t>testing_df</a:t>
            </a:r>
            <a:r>
              <a:rPr lang="en-US" sz="2400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5911006"/>
            <a:ext cx="744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careful when doing this because the “model” might not be very predictive. </a:t>
            </a:r>
          </a:p>
        </p:txBody>
      </p:sp>
    </p:spTree>
    <p:extLst>
      <p:ext uri="{BB962C8B-B14F-4D97-AF65-F5344CB8AC3E}">
        <p14:creationId xmlns:p14="http://schemas.microsoft.com/office/powerpoint/2010/main" val="3659072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19E5CA-E302-404D-9ECE-4DE4F20CF8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7D40B-289E-4718-B827-E69D7BC6E0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B63CC0-34E8-4E68-A972-83B8813D1252}">
  <ds:schemaRefs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aff08b56-ab94-4509-b3d8-0127aa913645"/>
    <ds:schemaRef ds:uri="f6602c75-fe71-481b-afe1-4159ec8c301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28225</TotalTime>
  <Words>949</Words>
  <Application>Microsoft Office PowerPoint</Application>
  <PresentationFormat>Widescreen</PresentationFormat>
  <Paragraphs>125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Gill Sans MT</vt:lpstr>
      <vt:lpstr>Wingdings</vt:lpstr>
      <vt:lpstr>Retrospect</vt:lpstr>
      <vt:lpstr>Spark Machine Learning (III)</vt:lpstr>
      <vt:lpstr>Loading SparkR</vt:lpstr>
      <vt:lpstr>Clustering</vt:lpstr>
      <vt:lpstr>Bisecting K-Means Clustering</vt:lpstr>
      <vt:lpstr>Bisecting K-Means Clustering</vt:lpstr>
      <vt:lpstr>Bisecting K-Means Clustering</vt:lpstr>
      <vt:lpstr>Bisecting K-means in Spark</vt:lpstr>
      <vt:lpstr>Bisecting k-means Clustering</vt:lpstr>
      <vt:lpstr>Use bisecting k-means as a “predictive” model</vt:lpstr>
      <vt:lpstr>Gaussian Mixture Model</vt:lpstr>
      <vt:lpstr>Gaussian Mixture Model</vt:lpstr>
      <vt:lpstr>Gaussian Mixture Model</vt:lpstr>
      <vt:lpstr>Gaussian Mixture Model</vt:lpstr>
      <vt:lpstr>EM Algorithm </vt:lpstr>
      <vt:lpstr>GMM model in Spark</vt:lpstr>
      <vt:lpstr>Gaussian Mixture Model</vt:lpstr>
      <vt:lpstr>Using GMM as a predictive model</vt:lpstr>
      <vt:lpstr>Exercise #6 (Submit on ICON)</vt:lpstr>
      <vt:lpstr>Exercise #6 (Submit on ICON)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2700</cp:revision>
  <dcterms:created xsi:type="dcterms:W3CDTF">2014-09-09T01:52:12Z</dcterms:created>
  <dcterms:modified xsi:type="dcterms:W3CDTF">2020-10-08T18:17:22Z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