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4"/>
  </p:sldMasterIdLst>
  <p:notesMasterIdLst>
    <p:notesMasterId r:id="rId29"/>
  </p:notesMasterIdLst>
  <p:sldIdLst>
    <p:sldId id="256" r:id="rId5"/>
    <p:sldId id="646" r:id="rId6"/>
    <p:sldId id="686" r:id="rId7"/>
    <p:sldId id="760" r:id="rId8"/>
    <p:sldId id="761" r:id="rId9"/>
    <p:sldId id="759" r:id="rId10"/>
    <p:sldId id="762" r:id="rId11"/>
    <p:sldId id="763" r:id="rId12"/>
    <p:sldId id="764" r:id="rId13"/>
    <p:sldId id="765" r:id="rId14"/>
    <p:sldId id="766" r:id="rId15"/>
    <p:sldId id="767" r:id="rId16"/>
    <p:sldId id="768" r:id="rId17"/>
    <p:sldId id="772" r:id="rId18"/>
    <p:sldId id="752" r:id="rId19"/>
    <p:sldId id="753" r:id="rId20"/>
    <p:sldId id="755" r:id="rId21"/>
    <p:sldId id="756" r:id="rId22"/>
    <p:sldId id="754" r:id="rId23"/>
    <p:sldId id="757" r:id="rId24"/>
    <p:sldId id="758" r:id="rId25"/>
    <p:sldId id="770" r:id="rId26"/>
    <p:sldId id="771" r:id="rId27"/>
    <p:sldId id="51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0-10-01T00:59:33.8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32173 8290 0,'-17'0'0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EB7E-867D-4282-8DE5-F36A179E3AC7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0BA66-FF30-40C0-A8D7-30028C97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2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2AF0-9EB6-4DA0-AA18-4D452EF1FC35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54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6D57-56A4-4768-98BC-B1DCE3579E3C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3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54B-6BF3-4F64-AA49-C79910828BAA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0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54D9-3FC8-4F5A-9887-8169F77364C0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2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39E-5580-4DD5-8F06-2604FE426769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9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2ED-3FA5-4E29-AD84-CBD2ED8A40E8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3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719D-44E6-47A2-84AB-0AB0DB21914A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4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2FE4-6D64-44AB-8717-E7988512E516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0149-D071-4618-B927-DAD5ED66D149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6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D1A81E-A393-41C9-9B38-2D3A71971022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8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7BDC-98EC-441F-8CC2-C970B2D9F19F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2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73FADF-1024-4215-908D-689AC4B31A34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8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87000">
              <a:srgbClr val="EBEBEB">
                <a:lumMod val="95000"/>
                <a:lumOff val="5000"/>
              </a:srgbClr>
            </a:gs>
            <a:gs pos="94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Spark Machine Learning (IV)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BAIS:6110 Fall 2020</a:t>
            </a:r>
          </a:p>
          <a:p>
            <a:r>
              <a:rPr lang="en-US" dirty="0"/>
              <a:t>Master’</a:t>
            </a:r>
            <a:r>
              <a:rPr lang="en-US" altLang="zh-CN" dirty="0"/>
              <a:t>s in</a:t>
            </a:r>
            <a:r>
              <a:rPr lang="en-US" dirty="0"/>
              <a:t> Business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55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data types of Spark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3.  Example: both columns are string</a:t>
            </a:r>
          </a:p>
          <a:p>
            <a:r>
              <a:rPr lang="en-US" sz="2000" dirty="0"/>
              <a:t>Convert </a:t>
            </a:r>
            <a:r>
              <a:rPr lang="en-US" sz="2000" dirty="0" err="1"/>
              <a:t>OrderID</a:t>
            </a:r>
            <a:r>
              <a:rPr lang="en-US" sz="2000" dirty="0"/>
              <a:t> to INT </a:t>
            </a:r>
          </a:p>
          <a:p>
            <a:r>
              <a:rPr lang="en-US" sz="2000" dirty="0"/>
              <a:t>Convert </a:t>
            </a:r>
            <a:r>
              <a:rPr lang="en-US" sz="2000" dirty="0" err="1"/>
              <a:t>OrderTime</a:t>
            </a:r>
            <a:r>
              <a:rPr lang="en-US" sz="2000" dirty="0"/>
              <a:t> to Date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df$OrderID</a:t>
            </a:r>
            <a:r>
              <a:rPr lang="en-US" sz="2000" dirty="0"/>
              <a:t> &lt;- cast(</a:t>
            </a:r>
            <a:r>
              <a:rPr lang="en-US" sz="2000" dirty="0" err="1"/>
              <a:t>df$OrderID</a:t>
            </a:r>
            <a:r>
              <a:rPr lang="en-US" sz="2000" dirty="0"/>
              <a:t>, “</a:t>
            </a:r>
            <a:r>
              <a:rPr lang="en-US" sz="2000" dirty="0" err="1"/>
              <a:t>int</a:t>
            </a:r>
            <a:r>
              <a:rPr lang="en-US" sz="2000" dirty="0"/>
              <a:t>”)</a:t>
            </a:r>
          </a:p>
          <a:p>
            <a:pPr marL="0" indent="0">
              <a:buNone/>
            </a:pPr>
            <a:r>
              <a:rPr lang="en-US" sz="2000" dirty="0" err="1"/>
              <a:t>df$OrderTime</a:t>
            </a:r>
            <a:r>
              <a:rPr lang="en-US" sz="2000" dirty="0"/>
              <a:t> &lt;- cast(</a:t>
            </a:r>
            <a:r>
              <a:rPr lang="en-US" sz="2000" dirty="0" err="1"/>
              <a:t>to_date</a:t>
            </a:r>
            <a:r>
              <a:rPr lang="en-US" sz="2000" dirty="0"/>
              <a:t>(</a:t>
            </a:r>
            <a:r>
              <a:rPr lang="en-US" sz="2000" dirty="0" err="1"/>
              <a:t>df$OrderTime</a:t>
            </a:r>
            <a:r>
              <a:rPr lang="en-US" sz="2000" dirty="0"/>
              <a:t>, 'MM/</a:t>
            </a:r>
            <a:r>
              <a:rPr lang="en-US" sz="2000" dirty="0" err="1"/>
              <a:t>dd</a:t>
            </a:r>
            <a:r>
              <a:rPr lang="en-US" sz="2000" dirty="0"/>
              <a:t>/</a:t>
            </a:r>
            <a:r>
              <a:rPr lang="en-US" sz="2000" dirty="0" err="1"/>
              <a:t>yyyy</a:t>
            </a:r>
            <a:r>
              <a:rPr lang="en-US" sz="2000" dirty="0"/>
              <a:t>'), "date")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to_date</a:t>
            </a:r>
            <a:r>
              <a:rPr lang="en-US" sz="2000" dirty="0"/>
              <a:t>() will parse a string into a date type based on the given template</a:t>
            </a:r>
          </a:p>
          <a:p>
            <a:pPr marL="0" indent="0">
              <a:buNone/>
            </a:pPr>
            <a:r>
              <a:rPr lang="en-US" sz="2000" dirty="0" err="1"/>
              <a:t>to_timestamp</a:t>
            </a:r>
            <a:r>
              <a:rPr lang="en-US" sz="2000" dirty="0"/>
              <a:t>() will parse a string into a timestamp type based on the given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775302"/>
              </p:ext>
            </p:extLst>
          </p:nvPr>
        </p:nvGraphicFramePr>
        <p:xfrm>
          <a:off x="6697132" y="1938866"/>
          <a:ext cx="47836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1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09/01/2020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10/01/2020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0075333" y="3183467"/>
            <a:ext cx="8467" cy="49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454461" y="3775101"/>
            <a:ext cx="12586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2020-09-01</a:t>
            </a:r>
          </a:p>
          <a:p>
            <a:r>
              <a:rPr lang="en-US" dirty="0"/>
              <a:t>2020-10-01</a:t>
            </a:r>
          </a:p>
        </p:txBody>
      </p:sp>
    </p:spTree>
    <p:extLst>
      <p:ext uri="{BB962C8B-B14F-4D97-AF65-F5344CB8AC3E}">
        <p14:creationId xmlns:p14="http://schemas.microsoft.com/office/powerpoint/2010/main" val="886546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Functions to handle null and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null/NA is missing value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use </a:t>
            </a:r>
            <a:r>
              <a:rPr lang="en-US" dirty="0" err="1"/>
              <a:t>isNull</a:t>
            </a:r>
            <a:r>
              <a:rPr lang="en-US" dirty="0"/>
              <a:t>() or </a:t>
            </a:r>
            <a:r>
              <a:rPr lang="en-US" dirty="0" err="1"/>
              <a:t>isNotNull</a:t>
            </a:r>
            <a:r>
              <a:rPr lang="en-US" dirty="0"/>
              <a:t>() in </a:t>
            </a:r>
            <a:r>
              <a:rPr lang="en-US" dirty="0" err="1"/>
              <a:t>SparkR</a:t>
            </a:r>
            <a:r>
              <a:rPr lang="en-US" dirty="0"/>
              <a:t> to test if a value is null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dropna</a:t>
            </a:r>
            <a:r>
              <a:rPr lang="en-US" dirty="0"/>
              <a:t>(): drop rows with any null value from a </a:t>
            </a:r>
            <a:r>
              <a:rPr lang="en-US" dirty="0" err="1"/>
              <a:t>DataFrame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na.omit</a:t>
            </a:r>
            <a:r>
              <a:rPr lang="en-US" dirty="0"/>
              <a:t>(): same as </a:t>
            </a:r>
            <a:r>
              <a:rPr lang="en-US" dirty="0" err="1"/>
              <a:t>dropna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: not a number. Usually generated when dividing a number by 0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Use </a:t>
            </a:r>
            <a:r>
              <a:rPr lang="en-US" dirty="0" err="1"/>
              <a:t>is.nan</a:t>
            </a:r>
            <a:r>
              <a:rPr lang="en-US" dirty="0"/>
              <a:t>() to test if the value is </a:t>
            </a:r>
            <a:r>
              <a:rPr lang="en-US" dirty="0" err="1"/>
              <a:t>N</a:t>
            </a:r>
            <a:r>
              <a:rPr lang="en-US" altLang="zh-CN" dirty="0" err="1"/>
              <a:t>aN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A valid value in spark. Considered larger than any other values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Can be used for </a:t>
            </a:r>
            <a:r>
              <a:rPr lang="en-US" dirty="0" err="1"/>
              <a:t>groupBy</a:t>
            </a:r>
            <a:r>
              <a:rPr lang="en-US" dirty="0"/>
              <a:t> and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3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vs. Numeric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Some prediction/clustering models only takes numeric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721786"/>
              </p:ext>
            </p:extLst>
          </p:nvPr>
        </p:nvGraphicFramePr>
        <p:xfrm>
          <a:off x="1097278" y="2328051"/>
          <a:ext cx="980778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5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92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Feature in Spark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Multi-layer</a:t>
                      </a:r>
                      <a:r>
                        <a:rPr lang="en-US" baseline="0" dirty="0"/>
                        <a:t> Perceptron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</a:t>
                      </a:r>
                      <a:r>
                        <a:rPr lang="en-US" baseline="0" dirty="0"/>
                        <a:t> 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Generalized</a:t>
                      </a:r>
                      <a:r>
                        <a:rPr lang="en-US" baseline="0" dirty="0"/>
                        <a:t> Linear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Bisecting 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Gaussian</a:t>
                      </a:r>
                      <a:r>
                        <a:rPr lang="en-US" baseline="0" dirty="0"/>
                        <a:t> Mixture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749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819735"/>
              </p:ext>
            </p:extLst>
          </p:nvPr>
        </p:nvGraphicFramePr>
        <p:xfrm>
          <a:off x="1096963" y="1846263"/>
          <a:ext cx="21457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598334" y="2201333"/>
            <a:ext cx="440266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8600320"/>
              </p:ext>
            </p:extLst>
          </p:nvPr>
        </p:nvGraphicFramePr>
        <p:xfrm>
          <a:off x="4619097" y="1846263"/>
          <a:ext cx="476196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Gender_Male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Gender_Female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32933" y="3054436"/>
            <a:ext cx="7701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Automatically done in Spark when training most models (except </a:t>
            </a:r>
            <a:r>
              <a:rPr lang="en-US" dirty="0" err="1"/>
              <a:t>mlp</a:t>
            </a:r>
            <a:r>
              <a:rPr lang="en-US" dirty="0"/>
              <a:t>, </a:t>
            </a:r>
            <a:r>
              <a:rPr lang="en-US" dirty="0" err="1"/>
              <a:t>svmLinear</a:t>
            </a:r>
            <a:r>
              <a:rPr lang="en-US" dirty="0"/>
              <a:t>)</a:t>
            </a:r>
          </a:p>
          <a:p>
            <a:r>
              <a:rPr lang="en-US" dirty="0"/>
              <a:t>Number of unique values for such columns has an upper limit. </a:t>
            </a:r>
          </a:p>
          <a:p>
            <a:r>
              <a:rPr lang="en-US" dirty="0"/>
              <a:t>For </a:t>
            </a:r>
            <a:r>
              <a:rPr lang="en-US" dirty="0" err="1"/>
              <a:t>mlp</a:t>
            </a:r>
            <a:r>
              <a:rPr lang="en-US" dirty="0"/>
              <a:t> and </a:t>
            </a:r>
            <a:r>
              <a:rPr lang="en-US" dirty="0" err="1"/>
              <a:t>svmLinear</a:t>
            </a:r>
            <a:r>
              <a:rPr lang="en-US" dirty="0"/>
              <a:t> you need to manually do the conversion.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2933" y="4166671"/>
            <a:ext cx="619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values = collect(distinct(select(</a:t>
            </a:r>
            <a:r>
              <a:rPr lang="en-US" dirty="0" err="1"/>
              <a:t>taxi_df</a:t>
            </a:r>
            <a:r>
              <a:rPr lang="en-US" dirty="0"/>
              <a:t>, </a:t>
            </a:r>
            <a:r>
              <a:rPr lang="en-US" dirty="0" err="1"/>
              <a:t>taxi_df$payment_type</a:t>
            </a:r>
            <a:r>
              <a:rPr lang="en-US" dirty="0"/>
              <a:t>)))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38800"/>
          <a:stretch/>
        </p:blipFill>
        <p:spPr>
          <a:xfrm>
            <a:off x="7088168" y="4068665"/>
            <a:ext cx="582929" cy="11334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32933" y="4525561"/>
            <a:ext cx="103970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(i in 1:nrow(values)){</a:t>
            </a:r>
          </a:p>
          <a:p>
            <a:r>
              <a:rPr lang="en-US" dirty="0"/>
              <a:t>  v &lt;- </a:t>
            </a:r>
            <a:r>
              <a:rPr lang="en-US" dirty="0" err="1"/>
              <a:t>values$payment_type</a:t>
            </a:r>
            <a:r>
              <a:rPr lang="en-US" dirty="0"/>
              <a:t>[i]</a:t>
            </a:r>
          </a:p>
          <a:p>
            <a:r>
              <a:rPr lang="en-US" dirty="0"/>
              <a:t>  </a:t>
            </a:r>
            <a:r>
              <a:rPr lang="en-US" dirty="0" err="1"/>
              <a:t>taxi_df$tmp</a:t>
            </a:r>
            <a:r>
              <a:rPr lang="en-US" dirty="0"/>
              <a:t> &lt;- 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taxi_df$payment_type</a:t>
            </a:r>
            <a:r>
              <a:rPr lang="en-US" dirty="0"/>
              <a:t> == v, 1, 0)</a:t>
            </a:r>
          </a:p>
          <a:p>
            <a:r>
              <a:rPr lang="en-US" dirty="0"/>
              <a:t>  </a:t>
            </a:r>
            <a:r>
              <a:rPr lang="en-US" dirty="0" err="1"/>
              <a:t>colnames</a:t>
            </a:r>
            <a:r>
              <a:rPr lang="en-US" dirty="0"/>
              <a:t>(</a:t>
            </a:r>
            <a:r>
              <a:rPr lang="en-US" dirty="0" err="1"/>
              <a:t>taxi_df</a:t>
            </a:r>
            <a:r>
              <a:rPr lang="en-US" dirty="0"/>
              <a:t>)[length(</a:t>
            </a:r>
            <a:r>
              <a:rPr lang="en-US" dirty="0" err="1"/>
              <a:t>colnames</a:t>
            </a:r>
            <a:r>
              <a:rPr lang="en-US" dirty="0"/>
              <a:t>(</a:t>
            </a:r>
            <a:r>
              <a:rPr lang="en-US" dirty="0" err="1"/>
              <a:t>taxi_df</a:t>
            </a:r>
            <a:r>
              <a:rPr lang="en-US" dirty="0"/>
              <a:t>))] &lt;- paste("</a:t>
            </a:r>
            <a:r>
              <a:rPr lang="en-US" dirty="0" err="1"/>
              <a:t>payment_type</a:t>
            </a:r>
            <a:r>
              <a:rPr lang="en-US" dirty="0"/>
              <a:t>_", v, </a:t>
            </a:r>
            <a:r>
              <a:rPr lang="en-US" dirty="0" err="1"/>
              <a:t>sep</a:t>
            </a:r>
            <a:r>
              <a:rPr lang="en-US" dirty="0"/>
              <a:t>="")</a:t>
            </a:r>
          </a:p>
          <a:p>
            <a:r>
              <a:rPr lang="en-US" dirty="0"/>
              <a:t>}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967" y="3797108"/>
            <a:ext cx="4389033" cy="147778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802967" y="4859867"/>
            <a:ext cx="4262033" cy="3422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36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Saving &amp; loading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You can save/write </a:t>
            </a:r>
            <a:r>
              <a:rPr lang="en-US" sz="2000" dirty="0" err="1"/>
              <a:t>DataFrames</a:t>
            </a:r>
            <a:r>
              <a:rPr lang="en-US" sz="2000" dirty="0"/>
              <a:t> into files (introduced in Lecture 4)</a:t>
            </a:r>
          </a:p>
          <a:p>
            <a:r>
              <a:rPr lang="en-US" sz="2000" dirty="0" err="1"/>
              <a:t>saveDF</a:t>
            </a:r>
            <a:r>
              <a:rPr lang="en-US" sz="2000" dirty="0"/>
              <a:t>(), </a:t>
            </a:r>
            <a:r>
              <a:rPr lang="en-US" sz="2000" dirty="0" err="1"/>
              <a:t>readDF</a:t>
            </a:r>
            <a:r>
              <a:rPr lang="en-US" sz="2000" dirty="0"/>
              <a:t>()</a:t>
            </a:r>
          </a:p>
          <a:p>
            <a:r>
              <a:rPr lang="en-US" sz="2000" dirty="0"/>
              <a:t>Save models trained into a file:</a:t>
            </a:r>
          </a:p>
          <a:p>
            <a:r>
              <a:rPr lang="en-US" sz="2000" dirty="0"/>
              <a:t>model &lt;- </a:t>
            </a:r>
            <a:r>
              <a:rPr lang="en-US" sz="2000" dirty="0" err="1"/>
              <a:t>spark.bisectingKmeans</a:t>
            </a:r>
            <a:r>
              <a:rPr lang="en-US" sz="2000" dirty="0"/>
              <a:t>(….)</a:t>
            </a:r>
          </a:p>
          <a:p>
            <a:r>
              <a:rPr lang="en-US" sz="2000" dirty="0"/>
              <a:t>write.ml(model, “/users/</a:t>
            </a:r>
            <a:r>
              <a:rPr lang="en-US" sz="2000" dirty="0" err="1"/>
              <a:t>xunzhou</a:t>
            </a:r>
            <a:r>
              <a:rPr lang="en-US" sz="2000" dirty="0"/>
              <a:t>/model_1”, overwrite = FALSE)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model&lt;-read.ml(“/users/</a:t>
            </a:r>
            <a:r>
              <a:rPr lang="en-US" sz="2000" dirty="0" err="1"/>
              <a:t>xunzhou</a:t>
            </a:r>
            <a:r>
              <a:rPr lang="en-US" sz="2000" dirty="0"/>
              <a:t>/model_1”)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73" r="2765" b="17552"/>
          <a:stretch/>
        </p:blipFill>
        <p:spPr>
          <a:xfrm>
            <a:off x="1097280" y="4127502"/>
            <a:ext cx="6150187" cy="93556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410201" y="3258066"/>
            <a:ext cx="1972732" cy="408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82933" y="3073400"/>
            <a:ext cx="403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directory (not a file) to save the model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493001" y="4061414"/>
            <a:ext cx="491066" cy="86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84067" y="4778772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to TRUE when need to overwrite into an existing directory </a:t>
            </a:r>
          </a:p>
        </p:txBody>
      </p:sp>
    </p:spTree>
    <p:extLst>
      <p:ext uri="{BB962C8B-B14F-4D97-AF65-F5344CB8AC3E}">
        <p14:creationId xmlns:p14="http://schemas.microsoft.com/office/powerpoint/2010/main" val="1722128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</a:t>
            </a:r>
            <a:r>
              <a:rPr lang="en-US" dirty="0" err="1"/>
              <a:t>Dirichlet</a:t>
            </a:r>
            <a:r>
              <a:rPr lang="en-US" dirty="0"/>
              <a:t> Allocation (LDA)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Topic modeling for text analytics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Cluster documents into “topics” based on their bags of words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Unsupervised methods (no ground truth)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Can be applied on other types of problems.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87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</a:t>
            </a:r>
            <a:r>
              <a:rPr lang="en-US" dirty="0" err="1"/>
              <a:t>Dirichlet</a:t>
            </a:r>
            <a:r>
              <a:rPr lang="en-US" dirty="0"/>
              <a:t> Allocation (LDA)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Words only from a predefined vocabulary (each represented as symbol)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Each document = a bag of words (order is ignored)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Labels are unknown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Group documents into topics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066" y="3191934"/>
            <a:ext cx="6455934" cy="310620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6820748" y="4992813"/>
            <a:ext cx="3398520" cy="694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373535" y="4950479"/>
            <a:ext cx="685800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611535" y="4992813"/>
            <a:ext cx="2167466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924801" y="4992813"/>
            <a:ext cx="3539067" cy="82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806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Dirichlet</a:t>
            </a:r>
            <a:r>
              <a:rPr lang="en-US" dirty="0"/>
              <a:t>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38" y="2471526"/>
            <a:ext cx="4871670" cy="27650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1738" y="5970693"/>
            <a:ext cx="554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https://www.youtube.com/watch?v=T05t-SqKArY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691054"/>
            <a:ext cx="5960533" cy="232594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136468" y="2616200"/>
            <a:ext cx="1955800" cy="2400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716902" y="5165952"/>
                <a:ext cx="27949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concentration parameter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902" y="5165952"/>
                <a:ext cx="2794932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r="-109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345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Dirichlet</a:t>
            </a:r>
            <a:r>
              <a:rPr lang="en-US"/>
              <a:t> Distribution (k=3)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1738" y="5970693"/>
            <a:ext cx="554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https://www.youtube.com/watch?v=T05t-SqKArY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495" y="2222606"/>
            <a:ext cx="3195925" cy="33524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63872"/>
            <a:ext cx="6311527" cy="398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60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95" y="1793426"/>
            <a:ext cx="8603720" cy="104478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523105" y="2655146"/>
            <a:ext cx="508000" cy="126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133" y="3924437"/>
            <a:ext cx="2959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of generating the documents under the parameters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9800" y="5080000"/>
            <a:ext cx="3472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M: number of documents</a:t>
            </a:r>
          </a:p>
          <a:p>
            <a:r>
              <a:rPr lang="en-US" dirty="0"/>
              <a:t>K: number of topics</a:t>
            </a:r>
          </a:p>
          <a:p>
            <a:r>
              <a:rPr lang="en-US" dirty="0"/>
              <a:t>N: number of words in a document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248" y="4174066"/>
            <a:ext cx="6620081" cy="1803402"/>
          </a:xfrm>
          <a:prstGeom prst="rect">
            <a:avLst/>
          </a:prstGeom>
        </p:spPr>
      </p:pic>
      <p:sp>
        <p:nvSpPr>
          <p:cNvPr id="12" name="Right Brace 11"/>
          <p:cNvSpPr/>
          <p:nvPr/>
        </p:nvSpPr>
        <p:spPr>
          <a:xfrm rot="5400000">
            <a:off x="4038681" y="2463750"/>
            <a:ext cx="448734" cy="116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60315" y="3446731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Dirichlet</a:t>
            </a:r>
            <a:r>
              <a:rPr lang="en-US" dirty="0"/>
              <a:t> distributions</a:t>
            </a:r>
          </a:p>
        </p:txBody>
      </p:sp>
      <p:sp>
        <p:nvSpPr>
          <p:cNvPr id="15" name="Right Brace 14"/>
          <p:cNvSpPr/>
          <p:nvPr/>
        </p:nvSpPr>
        <p:spPr>
          <a:xfrm rot="5400000">
            <a:off x="7293753" y="1970734"/>
            <a:ext cx="448734" cy="20462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574448" y="3446731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Multinomial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05729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</a:t>
            </a:r>
            <a:r>
              <a:rPr lang="en-US" dirty="0" err="1"/>
              <a:t>SparkR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Create a notebook with R as the default language.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Load the </a:t>
            </a:r>
            <a:r>
              <a:rPr lang="en-US" dirty="0" err="1"/>
              <a:t>SparkR</a:t>
            </a:r>
            <a:r>
              <a:rPr lang="en-US" dirty="0"/>
              <a:t> package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Attach to the Spark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244" y="2446866"/>
            <a:ext cx="5780627" cy="390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60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LDA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maximize the value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1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7697" r="72713" b="28543"/>
          <a:stretch/>
        </p:blipFill>
        <p:spPr>
          <a:xfrm>
            <a:off x="7871595" y="1845734"/>
            <a:ext cx="2347672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00" y="2472924"/>
            <a:ext cx="7815050" cy="33961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74021" y="2570459"/>
            <a:ext cx="2764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parameters that are most likely to generate the </a:t>
            </a:r>
          </a:p>
          <a:p>
            <a:r>
              <a:rPr lang="en-US" dirty="0"/>
              <a:t>documents we observed</a:t>
            </a:r>
          </a:p>
        </p:txBody>
      </p:sp>
    </p:spTree>
    <p:extLst>
      <p:ext uri="{BB962C8B-B14F-4D97-AF65-F5344CB8AC3E}">
        <p14:creationId xmlns:p14="http://schemas.microsoft.com/office/powerpoint/2010/main" val="798291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model in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Load a sample data file using the </a:t>
            </a:r>
            <a:r>
              <a:rPr lang="en-US" sz="2400" dirty="0" err="1"/>
              <a:t>read.df</a:t>
            </a:r>
            <a:r>
              <a:rPr lang="en-US" sz="2400" dirty="0"/>
              <a:t> function directly into a </a:t>
            </a:r>
            <a:r>
              <a:rPr lang="en-US" sz="2400" dirty="0" err="1"/>
              <a:t>DataFrame</a:t>
            </a:r>
            <a:endParaRPr lang="en-US" sz="2400" dirty="0"/>
          </a:p>
          <a:p>
            <a:r>
              <a:rPr lang="en-US" sz="2000" dirty="0" err="1"/>
              <a:t>df</a:t>
            </a:r>
            <a:r>
              <a:rPr lang="en-US" sz="2000" dirty="0"/>
              <a:t>&lt;-</a:t>
            </a:r>
            <a:r>
              <a:rPr lang="en-US" sz="2000" dirty="0" err="1"/>
              <a:t>read.df</a:t>
            </a:r>
            <a:r>
              <a:rPr lang="en-US" sz="2000" dirty="0"/>
              <a:t>("/datasets/documents_1.txt", source="csv", header="true")</a:t>
            </a:r>
          </a:p>
          <a:p>
            <a:r>
              <a:rPr lang="en-US" sz="2000" dirty="0"/>
              <a:t>model &lt;- </a:t>
            </a:r>
            <a:r>
              <a:rPr lang="en-US" sz="2000" dirty="0" err="1"/>
              <a:t>spark.lda</a:t>
            </a:r>
            <a:r>
              <a:rPr lang="en-US" sz="2000" dirty="0"/>
              <a:t>(data = </a:t>
            </a:r>
            <a:r>
              <a:rPr lang="en-US" sz="2000" dirty="0" err="1"/>
              <a:t>df</a:t>
            </a:r>
            <a:r>
              <a:rPr lang="en-US" sz="2000" dirty="0"/>
              <a:t>, features = "text", k =3,  </a:t>
            </a:r>
            <a:r>
              <a:rPr lang="en-US" sz="2000" dirty="0" err="1"/>
              <a:t>maxIter</a:t>
            </a:r>
            <a:r>
              <a:rPr lang="en-US" sz="2000" dirty="0"/>
              <a:t> =20, optimizer = "</a:t>
            </a:r>
            <a:r>
              <a:rPr lang="en-US" sz="2000" dirty="0" err="1"/>
              <a:t>em</a:t>
            </a:r>
            <a:r>
              <a:rPr lang="en-US" sz="2000" dirty="0"/>
              <a:t>“)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458" y="3395134"/>
            <a:ext cx="2209800" cy="28956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4165529" y="3124668"/>
            <a:ext cx="0" cy="8751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59866" y="4077903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</a:t>
            </a:r>
            <a:r>
              <a:rPr lang="en-US" dirty="0" err="1"/>
              <a:t>DataFrame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750559" y="3170555"/>
            <a:ext cx="570654" cy="645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20107" y="3873120"/>
            <a:ext cx="2402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the column with the document text</a:t>
            </a:r>
          </a:p>
        </p:txBody>
      </p:sp>
    </p:spTree>
    <p:extLst>
      <p:ext uri="{BB962C8B-B14F-4D97-AF65-F5344CB8AC3E}">
        <p14:creationId xmlns:p14="http://schemas.microsoft.com/office/powerpoint/2010/main" val="2568322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model in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summary(model)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046" y="2404851"/>
            <a:ext cx="2924175" cy="3667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078" y="3958356"/>
            <a:ext cx="5467562" cy="2706714"/>
          </a:xfrm>
          <a:prstGeom prst="rect">
            <a:avLst/>
          </a:prstGeom>
        </p:spPr>
      </p:pic>
      <p:pic>
        <p:nvPicPr>
          <p:cNvPr id="3074" name="Picture 2" descr="https://cfss.uchicago.edu/notes/topic-modeling_files/figure-html/jokes_lda_compare_viz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660" y="381353"/>
            <a:ext cx="4623786" cy="330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236133" y="4319183"/>
            <a:ext cx="1265857" cy="532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523067" y="2921000"/>
            <a:ext cx="4140200" cy="1608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404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posterior &lt;- </a:t>
            </a:r>
            <a:r>
              <a:rPr lang="en-US" dirty="0" err="1"/>
              <a:t>spark.posterior</a:t>
            </a:r>
            <a:r>
              <a:rPr lang="en-US" dirty="0"/>
              <a:t>(model, 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 err="1"/>
              <a:t>showDF</a:t>
            </a:r>
            <a:r>
              <a:rPr lang="en-US" dirty="0"/>
              <a:t>(posterior)</a:t>
            </a:r>
          </a:p>
          <a:p>
            <a:r>
              <a:rPr lang="en-US" dirty="0"/>
              <a:t>collect(posterior)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657601"/>
            <a:ext cx="3981450" cy="2733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362" y="4038601"/>
            <a:ext cx="6543675" cy="2352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983" y="1628564"/>
            <a:ext cx="28575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18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 for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307320" cy="4023360"/>
          </a:xfrm>
        </p:spPr>
        <p:txBody>
          <a:bodyPr/>
          <a:lstStyle/>
          <a:p>
            <a:r>
              <a:rPr lang="en-US" dirty="0"/>
              <a:t>1. Submit Exercise #7</a:t>
            </a:r>
          </a:p>
          <a:p>
            <a:r>
              <a:rPr lang="en-US" dirty="0"/>
              <a:t>2. Start working on HW4</a:t>
            </a:r>
          </a:p>
          <a:p>
            <a:r>
              <a:rPr lang="en-US" dirty="0"/>
              <a:t>3.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1576160" y="2984400"/>
              <a:ext cx="648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66800" y="2975040"/>
                <a:ext cx="2520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937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Exercise #6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 Preprocessing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Latent </a:t>
            </a:r>
            <a:r>
              <a:rPr lang="en-US" dirty="0" err="1"/>
              <a:t>Dirichlet</a:t>
            </a:r>
            <a:r>
              <a:rPr lang="en-US" dirty="0"/>
              <a:t> Allocation (LDA)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40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#6 (Submit on ICON)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Obtain all the trips from the </a:t>
            </a:r>
            <a:r>
              <a:rPr lang="en-US" sz="2400" dirty="0" err="1"/>
              <a:t>NYC_Taxi</a:t>
            </a:r>
            <a:r>
              <a:rPr lang="en-US" sz="2400" dirty="0"/>
              <a:t> table you created. Load all the trips on August 1 between 7pm and 8pm. Also only keep trips started and ended inside the NYC metropolitan area. You can use </a:t>
            </a:r>
            <a:r>
              <a:rPr lang="en-US" sz="2400" dirty="0" err="1"/>
              <a:t>sql</a:t>
            </a:r>
            <a:r>
              <a:rPr lang="en-US" sz="2400" dirty="0"/>
              <a:t>() to implement this step.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The region of NYC metro area is defined by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Latitudes [40.535049, 40.91959]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Longitudes [-74.259071, -73.697701]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Cluster the trips into 5 clusters using bisecting k-means with features: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/>
              <a:t>pickup_latitude</a:t>
            </a:r>
            <a:r>
              <a:rPr lang="en-US" sz="2000" dirty="0"/>
              <a:t>, </a:t>
            </a:r>
            <a:r>
              <a:rPr lang="en-US" sz="2000" dirty="0" err="1"/>
              <a:t>pickup_longitude</a:t>
            </a:r>
            <a:r>
              <a:rPr lang="en-US" sz="2000" dirty="0"/>
              <a:t>, </a:t>
            </a:r>
            <a:r>
              <a:rPr lang="en-US" sz="2000" dirty="0" err="1"/>
              <a:t>dropoff_latitude</a:t>
            </a:r>
            <a:r>
              <a:rPr lang="en-US" sz="2000" dirty="0"/>
              <a:t>, </a:t>
            </a:r>
            <a:r>
              <a:rPr lang="en-US" sz="2000" dirty="0" err="1"/>
              <a:t>dropoff_longitude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dirty="0" err="1"/>
              <a:t>maxIter</a:t>
            </a:r>
            <a:r>
              <a:rPr lang="en-US" sz="2200" dirty="0"/>
              <a:t> set to 10. Each divisible cluster should have at least 10 trips.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72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#6 (Submit on ICON)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Summarize the learned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Apply the clustering model on the same dataset and assign cluster labels to each trip.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Order the trips by the cluster number in ascending order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Show the top 20 rows of the final result.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4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/>
              <a:t>sql</a:t>
            </a:r>
            <a:r>
              <a:rPr lang="en-US" sz="2000" dirty="0"/>
              <a:t>("use </a:t>
            </a:r>
            <a:r>
              <a:rPr lang="en-US" sz="2000" dirty="0" err="1"/>
              <a:t>xunzhou</a:t>
            </a:r>
            <a:r>
              <a:rPr lang="en-US" sz="2000" dirty="0"/>
              <a:t>")</a:t>
            </a:r>
          </a:p>
          <a:p>
            <a:r>
              <a:rPr lang="en-US" sz="2000" dirty="0" err="1"/>
              <a:t>taxi_df</a:t>
            </a:r>
            <a:r>
              <a:rPr lang="en-US" sz="2000" dirty="0"/>
              <a:t>&lt;-</a:t>
            </a:r>
            <a:r>
              <a:rPr lang="en-US" sz="2000" dirty="0" err="1"/>
              <a:t>sql</a:t>
            </a:r>
            <a:r>
              <a:rPr lang="en-US" sz="2000" dirty="0"/>
              <a:t>("select * from </a:t>
            </a:r>
            <a:r>
              <a:rPr lang="en-US" sz="2000" dirty="0" err="1"/>
              <a:t>nyc_taxi</a:t>
            </a:r>
            <a:r>
              <a:rPr lang="en-US" sz="2000" dirty="0"/>
              <a:t> where hour(</a:t>
            </a:r>
            <a:r>
              <a:rPr lang="en-US" sz="2000" dirty="0" err="1"/>
              <a:t>pickup_datetime</a:t>
            </a:r>
            <a:r>
              <a:rPr lang="en-US" sz="2000" dirty="0"/>
              <a:t>) =1 and hour(</a:t>
            </a:r>
            <a:r>
              <a:rPr lang="en-US" sz="2000" dirty="0" err="1"/>
              <a:t>dropoff_datetime</a:t>
            </a:r>
            <a:r>
              <a:rPr lang="en-US" sz="2000" dirty="0"/>
              <a:t>)=1 and day(</a:t>
            </a:r>
            <a:r>
              <a:rPr lang="en-US" sz="2000" dirty="0" err="1"/>
              <a:t>pickup_datetime</a:t>
            </a:r>
            <a:r>
              <a:rPr lang="en-US" sz="2000" dirty="0"/>
              <a:t>) =1 and </a:t>
            </a:r>
            <a:r>
              <a:rPr lang="en-US" sz="2000" dirty="0" err="1"/>
              <a:t>pickup_latitude</a:t>
            </a:r>
            <a:r>
              <a:rPr lang="en-US" sz="2000" dirty="0"/>
              <a:t> between 40.535049 and 40.91959 and </a:t>
            </a:r>
            <a:r>
              <a:rPr lang="en-US" sz="2000" dirty="0" err="1"/>
              <a:t>dropoff_latitude</a:t>
            </a:r>
            <a:r>
              <a:rPr lang="en-US" sz="2000" dirty="0"/>
              <a:t> between 40.535049 and 40.91959 and </a:t>
            </a:r>
            <a:r>
              <a:rPr lang="en-US" sz="2000" dirty="0" err="1"/>
              <a:t>pickup_longitude</a:t>
            </a:r>
            <a:r>
              <a:rPr lang="en-US" sz="2000" dirty="0"/>
              <a:t> between -74.259071 and -73.697701 and </a:t>
            </a:r>
            <a:r>
              <a:rPr lang="en-US" sz="2000" dirty="0" err="1"/>
              <a:t>dropoff_longitude</a:t>
            </a:r>
            <a:r>
              <a:rPr lang="en-US" sz="2000" dirty="0"/>
              <a:t> between -74.259071 and -73.697701")</a:t>
            </a:r>
          </a:p>
          <a:p>
            <a:r>
              <a:rPr lang="en-US" sz="2000" dirty="0"/>
              <a:t>model &lt;- </a:t>
            </a:r>
            <a:r>
              <a:rPr lang="en-US" sz="2000" dirty="0" err="1"/>
              <a:t>spark.bisectingKmeans</a:t>
            </a:r>
            <a:r>
              <a:rPr lang="en-US" sz="2000" dirty="0"/>
              <a:t>(data = </a:t>
            </a:r>
            <a:r>
              <a:rPr lang="en-US" sz="2000" dirty="0" err="1"/>
              <a:t>taxi_df</a:t>
            </a:r>
            <a:r>
              <a:rPr lang="en-US" sz="2000" dirty="0"/>
              <a:t>, ~ PICKUP_LATITUDE+PICKUP_LONGITUDE+DROPOFF_LATITUDE+DROPOFF_LONGITUDE, k=5, </a:t>
            </a:r>
            <a:r>
              <a:rPr lang="en-US" sz="2000" dirty="0" err="1"/>
              <a:t>maxIter</a:t>
            </a:r>
            <a:r>
              <a:rPr lang="en-US" sz="2000" dirty="0"/>
              <a:t> = 10, seed=3, </a:t>
            </a:r>
            <a:r>
              <a:rPr lang="en-US" sz="2000" dirty="0" err="1"/>
              <a:t>minDivisibleClusterSize</a:t>
            </a:r>
            <a:r>
              <a:rPr lang="en-US" sz="2000" dirty="0"/>
              <a:t> = 10)</a:t>
            </a:r>
          </a:p>
          <a:p>
            <a:endParaRPr lang="en-US" sz="2000" dirty="0"/>
          </a:p>
          <a:p>
            <a:r>
              <a:rPr lang="en-US" sz="2000" dirty="0"/>
              <a:t>summary(model)</a:t>
            </a:r>
          </a:p>
          <a:p>
            <a:r>
              <a:rPr lang="en-US" sz="2000" dirty="0" err="1"/>
              <a:t>showDF</a:t>
            </a:r>
            <a:r>
              <a:rPr lang="en-US" sz="2000" dirty="0"/>
              <a:t>(</a:t>
            </a:r>
            <a:r>
              <a:rPr lang="en-US" sz="2000" dirty="0" err="1"/>
              <a:t>orderBy</a:t>
            </a:r>
            <a:r>
              <a:rPr lang="en-US" sz="2000" dirty="0"/>
              <a:t>(output, </a:t>
            </a:r>
            <a:r>
              <a:rPr lang="en-US" sz="2000" dirty="0" err="1"/>
              <a:t>output$prediction</a:t>
            </a:r>
            <a:r>
              <a:rPr lang="en-US" sz="2000" dirty="0"/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36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001" y="1845733"/>
            <a:ext cx="5981700" cy="2228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85" y="1845733"/>
            <a:ext cx="1485900" cy="3400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390" y="1845733"/>
            <a:ext cx="3784094" cy="3048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8898467" y="2861733"/>
            <a:ext cx="67733" cy="3894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703734" y="2607734"/>
            <a:ext cx="16932" cy="1269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720666" y="2482286"/>
            <a:ext cx="107008" cy="915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8898467" y="1972733"/>
            <a:ext cx="220133" cy="347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687887" y="2429933"/>
            <a:ext cx="607580" cy="939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920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for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altLang="zh-CN" dirty="0"/>
              <a:t>. Load data into hive tables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Date or Timestamp format must be “</a:t>
            </a:r>
            <a:r>
              <a:rPr lang="en-US" dirty="0" err="1"/>
              <a:t>yyyy</a:t>
            </a:r>
            <a:r>
              <a:rPr lang="en-US" dirty="0"/>
              <a:t>-MM</a:t>
            </a:r>
            <a:r>
              <a:rPr lang="en-US" altLang="zh-CN" dirty="0"/>
              <a:t>-</a:t>
            </a:r>
            <a:r>
              <a:rPr lang="en-US" altLang="zh-CN" dirty="0" err="1"/>
              <a:t>dd</a:t>
            </a:r>
            <a:r>
              <a:rPr lang="en-US" altLang="zh-CN" dirty="0"/>
              <a:t> </a:t>
            </a:r>
            <a:r>
              <a:rPr lang="en-US" altLang="zh-CN" dirty="0" err="1"/>
              <a:t>HH:mm:ss</a:t>
            </a:r>
            <a:r>
              <a:rPr lang="en-US" altLang="zh-CN" dirty="0"/>
              <a:t> AM” or “</a:t>
            </a:r>
            <a:r>
              <a:rPr lang="en-US" altLang="zh-CN" dirty="0" err="1"/>
              <a:t>yyyy</a:t>
            </a:r>
            <a:r>
              <a:rPr lang="en-US" altLang="zh-CN" dirty="0"/>
              <a:t>-MM-</a:t>
            </a:r>
            <a:r>
              <a:rPr lang="en-US" altLang="zh-CN" dirty="0" err="1"/>
              <a:t>dd</a:t>
            </a:r>
            <a:r>
              <a:rPr lang="en-US" altLang="zh-CN" dirty="0"/>
              <a:t>”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If a field has a different format, e.g., “09/01/2020” you should load it as a string format and later convert it to Date or Timestamp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Similarly, if you are unsure about the format of a numeric column, it is always safe to define it as “double”.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9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for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altLang="zh-CN" dirty="0"/>
              <a:t>. Load data into hive tables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Use manual mode if needed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multiple lines in text fields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text fields quoted and contain comma (separator)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Use “infer schema”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737" y="1888773"/>
            <a:ext cx="19145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156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29B15429B40048AF50042F226F91CD" ma:contentTypeVersion="11" ma:contentTypeDescription="Create a new document." ma:contentTypeScope="" ma:versionID="a68da80e74b01881e4392e8f8cdcad29">
  <xsd:schema xmlns:xsd="http://www.w3.org/2001/XMLSchema" xmlns:xs="http://www.w3.org/2001/XMLSchema" xmlns:p="http://schemas.microsoft.com/office/2006/metadata/properties" xmlns:ns3="f6602c75-fe71-481b-afe1-4159ec8c3011" xmlns:ns4="aff08b56-ab94-4509-b3d8-0127aa913645" targetNamespace="http://schemas.microsoft.com/office/2006/metadata/properties" ma:root="true" ma:fieldsID="e6afaf6503530df8e7895a2e3979493b" ns3:_="" ns4:_="">
    <xsd:import namespace="f6602c75-fe71-481b-afe1-4159ec8c3011"/>
    <xsd:import namespace="aff08b56-ab94-4509-b3d8-0127aa9136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602c75-fe71-481b-afe1-4159ec8c30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08b56-ab94-4509-b3d8-0127aa91364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FA090E-B933-46D0-AE0D-E21849B54B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602c75-fe71-481b-afe1-4159ec8c3011"/>
    <ds:schemaRef ds:uri="aff08b56-ab94-4509-b3d8-0127aa913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31E627-2AC8-4DB3-8901-F6E12CD33B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ED10DC-8ED8-4315-A2A9-BE6CA6D15EED}">
  <ds:schemaRefs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  <ds:schemaRef ds:uri="aff08b56-ab94-4509-b3d8-0127aa913645"/>
    <ds:schemaRef ds:uri="f6602c75-fe71-481b-afe1-4159ec8c301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30373</TotalTime>
  <Words>1344</Words>
  <Application>Microsoft Office PowerPoint</Application>
  <PresentationFormat>Widescreen</PresentationFormat>
  <Paragraphs>215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Cambria Math</vt:lpstr>
      <vt:lpstr>Gill Sans MT</vt:lpstr>
      <vt:lpstr>Wingdings</vt:lpstr>
      <vt:lpstr>Retrospect</vt:lpstr>
      <vt:lpstr>Spark Machine Learning (IV)</vt:lpstr>
      <vt:lpstr>Loading SparkR</vt:lpstr>
      <vt:lpstr>Clustering</vt:lpstr>
      <vt:lpstr>Exercise #6 (Submit on ICON)</vt:lpstr>
      <vt:lpstr>Exercise #6 (Submit on ICON)</vt:lpstr>
      <vt:lpstr>Solution</vt:lpstr>
      <vt:lpstr>Solution</vt:lpstr>
      <vt:lpstr>Data Preprocessing for Models</vt:lpstr>
      <vt:lpstr>Data Preprocessing for Models</vt:lpstr>
      <vt:lpstr>Converting data types of Spark DataFrame</vt:lpstr>
      <vt:lpstr>Data Pre-processing</vt:lpstr>
      <vt:lpstr>Categorical vs. Numeric features</vt:lpstr>
      <vt:lpstr>One-hot encoding</vt:lpstr>
      <vt:lpstr>Saving &amp; loading models</vt:lpstr>
      <vt:lpstr>Latent Dirichlet Allocation (LDA)</vt:lpstr>
      <vt:lpstr>Latent Dirichlet Allocation (LDA)</vt:lpstr>
      <vt:lpstr>The Dirichlet Distribution</vt:lpstr>
      <vt:lpstr>The Dirichlet Distribution (k=3)</vt:lpstr>
      <vt:lpstr>LDA model</vt:lpstr>
      <vt:lpstr>LDA model</vt:lpstr>
      <vt:lpstr>LDA model in Spark</vt:lpstr>
      <vt:lpstr>LDA model in Spark</vt:lpstr>
      <vt:lpstr>LDA model</vt:lpstr>
      <vt:lpstr>To Do for this week</vt:lpstr>
    </vt:vector>
  </TitlesOfParts>
  <Company>Tippie College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Zhou, Xun</dc:creator>
  <cp:lastModifiedBy>Porter Andrew J</cp:lastModifiedBy>
  <cp:revision>2804</cp:revision>
  <dcterms:created xsi:type="dcterms:W3CDTF">2014-09-09T01:52:12Z</dcterms:created>
  <dcterms:modified xsi:type="dcterms:W3CDTF">2020-10-14T22:12:09Z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0x010100CF29B15429B40048AF50042F226F91CD</vt:lpwstr>
  </property>
</Properties>
</file>