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4"/>
  </p:sldMasterIdLst>
  <p:notesMasterIdLst>
    <p:notesMasterId r:id="rId24"/>
  </p:notesMasterIdLst>
  <p:sldIdLst>
    <p:sldId id="256" r:id="rId5"/>
    <p:sldId id="646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51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6:13:05.450"/>
    </inkml:context>
    <inkml:brush xml:id="br0">
      <inkml:brushProperty name="width" value="0.02222" units="cm"/>
      <inkml:brushProperty name="height" value="0.02222" units="cm"/>
    </inkml:brush>
  </inkml:definitions>
  <inkml:trace contextRef="#ctx0" brushRef="#br0">11356 15753 6016,'-31'-15'2272,"15"15"-1216,16 0-1248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6:13:05.450"/>
    </inkml:context>
    <inkml:brush xml:id="br0">
      <inkml:brushProperty name="width" value="0.02222" units="cm"/>
      <inkml:brushProperty name="height" value="0.02222" units="cm"/>
    </inkml:brush>
  </inkml:definitions>
  <inkml:trace contextRef="#ctx0" brushRef="#br0">11356 15753 6016,'-31'-15'2272,"15"15"-1216,16 0-1248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10-01T00:59:33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8290 0,'-17'0'0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8125-BF14-A042-AC5D-439D4ABCDBD3}" type="slidenum">
              <a:rPr lang="en-US"/>
              <a:pPr/>
              <a:t>9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3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6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87000">
              <a:srgbClr val="EBEBEB">
                <a:lumMod val="95000"/>
                <a:lumOff val="5000"/>
              </a:srgbClr>
            </a:gs>
            <a:gs pos="94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Spark Machine </a:t>
            </a:r>
            <a:r>
              <a:rPr lang="en-US" altLang="zh-CN" sz="5400"/>
              <a:t>Learning (IV)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BAIS:6110 Fall 2020</a:t>
            </a:r>
          </a:p>
          <a:p>
            <a:r>
              <a:rPr lang="en-US" dirty="0"/>
              <a:t>Master’</a:t>
            </a:r>
            <a:r>
              <a:rPr lang="en-US" altLang="zh-CN" dirty="0"/>
              <a:t>s in</a:t>
            </a:r>
            <a:r>
              <a:rPr lang="en-US" dirty="0"/>
              <a:t> Business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61CD-08E2-4BA3-B259-9147885F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50B4-729F-4F8A-99A5-61F1569C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Generate “Frequent Item Sets” with support &gt;= threshold</a:t>
            </a:r>
          </a:p>
          <a:p>
            <a:r>
              <a:rPr lang="en-US" dirty="0"/>
              <a:t>2. Among these frequent item sets, identify association rules with high confidence.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 is challenging because the total possible combinations of items is exponentially large.  For N items, the number of possible combination is 2</a:t>
            </a:r>
            <a:r>
              <a:rPr lang="en-US" baseline="30000" dirty="0"/>
              <a:t>N</a:t>
            </a:r>
            <a:r>
              <a:rPr lang="en-US" dirty="0"/>
              <a:t> -1 </a:t>
            </a:r>
            <a:endParaRPr lang="en-US" baseline="30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algorithm called FP-Growth is implemented in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EF2DC-2058-42E7-86D0-431B85FF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0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B3-C054-48B8-B47D-A9DB0235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BB77-681B-48FB-93E7-62097591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spark </a:t>
            </a:r>
            <a:r>
              <a:rPr lang="en-US" dirty="0" err="1"/>
              <a:t>Data</a:t>
            </a:r>
            <a:r>
              <a:rPr lang="en-US" altLang="zh-CN" dirty="0" err="1"/>
              <a:t>F</a:t>
            </a:r>
            <a:r>
              <a:rPr lang="en-US" dirty="0" err="1"/>
              <a:t>rame</a:t>
            </a:r>
            <a:r>
              <a:rPr lang="en-US" dirty="0"/>
              <a:t> with one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row is a transaction </a:t>
            </a:r>
            <a:r>
              <a:rPr lang="en-US" b="1" dirty="0"/>
              <a:t>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“1,2,3”, “4,5”, “1,4,6”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first, create a R data frame with strings of transactions, then split them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B7D6D-30BC-431F-AC96-BE6C706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88ED3C73-7CE9-443E-86E5-761857EAD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4623" y="666573"/>
          <a:ext cx="5361809" cy="252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Worksheet" r:id="rId3" imgW="3835400" imgH="1803400" progId="Excel.Sheet.8">
                  <p:embed/>
                </p:oleObj>
              </mc:Choice>
              <mc:Fallback>
                <p:oleObj name="Worksheet" r:id="rId3" imgW="3835400" imgH="1803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623" y="666573"/>
                        <a:ext cx="5361809" cy="2521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D3D27C-92C8-4C4E-B5C0-4C11DDD22799}"/>
                  </a:ext>
                </a:extLst>
              </p14:cNvPr>
              <p14:cNvContentPartPr/>
              <p14:nvPr/>
            </p14:nvContentPartPr>
            <p14:xfrm>
              <a:off x="3025378" y="4329280"/>
              <a:ext cx="17120" cy="5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D3D27C-92C8-4C4E-B5C0-4C11DDD22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1535" y="4325553"/>
                <a:ext cx="24457" cy="1287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010195" y="4036893"/>
            <a:ext cx="9718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df</a:t>
            </a:r>
            <a:r>
              <a:rPr lang="en-US" sz="1600" dirty="0"/>
              <a:t> &lt;- </a:t>
            </a:r>
            <a:r>
              <a:rPr lang="en-US" sz="1600" dirty="0" err="1"/>
              <a:t>selectExpr</a:t>
            </a:r>
            <a:r>
              <a:rPr lang="en-US" sz="1600" dirty="0"/>
              <a:t>(</a:t>
            </a:r>
            <a:r>
              <a:rPr lang="en-US" sz="1600" dirty="0" err="1"/>
              <a:t>createDataFrame</a:t>
            </a:r>
            <a:r>
              <a:rPr lang="en-US" sz="1600" dirty="0"/>
              <a:t>(</a:t>
            </a:r>
            <a:r>
              <a:rPr lang="en-US" sz="1600" dirty="0" err="1"/>
              <a:t>data.frame</a:t>
            </a:r>
            <a:r>
              <a:rPr lang="en-US" sz="1600" dirty="0"/>
              <a:t>(</a:t>
            </a:r>
            <a:r>
              <a:rPr lang="en-US" sz="1600" dirty="0" err="1"/>
              <a:t>rawItems</a:t>
            </a:r>
            <a:r>
              <a:rPr lang="en-US" sz="1600" dirty="0"/>
              <a:t> = c(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"3,5", "1,2,4", "1,2,5", "1,2,4", "1,2,3,5", "3,5", "", "1,4,5", "1,2", "1,4,5"</a:t>
            </a:r>
            <a:r>
              <a:rPr lang="en-US" sz="1600" dirty="0"/>
              <a:t>))), "split(</a:t>
            </a:r>
            <a:r>
              <a:rPr lang="en-US" sz="1600" dirty="0" err="1"/>
              <a:t>rawItems</a:t>
            </a:r>
            <a:r>
              <a:rPr lang="en-US" sz="1600" dirty="0"/>
              <a:t>, ',') AS items")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79" y="1845734"/>
            <a:ext cx="2066925" cy="3400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column with 1-D spark Array data type</a:t>
            </a:r>
          </a:p>
          <a:p>
            <a:r>
              <a:rPr lang="en-US" dirty="0"/>
              <a:t>Spark Array: An object, with multiple elements listed.</a:t>
            </a:r>
          </a:p>
          <a:p>
            <a:r>
              <a:rPr lang="en-US" dirty="0"/>
              <a:t>Elements should have the same data type (e.g., INT)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60817" y="3002404"/>
            <a:ext cx="2163451" cy="2450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D1B3-C054-48B8-B47D-A9DB023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Frequent Item 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B7D6D-30BC-431F-AC96-BE6C706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7D3D27C-92C8-4C4E-B5C0-4C11DDD22799}"/>
                  </a:ext>
                </a:extLst>
              </p14:cNvPr>
              <p14:cNvContentPartPr/>
              <p14:nvPr/>
            </p14:nvContentPartPr>
            <p14:xfrm>
              <a:off x="3025378" y="4329280"/>
              <a:ext cx="17120" cy="5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7D3D27C-92C8-4C4E-B5C0-4C11DDD22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1535" y="4325553"/>
                <a:ext cx="24457" cy="1287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2E396-DF2F-4B86-BB27-08301356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Then run the FP-growth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Give the </a:t>
            </a:r>
            <a:r>
              <a:rPr lang="en-US" sz="2400" dirty="0" err="1"/>
              <a:t>DataFrame</a:t>
            </a:r>
            <a:r>
              <a:rPr lang="en-US" sz="2400" dirty="0"/>
              <a:t>, column, and thresholds (support, confidence)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415A-60A1-43CA-81C3-545F9E3458BA}"/>
              </a:ext>
            </a:extLst>
          </p:cNvPr>
          <p:cNvSpPr/>
          <p:nvPr/>
        </p:nvSpPr>
        <p:spPr>
          <a:xfrm>
            <a:off x="1097280" y="3567952"/>
            <a:ext cx="10918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fpm &lt;- </a:t>
            </a:r>
            <a:r>
              <a:rPr lang="en-US" dirty="0" err="1"/>
              <a:t>spark.fpGrowth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itemsCol</a:t>
            </a:r>
            <a:r>
              <a:rPr lang="en-US" dirty="0"/>
              <a:t>="items", </a:t>
            </a:r>
            <a:r>
              <a:rPr lang="en-US" dirty="0" err="1"/>
              <a:t>minSupport</a:t>
            </a:r>
            <a:r>
              <a:rPr lang="en-US" dirty="0"/>
              <a:t>=0.3, </a:t>
            </a:r>
            <a:r>
              <a:rPr lang="en-US" dirty="0" err="1"/>
              <a:t>minConfidence</a:t>
            </a:r>
            <a:r>
              <a:rPr lang="en-US" dirty="0"/>
              <a:t>=0.5)</a:t>
            </a:r>
          </a:p>
          <a:p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spark.freqItemsets</a:t>
            </a:r>
            <a:r>
              <a:rPr lang="en-US" dirty="0"/>
              <a:t>(fpm))  ## Check the frequent item set generated from the data</a:t>
            </a:r>
          </a:p>
          <a:p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</a:t>
            </a:r>
            <a:r>
              <a:rPr lang="en-US" dirty="0" err="1"/>
              <a:t>spark.associationRules</a:t>
            </a:r>
            <a:r>
              <a:rPr lang="en-US" dirty="0"/>
              <a:t>(fpm))  ## Check the association rules generated from the data</a:t>
            </a:r>
          </a:p>
          <a:p>
            <a:endParaRPr lang="en-US" dirty="0"/>
          </a:p>
          <a:p>
            <a:r>
              <a:rPr lang="en-US" dirty="0" err="1"/>
              <a:t>showDF</a:t>
            </a:r>
            <a:r>
              <a:rPr lang="en-US" dirty="0"/>
              <a:t>(predict(fpm, </a:t>
            </a:r>
            <a:r>
              <a:rPr lang="en-US" dirty="0" err="1"/>
              <a:t>df</a:t>
            </a:r>
            <a:r>
              <a:rPr lang="en-US" dirty="0"/>
              <a:t>))    ## Given a data frame, predict if anything else would be associated with each transaction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69" y="1181753"/>
            <a:ext cx="1745830" cy="35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25387" cy="43264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1. Frequent item sets                                                  2. Association rules			3.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900" dirty="0"/>
              <a:t>For rule A-&gt; B , we can use “lift” to evaluate if it is useful (lift &gt; 1 means positive association)</a:t>
            </a:r>
          </a:p>
          <a:p>
            <a:r>
              <a:rPr lang="en-US" sz="2900" dirty="0"/>
              <a:t>Lift = </a:t>
            </a:r>
            <a:r>
              <a:rPr lang="en-US" sz="2900" dirty="0" err="1"/>
              <a:t>Supp</a:t>
            </a:r>
            <a:r>
              <a:rPr lang="en-US" sz="2900" dirty="0"/>
              <a:t>(A, B)/(</a:t>
            </a:r>
            <a:r>
              <a:rPr lang="en-US" sz="2900" dirty="0" err="1"/>
              <a:t>Supp</a:t>
            </a:r>
            <a:r>
              <a:rPr lang="en-US" sz="2900" dirty="0"/>
              <a:t>(A)*</a:t>
            </a:r>
            <a:r>
              <a:rPr lang="en-US" sz="2900" dirty="0" err="1"/>
              <a:t>Supp</a:t>
            </a:r>
            <a:r>
              <a:rPr lang="en-US" sz="2900" dirty="0"/>
              <a:t>(B)). </a:t>
            </a:r>
          </a:p>
          <a:p>
            <a:r>
              <a:rPr lang="en-US" sz="2900" dirty="0"/>
              <a:t>Lift = (4-&gt;1) = (4/10)/(4/10*7/10) = 10/7 = 1.42857</a:t>
            </a:r>
          </a:p>
          <a:p>
            <a:r>
              <a:rPr lang="en-US" altLang="zh-CN" dirty="0"/>
              <a:t>Larger lift suggests stronger association. Lift = 1 means no association (independent).</a:t>
            </a:r>
            <a:r>
              <a:rPr lang="en-US" dirty="0"/>
              <a:t>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42" y="2378851"/>
            <a:ext cx="4867275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71" y="2226451"/>
            <a:ext cx="1076325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7" y="2116913"/>
            <a:ext cx="1990725" cy="23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917" y="5123745"/>
            <a:ext cx="1828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if the items are in different rows?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54533"/>
              </p:ext>
            </p:extLst>
          </p:nvPr>
        </p:nvGraphicFramePr>
        <p:xfrm>
          <a:off x="6920993" y="2010376"/>
          <a:ext cx="48561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0950" y="2384929"/>
            <a:ext cx="60100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the data into a spark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</a:t>
            </a:r>
            <a:r>
              <a:rPr lang="en-US" altLang="zh-CN" dirty="0"/>
              <a:t>Group the data by </a:t>
            </a:r>
            <a:r>
              <a:rPr lang="en-US" altLang="zh-CN" dirty="0" err="1"/>
              <a:t>OrderID</a:t>
            </a:r>
            <a:r>
              <a:rPr lang="en-US" altLang="zh-CN" dirty="0"/>
              <a:t> and </a:t>
            </a:r>
          </a:p>
          <a:p>
            <a:r>
              <a:rPr lang="en-US" dirty="0"/>
              <a:t>aggregate all the </a:t>
            </a:r>
            <a:r>
              <a:rPr lang="en-US" dirty="0" err="1"/>
              <a:t>ItemID</a:t>
            </a:r>
            <a:r>
              <a:rPr lang="en-US" dirty="0"/>
              <a:t> into one array for each order</a:t>
            </a:r>
          </a:p>
          <a:p>
            <a:r>
              <a:rPr lang="en-US" dirty="0"/>
              <a:t>Use the </a:t>
            </a:r>
            <a:r>
              <a:rPr lang="en-US" dirty="0" err="1"/>
              <a:t>collect_set</a:t>
            </a:r>
            <a:r>
              <a:rPr lang="en-US" dirty="0"/>
              <a:t>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Manipulation Function</a:t>
            </a:r>
          </a:p>
          <a:p>
            <a:endParaRPr lang="en-US" dirty="0"/>
          </a:p>
          <a:p>
            <a:r>
              <a:rPr lang="en-US" dirty="0" err="1"/>
              <a:t>df_agg</a:t>
            </a:r>
            <a:r>
              <a:rPr lang="en-US" dirty="0"/>
              <a:t>&lt;-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df$OrderID</a:t>
            </a:r>
            <a:r>
              <a:rPr lang="en-US" dirty="0"/>
              <a:t>), </a:t>
            </a:r>
            <a:r>
              <a:rPr lang="en-US" dirty="0" err="1"/>
              <a:t>ItemID</a:t>
            </a:r>
            <a:r>
              <a:rPr lang="en-US" dirty="0"/>
              <a:t> = “</a:t>
            </a:r>
            <a:r>
              <a:rPr lang="en-US" dirty="0" err="1"/>
              <a:t>collect_set</a:t>
            </a:r>
            <a:r>
              <a:rPr lang="en-US" dirty="0"/>
              <a:t>”)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18200" y="2163786"/>
            <a:ext cx="8890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5013" y="197912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06333" y="5247251"/>
            <a:ext cx="897467" cy="2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4532" y="5520267"/>
            <a:ext cx="567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</a:t>
            </a:r>
            <a:r>
              <a:rPr lang="en-US" dirty="0" err="1"/>
              <a:t>ollect_set</a:t>
            </a:r>
            <a:r>
              <a:rPr lang="en-US" dirty="0"/>
              <a:t>() is an aggregate function in </a:t>
            </a:r>
            <a:r>
              <a:rPr lang="en-US" dirty="0" err="1"/>
              <a:t>SparkR</a:t>
            </a:r>
            <a:r>
              <a:rPr lang="en-US" dirty="0"/>
              <a:t>. It will convert a list of values into an array.</a:t>
            </a:r>
          </a:p>
        </p:txBody>
      </p:sp>
    </p:spTree>
    <p:extLst>
      <p:ext uri="{BB962C8B-B14F-4D97-AF65-F5344CB8AC3E}">
        <p14:creationId xmlns:p14="http://schemas.microsoft.com/office/powerpoint/2010/main" val="100543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if the items are in different rows?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26404"/>
              </p:ext>
            </p:extLst>
          </p:nvPr>
        </p:nvGraphicFramePr>
        <p:xfrm>
          <a:off x="7230530" y="2134131"/>
          <a:ext cx="44111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[B,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 B, </a:t>
                      </a:r>
                      <a:r>
                        <a:rPr lang="en-US" altLang="zh-CN" dirty="0"/>
                        <a:t>C]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" y="2213836"/>
            <a:ext cx="82615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the data into a spark </a:t>
            </a:r>
            <a:r>
              <a:rPr lang="en-US" dirty="0" err="1"/>
              <a:t>DataFrame</a:t>
            </a:r>
            <a:r>
              <a:rPr lang="en-US" dirty="0"/>
              <a:t> suitable for association analysis</a:t>
            </a:r>
          </a:p>
          <a:p>
            <a:endParaRPr lang="en-US" dirty="0"/>
          </a:p>
          <a:p>
            <a:r>
              <a:rPr lang="en-US" dirty="0"/>
              <a:t>We need to </a:t>
            </a:r>
            <a:r>
              <a:rPr lang="en-US" altLang="zh-CN" dirty="0"/>
              <a:t>Group the data by </a:t>
            </a:r>
            <a:r>
              <a:rPr lang="en-US" altLang="zh-CN" dirty="0" err="1"/>
              <a:t>OrderID</a:t>
            </a:r>
            <a:r>
              <a:rPr lang="en-US" altLang="zh-CN" dirty="0"/>
              <a:t> and </a:t>
            </a:r>
          </a:p>
          <a:p>
            <a:r>
              <a:rPr lang="en-US" dirty="0"/>
              <a:t>aggregate all the </a:t>
            </a:r>
            <a:r>
              <a:rPr lang="en-US" dirty="0" err="1"/>
              <a:t>ItemID</a:t>
            </a:r>
            <a:r>
              <a:rPr lang="en-US" dirty="0"/>
              <a:t> into one array for each order</a:t>
            </a:r>
          </a:p>
          <a:p>
            <a:r>
              <a:rPr lang="en-US" dirty="0"/>
              <a:t>Use the </a:t>
            </a:r>
            <a:r>
              <a:rPr lang="en-US" dirty="0" err="1"/>
              <a:t>collect_set</a:t>
            </a:r>
            <a:r>
              <a:rPr lang="en-US" dirty="0"/>
              <a:t>()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Manipulation Function</a:t>
            </a:r>
          </a:p>
          <a:p>
            <a:endParaRPr lang="en-US" dirty="0"/>
          </a:p>
          <a:p>
            <a:r>
              <a:rPr lang="en-US" dirty="0" err="1"/>
              <a:t>df_agg</a:t>
            </a:r>
            <a:r>
              <a:rPr lang="en-US" dirty="0"/>
              <a:t> &lt;- 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df$OrderID</a:t>
            </a:r>
            <a:r>
              <a:rPr lang="en-US" dirty="0"/>
              <a:t>), </a:t>
            </a:r>
            <a:r>
              <a:rPr lang="en-US" dirty="0" err="1"/>
              <a:t>ItemID</a:t>
            </a:r>
            <a:r>
              <a:rPr lang="en-US" dirty="0"/>
              <a:t> = “</a:t>
            </a:r>
            <a:r>
              <a:rPr lang="en-US" dirty="0" err="1"/>
              <a:t>collect_set</a:t>
            </a:r>
            <a:r>
              <a:rPr lang="en-US" dirty="0"/>
              <a:t>”)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df_agg</a:t>
            </a:r>
            <a:r>
              <a:rPr lang="en-US" dirty="0"/>
              <a:t>)[2] &lt;- “items”</a:t>
            </a:r>
          </a:p>
          <a:p>
            <a:endParaRPr lang="en-US" dirty="0"/>
          </a:p>
          <a:p>
            <a:r>
              <a:rPr lang="en-US" dirty="0"/>
              <a:t>Then use the </a:t>
            </a:r>
            <a:r>
              <a:rPr lang="en-US" dirty="0" err="1"/>
              <a:t>fpgrowth</a:t>
            </a:r>
            <a:r>
              <a:rPr lang="en-US" dirty="0"/>
              <a:t>() function to perform associate rule mining on this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#7 (submit on 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50555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Preparation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Create a new Spark </a:t>
            </a:r>
            <a:r>
              <a:rPr lang="en-US" sz="2200" dirty="0" err="1"/>
              <a:t>DataFrame</a:t>
            </a:r>
            <a:r>
              <a:rPr lang="en-US" sz="2200" dirty="0"/>
              <a:t> by running the following command in R (use your own directory name):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df</a:t>
            </a:r>
            <a:r>
              <a:rPr lang="en-US" sz="2200" dirty="0"/>
              <a:t> &lt;- </a:t>
            </a:r>
            <a:r>
              <a:rPr lang="en-US" sz="2200" dirty="0" err="1"/>
              <a:t>read.df</a:t>
            </a:r>
            <a:r>
              <a:rPr lang="en-US" sz="2200" dirty="0"/>
              <a:t>("/datasets/orderline.txt", source = "csv")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This command directly loads the sample data in the file into a spark </a:t>
            </a:r>
            <a:r>
              <a:rPr lang="en-US" sz="2200" dirty="0" err="1"/>
              <a:t>DataFrame</a:t>
            </a:r>
            <a:r>
              <a:rPr lang="en-US" sz="22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Rename the first column of </a:t>
            </a:r>
            <a:r>
              <a:rPr lang="en-US" sz="2200" dirty="0" err="1"/>
              <a:t>DataFrame</a:t>
            </a:r>
            <a:r>
              <a:rPr lang="en-US" sz="2200" dirty="0"/>
              <a:t> as “</a:t>
            </a:r>
            <a:r>
              <a:rPr lang="en-US" sz="2200" dirty="0" err="1"/>
              <a:t>OrderID</a:t>
            </a:r>
            <a:r>
              <a:rPr lang="en-US" sz="2200" dirty="0"/>
              <a:t>” and the second column as “</a:t>
            </a:r>
            <a:r>
              <a:rPr lang="en-US" sz="2200" dirty="0" err="1"/>
              <a:t>ProductID</a:t>
            </a:r>
            <a:r>
              <a:rPr lang="en-US" sz="2200" dirty="0"/>
              <a:t>”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Convert the </a:t>
            </a:r>
            <a:r>
              <a:rPr lang="en-US" sz="2200" dirty="0" err="1"/>
              <a:t>DataFrame</a:t>
            </a:r>
            <a:r>
              <a:rPr lang="en-US" sz="2200" dirty="0"/>
              <a:t> into a suitable formats for association rule analysis. Each row of the new </a:t>
            </a:r>
            <a:r>
              <a:rPr lang="en-US" sz="2200" dirty="0" err="1"/>
              <a:t>DataFrame</a:t>
            </a:r>
            <a:r>
              <a:rPr lang="en-US" sz="2200" dirty="0"/>
              <a:t> should represent an order, where the first column is </a:t>
            </a:r>
            <a:r>
              <a:rPr lang="en-US" sz="2200" dirty="0" err="1"/>
              <a:t>OrderID</a:t>
            </a:r>
            <a:r>
              <a:rPr lang="en-US" sz="2200" dirty="0"/>
              <a:t> and the second column is an array of product id’s. The second column should be renamed as “items”.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Perform an association rule analysis on the </a:t>
            </a:r>
            <a:r>
              <a:rPr lang="en-US" dirty="0" err="1"/>
              <a:t>DataFrame</a:t>
            </a:r>
            <a:r>
              <a:rPr lang="en-US" dirty="0"/>
              <a:t> you obtained with </a:t>
            </a:r>
            <a:r>
              <a:rPr lang="en-US" dirty="0" err="1"/>
              <a:t>minSupport</a:t>
            </a:r>
            <a:r>
              <a:rPr lang="en-US" dirty="0"/>
              <a:t> = 0.3 and </a:t>
            </a:r>
            <a:r>
              <a:rPr lang="en-US" dirty="0" err="1"/>
              <a:t>minConfidence</a:t>
            </a:r>
            <a:r>
              <a:rPr lang="en-US" dirty="0"/>
              <a:t> = 0.5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Show all the association rules you discovered.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07320" cy="4023360"/>
          </a:xfrm>
        </p:spPr>
        <p:txBody>
          <a:bodyPr/>
          <a:lstStyle/>
          <a:p>
            <a:r>
              <a:rPr lang="en-US" dirty="0"/>
              <a:t>1. Submit Exercise #7</a:t>
            </a:r>
          </a:p>
          <a:p>
            <a:r>
              <a:rPr lang="en-US" dirty="0"/>
              <a:t>2. Start working on HW4</a:t>
            </a:r>
          </a:p>
          <a:p>
            <a:r>
              <a:rPr lang="en-US" dirty="0"/>
              <a:t>3.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76160" y="2984400"/>
              <a:ext cx="648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0" y="2975040"/>
                <a:ext cx="252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37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notebook with R as the default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Load the </a:t>
            </a:r>
            <a:r>
              <a:rPr lang="en-US" dirty="0" err="1"/>
              <a:t>SparkR</a:t>
            </a:r>
            <a:r>
              <a:rPr lang="en-US" dirty="0"/>
              <a:t> package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Attach to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44" y="2446866"/>
            <a:ext cx="5780627" cy="39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Basic concepts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Spark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Market Basket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Each transaction (receipt) contains a number of items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 you buy A, how likely that you also want to buy B?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Paper plates, plastic forks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napkins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Bread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butter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Computer M</a:t>
            </a:r>
            <a:r>
              <a:rPr lang="en-US" altLang="zh-CN" dirty="0"/>
              <a:t>onitor -&gt; Cable?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Some of them are trivial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Finding unknown groups may help improve sales!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http://thumbs.dreamstime.com/z/market-basket-73478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3"/>
          <a:stretch/>
        </p:blipFill>
        <p:spPr bwMode="auto">
          <a:xfrm>
            <a:off x="9326675" y="3603814"/>
            <a:ext cx="2036122" cy="19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Diaper and 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://3.bp.blogspot.com/-471oYtDAmkg/Ujte6RAQBjI/AAAAAAAAAr4/KbUP5lcM6g8/s1600/photo-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01" y="1929789"/>
            <a:ext cx="5399313" cy="40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9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Association Rule {A} </a:t>
            </a:r>
            <a:r>
              <a:rPr lang="en-US" dirty="0">
                <a:sym typeface="Wingdings" panose="05000000000000000000" pitchFamily="2" charset="2"/>
              </a:rPr>
              <a:t> {B}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{A, B} show up together often enough (high “support”)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Association between them is also very strong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Whenever you see {A} in one transaction, it's very likely for you to observe B (high “confidence”)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{BBQ Sauce, Paper Plates, Napkins, Plastic Forks}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{</a:t>
            </a:r>
            <a:r>
              <a:rPr lang="en-US" b="1" dirty="0"/>
              <a:t>Chicken, BBQ Sauce</a:t>
            </a:r>
            <a:r>
              <a:rPr lang="en-US" dirty="0"/>
              <a:t>, Napkins}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{Chicken, Plastic Forks}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{Beef, BBQ Sauce}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{</a:t>
            </a:r>
            <a:r>
              <a:rPr lang="en-US" b="1" dirty="0"/>
              <a:t>Chicken, BBQ Sauce</a:t>
            </a:r>
            <a:r>
              <a:rPr lang="en-US" dirty="0"/>
              <a:t>, Plastic Forks}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Picture 8" descr="http://cdn.trendhunterstatic.com/thumbs/not-a-paper-pla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752" y="3531107"/>
            <a:ext cx="40019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53" y="3439666"/>
            <a:ext cx="568628" cy="5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51" y="4092961"/>
            <a:ext cx="568628" cy="5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38" y="4092961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38" y="4680937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836" y="5883286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://i.imgur.com/noNq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099" y="5937742"/>
            <a:ext cx="766354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2" name="Picture 14" descr="http://files.patiodaddiobbq.com/images/food/beef/Chuckie_1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30" y="5252623"/>
            <a:ext cx="802386" cy="5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71" y="4040799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70" y="5244084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43" y="5847298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http://i.imgur.com/noNq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13" y="4661589"/>
            <a:ext cx="766354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i.imgur.com/noNq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13" y="3454084"/>
            <a:ext cx="766354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070" y="3318814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0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u="sng" dirty="0"/>
              <a:t>Support:</a:t>
            </a:r>
            <a:r>
              <a:rPr lang="en-US" sz="2000" dirty="0"/>
              <a:t> The support for an association rule A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B is the ratio/percentage of total transactions (e.g., orders) in the database that contain both A </a:t>
            </a:r>
            <a:r>
              <a:rPr lang="en-US" sz="2000" u="sng" dirty="0"/>
              <a:t>and</a:t>
            </a:r>
            <a:r>
              <a:rPr lang="en-US" sz="2000" dirty="0"/>
              <a:t> B. 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u="sng" dirty="0"/>
              <a:t>Confidence:</a:t>
            </a:r>
            <a:r>
              <a:rPr lang="en-US" sz="2000" dirty="0"/>
              <a:t> The confidence for an association rule A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B is the number of transactions that contain both A </a:t>
            </a:r>
            <a:r>
              <a:rPr lang="en-US" sz="2000" u="sng" dirty="0"/>
              <a:t>and</a:t>
            </a:r>
            <a:r>
              <a:rPr lang="en-US" sz="2000" dirty="0"/>
              <a:t> B as a percentage of the number of transactions that contain 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Example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7218" y="5929496"/>
            <a:ext cx="27542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Minimum support: 30%</a:t>
            </a:r>
          </a:p>
          <a:p>
            <a:r>
              <a:rPr lang="en-US" dirty="0"/>
              <a:t>Minimum confidence: 60%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6471" y="4279279"/>
            <a:ext cx="2882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{chicken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BBQ sauce}</a:t>
            </a:r>
          </a:p>
          <a:p>
            <a:r>
              <a:rPr lang="en-US" sz="1600" dirty="0"/>
              <a:t>Support: 40%, confidence: 66.7%</a:t>
            </a:r>
          </a:p>
          <a:p>
            <a:r>
              <a:rPr lang="en-US" sz="1600" dirty="0"/>
              <a:t>{BBQ sauce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chicken }</a:t>
            </a:r>
          </a:p>
          <a:p>
            <a:r>
              <a:rPr lang="en-US" sz="1600" dirty="0"/>
              <a:t>Support: 40%, confidence: 50%</a:t>
            </a:r>
          </a:p>
          <a:p>
            <a:r>
              <a:rPr lang="en-US" sz="1600" dirty="0"/>
              <a:t>{</a:t>
            </a:r>
            <a:r>
              <a:rPr lang="en-US" sz="1600" dirty="0">
                <a:sym typeface="Wingdings" panose="05000000000000000000" pitchFamily="2" charset="2"/>
              </a:rPr>
              <a:t>Napkin </a:t>
            </a:r>
            <a:r>
              <a:rPr lang="en-US" sz="1600" dirty="0"/>
              <a:t> BBQ sauce}</a:t>
            </a:r>
          </a:p>
          <a:p>
            <a:r>
              <a:rPr lang="en-US" sz="1600" dirty="0"/>
              <a:t>Support: 40%, confidence: 100%</a:t>
            </a:r>
          </a:p>
        </p:txBody>
      </p:sp>
      <p:pic>
        <p:nvPicPr>
          <p:cNvPr id="7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545" y="4232826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43" y="5395443"/>
            <a:ext cx="568628" cy="5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980" y="4103339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073426" y="4350672"/>
            <a:ext cx="361152" cy="24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002" y="4819553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68" y="4754809"/>
            <a:ext cx="459119" cy="6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0832092" y="4932344"/>
            <a:ext cx="361152" cy="24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0591119" y="5552565"/>
            <a:ext cx="601574" cy="30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81" y="5462522"/>
            <a:ext cx="727087" cy="4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&quot;No&quot; Symbol 18"/>
          <p:cNvSpPr/>
          <p:nvPr/>
        </p:nvSpPr>
        <p:spPr>
          <a:xfrm>
            <a:off x="10657707" y="5535605"/>
            <a:ext cx="361153" cy="34243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8" descr="http://cdn.trendhunterstatic.com/thumbs/not-a-paper-plat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61" y="3971755"/>
            <a:ext cx="286079" cy="28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48" y="3911553"/>
            <a:ext cx="406484" cy="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46" y="4386041"/>
            <a:ext cx="406484" cy="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47" y="4345222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47" y="4794812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02" y="5791434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http://i.imgur.com/noNq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49" y="5807785"/>
            <a:ext cx="5478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http://files.patiodaddiobbq.com/images/food/beef/Chuckie_1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53" y="5200000"/>
            <a:ext cx="573587" cy="3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71" y="3860932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70" y="4327117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83" y="5225518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7" y="5710578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http://i.imgur.com/noNq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43" y="4797048"/>
            <a:ext cx="5478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http://i.imgur.com/noNq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42" y="3926656"/>
            <a:ext cx="5478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6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Association Rule with 3 or more items ({A,B}</a:t>
            </a:r>
            <a:r>
              <a:rPr lang="en-US" sz="2400" dirty="0">
                <a:sym typeface="Wingdings" panose="05000000000000000000" pitchFamily="2" charset="2"/>
              </a:rPr>
              <a:t>C)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{A, B, C} show up together often enough (high “support”)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Whenever you see {A, B} in one transaction, it is very likely that you also observe C (high “confidence”)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Example?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9531" y="4404947"/>
            <a:ext cx="3347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{Chicken, BBQ Sauce} </a:t>
            </a:r>
            <a:r>
              <a:rPr lang="en-US" dirty="0">
                <a:sym typeface="Wingdings" panose="05000000000000000000" pitchFamily="2" charset="2"/>
              </a:rPr>
              <a:t> Napkins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Support: 20%</a:t>
            </a:r>
          </a:p>
          <a:p>
            <a:r>
              <a:rPr lang="en-US" dirty="0">
                <a:sym typeface="Wingdings" panose="05000000000000000000" pitchFamily="2" charset="2"/>
              </a:rPr>
              <a:t>Confidence: 50%</a:t>
            </a:r>
            <a:endParaRPr lang="en-US" dirty="0"/>
          </a:p>
        </p:txBody>
      </p:sp>
      <p:pic>
        <p:nvPicPr>
          <p:cNvPr id="8" name="Picture 8" descr="http://cdn.trendhunterstatic.com/thumbs/not-a-paper-pla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33" y="3843739"/>
            <a:ext cx="286079" cy="28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0" y="3783537"/>
            <a:ext cx="406484" cy="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18" y="4258025"/>
            <a:ext cx="406484" cy="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19" y="4217206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19" y="4666796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74" y="5663418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i.imgur.com/noNq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21" y="5679769"/>
            <a:ext cx="5478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files.patiodaddiobbq.com/images/food/beef/Chuckie_1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25" y="5071984"/>
            <a:ext cx="573587" cy="3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43" y="3732916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42" y="4199101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55" y="5097502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69" y="5582562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i.imgur.com/noNq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15" y="4669032"/>
            <a:ext cx="547829" cy="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1.bp.blogspot.com/_pYSm7Bd6ZV4/TTeNSzgcAZI/AAAAAAAAAQs/KfamGV2HsNE/s1600/honey%2Bgarlic%2Bchicken%2Bdrumsti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50" y="3985215"/>
            <a:ext cx="519759" cy="3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s://upload.wikimedia.org/wikipedia/commons/e/e8/Hunts-Barbecue-Sauc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73" y="3967110"/>
            <a:ext cx="328202" cy="4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ikea.com/PIAimages/25795_PE099076_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974" y="3964070"/>
            <a:ext cx="406484" cy="4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8817439" y="4055073"/>
            <a:ext cx="361152" cy="24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</a:t>
            </a:r>
            <a:r>
              <a:rPr lang="en-US" dirty="0"/>
              <a:t>Exercise</a:t>
            </a:r>
          </a:p>
        </p:txBody>
      </p:sp>
      <p:graphicFrame>
        <p:nvGraphicFramePr>
          <p:cNvPr id="2693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66526" y="1787844"/>
          <a:ext cx="61372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r:id="rId4" imgW="3835400" imgH="1803400" progId="Excel.Sheet.8">
                  <p:embed/>
                </p:oleObj>
              </mc:Choice>
              <mc:Fallback>
                <p:oleObj name="Worksheet" r:id="rId4" imgW="3835400" imgH="1803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26" y="1787844"/>
                        <a:ext cx="613727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2667000" y="4724401"/>
            <a:ext cx="706230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</a:rPr>
              <a:t>Which one of these association rules has a support of at least 50% </a:t>
            </a:r>
          </a:p>
          <a:p>
            <a:r>
              <a:rPr lang="en-US" sz="1800" dirty="0">
                <a:latin typeface="Arial" charset="0"/>
              </a:rPr>
              <a:t>and the highest confidence?</a:t>
            </a:r>
          </a:p>
          <a:p>
            <a:pPr>
              <a:buFont typeface="+mj-lt"/>
              <a:buAutoNum type="alphaLcParenR"/>
            </a:pPr>
            <a:r>
              <a:rPr lang="en-US" sz="1800" dirty="0">
                <a:latin typeface="Arial" charset="0"/>
              </a:rPr>
              <a:t>Item 3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5</a:t>
            </a:r>
          </a:p>
          <a:p>
            <a:pPr>
              <a:buFontTx/>
              <a:buAutoNum type="alphaLcParenR"/>
            </a:pPr>
            <a:r>
              <a:rPr lang="en-US" sz="1800" dirty="0">
                <a:latin typeface="Arial" charset="0"/>
              </a:rPr>
              <a:t>Item 4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5</a:t>
            </a:r>
          </a:p>
          <a:p>
            <a:pPr>
              <a:buFontTx/>
              <a:buAutoNum type="alphaLcParenR"/>
            </a:pPr>
            <a:r>
              <a:rPr lang="en-US" sz="1800" dirty="0">
                <a:latin typeface="Arial" charset="0"/>
              </a:rPr>
              <a:t>Item 2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1</a:t>
            </a:r>
          </a:p>
          <a:p>
            <a:pPr>
              <a:buFontTx/>
              <a:buAutoNum type="alphaLcParenR"/>
            </a:pPr>
            <a:r>
              <a:rPr lang="en-US" sz="1800" dirty="0">
                <a:latin typeface="Arial" charset="0"/>
              </a:rPr>
              <a:t>Item 5 </a:t>
            </a:r>
            <a:r>
              <a:rPr lang="en-US" sz="1800" dirty="0">
                <a:latin typeface="Arial" charset="0"/>
                <a:sym typeface="Wingdings"/>
              </a:rPr>
              <a:t></a:t>
            </a:r>
            <a:r>
              <a:rPr lang="en-US" sz="1800" dirty="0">
                <a:latin typeface="Arial" charset="0"/>
              </a:rPr>
              <a:t> Item 3</a:t>
            </a:r>
          </a:p>
        </p:txBody>
      </p:sp>
    </p:spTree>
    <p:extLst>
      <p:ext uri="{BB962C8B-B14F-4D97-AF65-F5344CB8AC3E}">
        <p14:creationId xmlns:p14="http://schemas.microsoft.com/office/powerpoint/2010/main" val="465135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9B15429B40048AF50042F226F91CD" ma:contentTypeVersion="11" ma:contentTypeDescription="Create a new document." ma:contentTypeScope="" ma:versionID="a68da80e74b01881e4392e8f8cdcad29">
  <xsd:schema xmlns:xsd="http://www.w3.org/2001/XMLSchema" xmlns:xs="http://www.w3.org/2001/XMLSchema" xmlns:p="http://schemas.microsoft.com/office/2006/metadata/properties" xmlns:ns3="f6602c75-fe71-481b-afe1-4159ec8c3011" xmlns:ns4="aff08b56-ab94-4509-b3d8-0127aa913645" targetNamespace="http://schemas.microsoft.com/office/2006/metadata/properties" ma:root="true" ma:fieldsID="e6afaf6503530df8e7895a2e3979493b" ns3:_="" ns4:_="">
    <xsd:import namespace="f6602c75-fe71-481b-afe1-4159ec8c3011"/>
    <xsd:import namespace="aff08b56-ab94-4509-b3d8-0127aa913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2c75-fe71-481b-afe1-4159ec8c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08b56-ab94-4509-b3d8-0127aa913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86720A-F9C2-4EAE-BFF2-D6C32CCC9C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02c75-fe71-481b-afe1-4159ec8c3011"/>
    <ds:schemaRef ds:uri="aff08b56-ab94-4509-b3d8-0127aa913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8E91E3-D93F-421D-B3F9-F68F1C8D9B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C01E4-D78D-44E6-BF66-80F3AD475E39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ff08b56-ab94-4509-b3d8-0127aa913645"/>
    <ds:schemaRef ds:uri="f6602c75-fe71-481b-afe1-4159ec8c301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28643</TotalTime>
  <Words>1226</Words>
  <Application>Microsoft Office PowerPoint</Application>
  <PresentationFormat>Widescreen</PresentationFormat>
  <Paragraphs>200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Unicode MS</vt:lpstr>
      <vt:lpstr>Arial</vt:lpstr>
      <vt:lpstr>Calibri</vt:lpstr>
      <vt:lpstr>Gill Sans MT</vt:lpstr>
      <vt:lpstr>Wingdings</vt:lpstr>
      <vt:lpstr>Retrospect</vt:lpstr>
      <vt:lpstr>Worksheet</vt:lpstr>
      <vt:lpstr>Spark Machine Learning (IV)</vt:lpstr>
      <vt:lpstr>Loading SparkR</vt:lpstr>
      <vt:lpstr>Association Rule Mining</vt:lpstr>
      <vt:lpstr>Association Rule Mining</vt:lpstr>
      <vt:lpstr>Diaper and Beer</vt:lpstr>
      <vt:lpstr>Association Rule Mining</vt:lpstr>
      <vt:lpstr>Association Rule Mining</vt:lpstr>
      <vt:lpstr>Association Rule Mining</vt:lpstr>
      <vt:lpstr>Quick Exercise</vt:lpstr>
      <vt:lpstr>Association Rule Mining</vt:lpstr>
      <vt:lpstr>Data Preparation</vt:lpstr>
      <vt:lpstr>Transactional Data</vt:lpstr>
      <vt:lpstr>Frequent Item Set </vt:lpstr>
      <vt:lpstr>Output</vt:lpstr>
      <vt:lpstr>What if the items are in different rows?</vt:lpstr>
      <vt:lpstr>What if the items are in different rows?</vt:lpstr>
      <vt:lpstr>Exercise #7 (submit on ICON)</vt:lpstr>
      <vt:lpstr>Exercise #7</vt:lpstr>
      <vt:lpstr>To Do for this week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Zhou, Xun</dc:creator>
  <cp:lastModifiedBy>Porter Andrew J</cp:lastModifiedBy>
  <cp:revision>2731</cp:revision>
  <dcterms:created xsi:type="dcterms:W3CDTF">2014-09-09T01:52:12Z</dcterms:created>
  <dcterms:modified xsi:type="dcterms:W3CDTF">2020-10-16T15:38:51Z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0x010100CF29B15429B40048AF50042F226F91CD</vt:lpwstr>
  </property>
</Properties>
</file>