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1"/>
  </p:notesMasterIdLst>
  <p:sldIdLst>
    <p:sldId id="256" r:id="rId5"/>
    <p:sldId id="717" r:id="rId6"/>
    <p:sldId id="646" r:id="rId7"/>
    <p:sldId id="686" r:id="rId8"/>
    <p:sldId id="719" r:id="rId9"/>
    <p:sldId id="720" r:id="rId10"/>
    <p:sldId id="721" r:id="rId11"/>
    <p:sldId id="722" r:id="rId12"/>
    <p:sldId id="718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40" r:id="rId23"/>
    <p:sldId id="734" r:id="rId24"/>
    <p:sldId id="735" r:id="rId25"/>
    <p:sldId id="736" r:id="rId26"/>
    <p:sldId id="737" r:id="rId27"/>
    <p:sldId id="742" r:id="rId28"/>
    <p:sldId id="741" r:id="rId29"/>
    <p:sldId id="51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1T00:59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8290 0,'-17'0'0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(V)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Use of 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573497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 In many other applications, you may apply this analysis</a:t>
            </a:r>
          </a:p>
          <a:p>
            <a:pPr lvl="1"/>
            <a:r>
              <a:rPr lang="en-US" sz="2000" dirty="0"/>
              <a:t> Movie database: how often some actors collaborate? </a:t>
            </a:r>
          </a:p>
          <a:p>
            <a:pPr lvl="1"/>
            <a:r>
              <a:rPr lang="en-US" sz="2000" dirty="0"/>
              <a:t> Social network: user groups who view/like/dislike the same posts</a:t>
            </a:r>
          </a:p>
          <a:p>
            <a:r>
              <a:rPr lang="en-US" sz="2400" dirty="0"/>
              <a:t>Variations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Spatio</a:t>
            </a:r>
            <a:r>
              <a:rPr lang="en-US" sz="2000" dirty="0"/>
              <a:t>-temporal association patterns (co-location / cascading patterns)</a:t>
            </a:r>
          </a:p>
          <a:p>
            <a:pPr lvl="1"/>
            <a:r>
              <a:rPr lang="en-US" sz="2000" dirty="0"/>
              <a:t> Different stores often located in close proximity to each other.  </a:t>
            </a:r>
          </a:p>
          <a:p>
            <a:pPr lvl="2"/>
            <a:r>
              <a:rPr lang="en-US" sz="2000" dirty="0"/>
              <a:t>Gas stations (Kum-Go vs. Casey's, competitors)</a:t>
            </a:r>
          </a:p>
          <a:p>
            <a:pPr lvl="2"/>
            <a:r>
              <a:rPr lang="en-US" sz="2000" dirty="0"/>
              <a:t>Walmart vs. Subways (collaborators)</a:t>
            </a:r>
          </a:p>
          <a:p>
            <a:pPr lvl="1"/>
            <a:r>
              <a:rPr lang="en-US" sz="2000" dirty="0"/>
              <a:t>Animals habitats</a:t>
            </a:r>
          </a:p>
          <a:p>
            <a:pPr lvl="2"/>
            <a:r>
              <a:rPr lang="en-US" sz="2000" dirty="0"/>
              <a:t>Bird nests + specific tree types</a:t>
            </a:r>
          </a:p>
          <a:p>
            <a:pPr lvl="2"/>
            <a:r>
              <a:rPr lang="en-US" sz="2000" dirty="0"/>
              <a:t>Predators and preys (fox vs. Rabbits)</a:t>
            </a:r>
          </a:p>
          <a:p>
            <a:pPr lvl="2"/>
            <a:r>
              <a:rPr lang="en-US" sz="2000" dirty="0"/>
              <a:t>Unknown associations......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Crimes:  Bar closing --&gt; crimes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6275" y="4356647"/>
            <a:ext cx="4129088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Again: association rules do not necessarily indicate causality. We are observing high-frequency co-occurrences of events but that does not tell us if they are cause-effect related (although sometimes very likely)</a:t>
            </a:r>
          </a:p>
        </p:txBody>
      </p:sp>
    </p:spTree>
    <p:extLst>
      <p:ext uri="{BB962C8B-B14F-4D97-AF65-F5344CB8AC3E}">
        <p14:creationId xmlns:p14="http://schemas.microsoft.com/office/powerpoint/2010/main" val="342585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Use of 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53286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/>
              <a:t>One can extract features from data as “items” and try to associate a group of features with a target feature for predictive power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For example: Congressman vote record (Courtesy: “Introduction to Data Mining”, Tan, </a:t>
            </a:r>
            <a:r>
              <a:rPr lang="en-US" sz="1800" dirty="0" err="1"/>
              <a:t>SteinBach</a:t>
            </a:r>
            <a:r>
              <a:rPr lang="en-US" sz="1800" dirty="0"/>
              <a:t> and Kumar pp.352-353). 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9379"/>
              </p:ext>
            </p:extLst>
          </p:nvPr>
        </p:nvGraphicFramePr>
        <p:xfrm>
          <a:off x="3084478" y="3127587"/>
          <a:ext cx="86660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1</a:t>
                      </a:r>
                    </a:p>
                    <a:p>
                      <a:r>
                        <a:rPr lang="en-US" dirty="0" err="1"/>
                        <a:t>ObamaCare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2</a:t>
                      </a:r>
                    </a:p>
                    <a:p>
                      <a:r>
                        <a:rPr lang="en-US" dirty="0"/>
                        <a:t>Immigrants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3</a:t>
                      </a:r>
                    </a:p>
                    <a:p>
                      <a:r>
                        <a:rPr lang="en-US" dirty="0"/>
                        <a:t>Syria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2880" y="5977468"/>
            <a:ext cx="804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ObamaCare</a:t>
            </a:r>
            <a:r>
              <a:rPr lang="en-US" dirty="0"/>
              <a:t> =no, Immigrants = yes} </a:t>
            </a:r>
            <a:r>
              <a:rPr lang="en-US" dirty="0">
                <a:sym typeface="Wingdings" panose="05000000000000000000" pitchFamily="2" charset="2"/>
              </a:rPr>
              <a:t> Party = R,   Support:40%, Confidence: 100%  </a:t>
            </a:r>
          </a:p>
        </p:txBody>
      </p:sp>
    </p:spTree>
    <p:extLst>
      <p:ext uri="{BB962C8B-B14F-4D97-AF65-F5344CB8AC3E}">
        <p14:creationId xmlns:p14="http://schemas.microsoft.com/office/powerpoint/2010/main" val="144613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Associations and Co-locations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we observe a gas station in a neighborhood, are we likely to observe a 7-11 store in the same neighborhood?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to define “transactions” here?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Use naturally defined zones (e.g., blocks, districts)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Partition the map into grids (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en-US" altLang="zh-CN" dirty="0"/>
              <a:t>?)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Each block/zone/cell is a “transaction”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to define “items” here?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Each type of point-of-interest (POI) is an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45566"/>
              </p:ext>
            </p:extLst>
          </p:nvPr>
        </p:nvGraphicFramePr>
        <p:xfrm>
          <a:off x="9558865" y="2731347"/>
          <a:ext cx="175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660466" y="28109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32532" y="35729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86906" y="2809806"/>
            <a:ext cx="206304" cy="20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44246" y="3572934"/>
            <a:ext cx="206304" cy="20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9628800" y="3130974"/>
            <a:ext cx="274998" cy="237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0532532" y="3130974"/>
            <a:ext cx="274998" cy="237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76886" y="3572934"/>
            <a:ext cx="206304" cy="20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564198" y="2802752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75933" y="53255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2454" y="5221300"/>
            <a:ext cx="247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{     ,     } = 50</a:t>
            </a:r>
            <a:r>
              <a:rPr lang="en-US" altLang="zh-CN" dirty="0"/>
              <a:t>%</a:t>
            </a:r>
            <a:endParaRPr lang="en-US" dirty="0"/>
          </a:p>
          <a:p>
            <a:r>
              <a:rPr lang="en-US" dirty="0"/>
              <a:t>Support {     ,     } </a:t>
            </a:r>
            <a:r>
              <a:rPr lang="en-US" altLang="zh-CN" dirty="0"/>
              <a:t>=?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17706" y="5331885"/>
            <a:ext cx="206304" cy="20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12601" y="5615324"/>
            <a:ext cx="274998" cy="237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2344" y="5646563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05775" y="53255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08829" y="5221300"/>
            <a:ext cx="30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Confidence{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} </a:t>
            </a:r>
            <a:r>
              <a:rPr lang="en-US" altLang="zh-CN" dirty="0"/>
              <a:t>= 66.7%</a:t>
            </a:r>
            <a:endParaRPr lang="en-US" dirty="0"/>
          </a:p>
          <a:p>
            <a:r>
              <a:rPr lang="en-US" dirty="0"/>
              <a:t>Confidence{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} </a:t>
            </a:r>
            <a:r>
              <a:rPr lang="en-US" altLang="zh-CN" dirty="0"/>
              <a:t>=?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07678" y="5331885"/>
            <a:ext cx="206304" cy="20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6050186" y="5603142"/>
            <a:ext cx="267255" cy="2303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86572" y="5621868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partitioning and gridding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Partition a spatial region into grid cells (equal-sized)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useful data processing step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Calculate distributions (e.g., number of pickups, crimes in each grid)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Generate </a:t>
            </a:r>
            <a:r>
              <a:rPr lang="en-US" dirty="0" err="1"/>
              <a:t>heatmap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Spatial association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Hotspot detection…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Area: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Latitude: [40.55, 41]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Longitude: [-74.27, -73.70]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grid size: 0.005x0.005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Number of grids:</a:t>
            </a:r>
          </a:p>
          <a:p>
            <a:pPr marL="0" indent="0">
              <a:buNone/>
            </a:pPr>
            <a:r>
              <a:rPr lang="en-US" altLang="zh-CN" dirty="0"/>
              <a:t>~ 100 x 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22" y="1219378"/>
            <a:ext cx="5668424" cy="49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05" y="191331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Area: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Long</a:t>
            </a:r>
            <a:r>
              <a:rPr lang="en-US" sz="1800" dirty="0"/>
              <a:t>, </a:t>
            </a:r>
            <a:r>
              <a:rPr lang="en-US" sz="1800" dirty="0" err="1"/>
              <a:t>Lat</a:t>
            </a:r>
            <a:r>
              <a:rPr lang="en-US" sz="1800" dirty="0"/>
              <a:t> -&gt; </a:t>
            </a:r>
            <a:r>
              <a:rPr lang="en-US" sz="1800" dirty="0" err="1"/>
              <a:t>grid_x</a:t>
            </a:r>
            <a:r>
              <a:rPr lang="en-US" sz="1800" dirty="0"/>
              <a:t>, </a:t>
            </a:r>
            <a:r>
              <a:rPr lang="en-US" sz="1800" dirty="0" err="1"/>
              <a:t>grid_y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(</a:t>
            </a:r>
            <a:r>
              <a:rPr lang="en-US" sz="1800" dirty="0" err="1"/>
              <a:t>pickup_latitude</a:t>
            </a:r>
            <a:r>
              <a:rPr lang="en-US" sz="1800" dirty="0"/>
              <a:t> -  </a:t>
            </a:r>
            <a:r>
              <a:rPr lang="en-US" sz="1800" dirty="0" err="1"/>
              <a:t>min_latitude</a:t>
            </a:r>
            <a:r>
              <a:rPr lang="en-US" sz="1800" dirty="0"/>
              <a:t>)/</a:t>
            </a:r>
            <a:r>
              <a:rPr lang="en-US" sz="1800" dirty="0" err="1"/>
              <a:t>grid_size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Get the integer part of this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ceil()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err="1"/>
              <a:t>grid_y</a:t>
            </a:r>
            <a:r>
              <a:rPr lang="en-US" sz="1800" dirty="0"/>
              <a:t> = ceil(</a:t>
            </a:r>
            <a:r>
              <a:rPr lang="en-US" sz="1800" dirty="0" err="1"/>
              <a:t>pickup_latitude</a:t>
            </a:r>
            <a:r>
              <a:rPr lang="en-US" sz="1800" dirty="0"/>
              <a:t> -  </a:t>
            </a:r>
            <a:r>
              <a:rPr lang="en-US" sz="1800" dirty="0" err="1"/>
              <a:t>min_latitude</a:t>
            </a:r>
            <a:r>
              <a:rPr lang="en-US" sz="1800" dirty="0"/>
              <a:t>)/</a:t>
            </a:r>
            <a:r>
              <a:rPr lang="en-US" sz="1800" dirty="0" err="1"/>
              <a:t>grid_size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err="1"/>
              <a:t>grid_x</a:t>
            </a:r>
            <a:r>
              <a:rPr lang="en-US" sz="1800" dirty="0"/>
              <a:t> = ceil(</a:t>
            </a:r>
            <a:r>
              <a:rPr lang="en-US" sz="1800" dirty="0" err="1"/>
              <a:t>pickup_longitude</a:t>
            </a:r>
            <a:r>
              <a:rPr lang="en-US" sz="1800" dirty="0"/>
              <a:t> -  </a:t>
            </a:r>
            <a:r>
              <a:rPr lang="en-US" sz="1800" dirty="0" err="1"/>
              <a:t>min_longitude</a:t>
            </a:r>
            <a:r>
              <a:rPr lang="en-US" sz="1800" dirty="0"/>
              <a:t>)/</a:t>
            </a:r>
            <a:r>
              <a:rPr lang="en-US" sz="1800" dirty="0" err="1"/>
              <a:t>grid_size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91" y="1097269"/>
            <a:ext cx="5512097" cy="48681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64965" y="1698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4965" y="2003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4965" y="2307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4965" y="2612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4965" y="2917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4965" y="3222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4965" y="3527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4965" y="3831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64965" y="4136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64965" y="4441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4965" y="4746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64965" y="5051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4965" y="5355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4965" y="5660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4965" y="5965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21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26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0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35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640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45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50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54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859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164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469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774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078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3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88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993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298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602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907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39268" y="1402132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6700" y="592880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1   2   3   4   5   6   7   8   9  10  11 12 13 14 15 16 17 18 </a:t>
            </a: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712111" y="3392827"/>
            <a:ext cx="50064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1   2    3   4   5   6   7   8   9   10  11 12  13 14  15  16</a:t>
            </a:r>
          </a:p>
        </p:txBody>
      </p:sp>
      <p:sp>
        <p:nvSpPr>
          <p:cNvPr id="37" name="Oval 36"/>
          <p:cNvSpPr/>
          <p:nvPr/>
        </p:nvSpPr>
        <p:spPr>
          <a:xfrm>
            <a:off x="7689616" y="3039345"/>
            <a:ext cx="113453" cy="113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 flipV="1">
            <a:off x="6421291" y="3096071"/>
            <a:ext cx="126832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53850" y="3167339"/>
            <a:ext cx="14480" cy="2812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6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05" y="191331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In Hive you can write this query: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91" y="1097269"/>
            <a:ext cx="5512097" cy="48681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64965" y="1698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4965" y="2003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4965" y="2307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4965" y="2612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4965" y="2917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4965" y="3222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4965" y="3527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4965" y="3831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64965" y="4136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64965" y="4441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4965" y="4746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64965" y="5051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4965" y="5355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4965" y="5660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4965" y="5965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21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26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0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35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640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45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50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54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859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164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469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774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078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3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88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993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298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602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907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39268" y="1402132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6700" y="592880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1   2   3   4   5   6   7   8   9  10  11 12 13 14 15 16 17 18 </a:t>
            </a: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712111" y="3392827"/>
            <a:ext cx="50064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1   2    3   4   5   6   7   8   9   10  11 12  13 14  15  16</a:t>
            </a:r>
          </a:p>
        </p:txBody>
      </p:sp>
      <p:sp>
        <p:nvSpPr>
          <p:cNvPr id="37" name="Oval 36"/>
          <p:cNvSpPr/>
          <p:nvPr/>
        </p:nvSpPr>
        <p:spPr>
          <a:xfrm>
            <a:off x="7689616" y="3039345"/>
            <a:ext cx="113453" cy="113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 flipV="1">
            <a:off x="6421291" y="3096071"/>
            <a:ext cx="126832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53850" y="3167339"/>
            <a:ext cx="14480" cy="2812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3130" y="23267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ceil((pickup_latitude-40.55)/0.005) </a:t>
            </a:r>
            <a:r>
              <a:rPr lang="en-US" dirty="0" err="1"/>
              <a:t>lat_ind</a:t>
            </a:r>
            <a:r>
              <a:rPr lang="en-US" dirty="0"/>
              <a:t>, ceil((</a:t>
            </a:r>
            <a:r>
              <a:rPr lang="en-US" dirty="0" err="1"/>
              <a:t>pickup_longitude</a:t>
            </a:r>
            <a:r>
              <a:rPr lang="en-US" dirty="0"/>
              <a:t>-(-74.27))/0.005) as </a:t>
            </a:r>
            <a:r>
              <a:rPr lang="en-US" dirty="0" err="1"/>
              <a:t>long_ind</a:t>
            </a:r>
            <a:r>
              <a:rPr lang="en-US" dirty="0"/>
              <a:t>, count(*)  </a:t>
            </a:r>
          </a:p>
          <a:p>
            <a:r>
              <a:rPr lang="en-US" dirty="0"/>
              <a:t>from </a:t>
            </a:r>
            <a:r>
              <a:rPr lang="en-US" dirty="0" err="1"/>
              <a:t>nyc_taxi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pickup_longitude</a:t>
            </a:r>
            <a:r>
              <a:rPr lang="en-US" dirty="0"/>
              <a:t> between -74.27 and -73.70 and </a:t>
            </a:r>
            <a:r>
              <a:rPr lang="en-US" dirty="0" err="1"/>
              <a:t>pickup_latitude</a:t>
            </a:r>
            <a:r>
              <a:rPr lang="en-US" dirty="0"/>
              <a:t> between 40.55 and 41 </a:t>
            </a:r>
          </a:p>
          <a:p>
            <a:r>
              <a:rPr lang="en-US" dirty="0"/>
              <a:t>group by ceil((pickup_latitude-40.55)/0.005), ceil((</a:t>
            </a:r>
            <a:r>
              <a:rPr lang="en-US" dirty="0" err="1"/>
              <a:t>pickup_longitude</a:t>
            </a:r>
            <a:r>
              <a:rPr lang="en-US" dirty="0"/>
              <a:t>-(-74.27))/0.005)</a:t>
            </a:r>
          </a:p>
          <a:p>
            <a:r>
              <a:rPr lang="en-US" dirty="0"/>
              <a:t>order by 1,2;</a:t>
            </a:r>
          </a:p>
        </p:txBody>
      </p:sp>
    </p:spTree>
    <p:extLst>
      <p:ext uri="{BB962C8B-B14F-4D97-AF65-F5344CB8AC3E}">
        <p14:creationId xmlns:p14="http://schemas.microsoft.com/office/powerpoint/2010/main" val="310363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05" y="191331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In </a:t>
            </a:r>
            <a:r>
              <a:rPr lang="en-US" altLang="zh-CN" sz="1800" dirty="0" err="1"/>
              <a:t>SparkR</a:t>
            </a:r>
            <a:r>
              <a:rPr lang="en-US" altLang="zh-CN" sz="1800" dirty="0"/>
              <a:t> you can write this query: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91" y="1097269"/>
            <a:ext cx="5512097" cy="48681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64965" y="1698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4965" y="2003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4965" y="2307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4965" y="2612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4965" y="2917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4965" y="3222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4965" y="3527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4965" y="3831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64965" y="4136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64965" y="4441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4965" y="4746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64965" y="5051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4965" y="5355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4965" y="5660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4965" y="5965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21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26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0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35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640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45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50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54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859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164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469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774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078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3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88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993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298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602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907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39268" y="1402132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6700" y="592880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1   2   3   4   5   6   7   8   9  10  11 12 13 14 15 16 17 18 </a:t>
            </a: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712111" y="3392827"/>
            <a:ext cx="50064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1   2    3   4   5   6   7   8   9   10  11 12  13 14  15  16</a:t>
            </a:r>
          </a:p>
        </p:txBody>
      </p:sp>
      <p:sp>
        <p:nvSpPr>
          <p:cNvPr id="37" name="Oval 36"/>
          <p:cNvSpPr/>
          <p:nvPr/>
        </p:nvSpPr>
        <p:spPr>
          <a:xfrm>
            <a:off x="7689616" y="3039345"/>
            <a:ext cx="113453" cy="113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 flipV="1">
            <a:off x="6421291" y="3096071"/>
            <a:ext cx="126832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53850" y="3167339"/>
            <a:ext cx="14480" cy="2812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3130" y="23267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(“use </a:t>
            </a:r>
            <a:r>
              <a:rPr lang="en-US" dirty="0" err="1"/>
              <a:t>xunzhou</a:t>
            </a:r>
            <a:r>
              <a:rPr lang="en-US" dirty="0"/>
              <a:t>”)</a:t>
            </a:r>
          </a:p>
          <a:p>
            <a:r>
              <a:rPr lang="en-US" dirty="0"/>
              <a:t>q= “select ceil((pickup_latitude-40.55)/0.005) </a:t>
            </a:r>
            <a:r>
              <a:rPr lang="en-US" dirty="0" err="1"/>
              <a:t>lat_ind</a:t>
            </a:r>
            <a:r>
              <a:rPr lang="en-US" dirty="0"/>
              <a:t>, ceil((</a:t>
            </a:r>
            <a:r>
              <a:rPr lang="en-US" dirty="0" err="1"/>
              <a:t>pickup_longitude</a:t>
            </a:r>
            <a:r>
              <a:rPr lang="en-US" dirty="0"/>
              <a:t>-(-74.27))/0.005) as </a:t>
            </a:r>
            <a:r>
              <a:rPr lang="en-US" dirty="0" err="1"/>
              <a:t>long_ind</a:t>
            </a:r>
            <a:r>
              <a:rPr lang="en-US" dirty="0"/>
              <a:t>, count(*)  </a:t>
            </a:r>
          </a:p>
          <a:p>
            <a:r>
              <a:rPr lang="en-US" dirty="0"/>
              <a:t>from </a:t>
            </a:r>
            <a:r>
              <a:rPr lang="en-US" dirty="0" err="1"/>
              <a:t>nyc_taxi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pickup_longitude</a:t>
            </a:r>
            <a:r>
              <a:rPr lang="en-US" dirty="0"/>
              <a:t> between -74.27 and -73.70 and </a:t>
            </a:r>
            <a:r>
              <a:rPr lang="en-US" dirty="0" err="1"/>
              <a:t>pickup_latitude</a:t>
            </a:r>
            <a:r>
              <a:rPr lang="en-US" dirty="0"/>
              <a:t> between 40.55 and 41 </a:t>
            </a:r>
          </a:p>
          <a:p>
            <a:r>
              <a:rPr lang="en-US" dirty="0"/>
              <a:t>group by ceil((pickup_latitude-40.55)/0.005), ceil((</a:t>
            </a:r>
            <a:r>
              <a:rPr lang="en-US" dirty="0" err="1"/>
              <a:t>pickup_longitude</a:t>
            </a:r>
            <a:r>
              <a:rPr lang="en-US" dirty="0"/>
              <a:t>-(-74.27))/0.005)</a:t>
            </a:r>
          </a:p>
          <a:p>
            <a:r>
              <a:rPr lang="en-US" dirty="0"/>
              <a:t>order by 1,2”</a:t>
            </a:r>
          </a:p>
          <a:p>
            <a:endParaRPr lang="en-US" dirty="0"/>
          </a:p>
          <a:p>
            <a:r>
              <a:rPr lang="en-US" dirty="0" err="1"/>
              <a:t>pickup_stat</a:t>
            </a:r>
            <a:r>
              <a:rPr lang="en-US" dirty="0"/>
              <a:t>&lt;- collect(</a:t>
            </a:r>
            <a:r>
              <a:rPr lang="en-US" dirty="0" err="1"/>
              <a:t>sql</a:t>
            </a:r>
            <a:r>
              <a:rPr lang="en-US" dirty="0"/>
              <a:t>(q))</a:t>
            </a:r>
          </a:p>
        </p:txBody>
      </p:sp>
    </p:spTree>
    <p:extLst>
      <p:ext uri="{BB962C8B-B14F-4D97-AF65-F5344CB8AC3E}">
        <p14:creationId xmlns:p14="http://schemas.microsoft.com/office/powerpoint/2010/main" val="73266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05" y="191331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Rename 3</a:t>
            </a:r>
            <a:r>
              <a:rPr lang="en-US" sz="1800" baseline="30000" dirty="0"/>
              <a:t>rd</a:t>
            </a:r>
            <a:r>
              <a:rPr lang="en-US" sz="1800" dirty="0"/>
              <a:t> column:</a:t>
            </a:r>
          </a:p>
          <a:p>
            <a:pPr marL="0" indent="0">
              <a:buNone/>
            </a:pPr>
            <a:r>
              <a:rPr lang="en-US" sz="1800" dirty="0" err="1"/>
              <a:t>colnames</a:t>
            </a:r>
            <a:r>
              <a:rPr lang="en-US" sz="1800" dirty="0"/>
              <a:t>(</a:t>
            </a:r>
            <a:r>
              <a:rPr lang="en-US" sz="1800" dirty="0" err="1"/>
              <a:t>pickup_stat</a:t>
            </a:r>
            <a:r>
              <a:rPr lang="en-US" sz="1800" dirty="0"/>
              <a:t>)[3] &lt;-"total"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91" y="1097269"/>
            <a:ext cx="5512097" cy="48681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64965" y="1698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4965" y="2003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4965" y="2307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4965" y="2612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4965" y="2917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4965" y="3222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4965" y="3527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4965" y="3831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64965" y="4136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64965" y="4441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4965" y="4746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64965" y="5051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4965" y="5355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4965" y="5660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4965" y="5965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21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26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0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35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640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45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50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54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859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164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469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774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078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3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88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993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298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602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907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39268" y="1402132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6700" y="592880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1   2   3   4   5   6   7   8   9  10  11 12 13 14 15 16 17 18 </a:t>
            </a: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712111" y="3392827"/>
            <a:ext cx="50064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1   2    3   4   5   6   7   8   9   10  11 12  13 14  15  16</a:t>
            </a:r>
          </a:p>
        </p:txBody>
      </p:sp>
      <p:sp>
        <p:nvSpPr>
          <p:cNvPr id="37" name="Oval 36"/>
          <p:cNvSpPr/>
          <p:nvPr/>
        </p:nvSpPr>
        <p:spPr>
          <a:xfrm>
            <a:off x="7689616" y="3039345"/>
            <a:ext cx="113453" cy="113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 flipV="1">
            <a:off x="6421291" y="3096071"/>
            <a:ext cx="126832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53850" y="3167339"/>
            <a:ext cx="14480" cy="2812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881297" y="3632200"/>
            <a:ext cx="17018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9" y="2769507"/>
            <a:ext cx="2590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3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SparkR</a:t>
            </a:r>
            <a:r>
              <a:rPr lang="en-US" dirty="0"/>
              <a:t> manipulation functions to repeat this process</a:t>
            </a:r>
          </a:p>
          <a:p>
            <a:r>
              <a:rPr lang="en-US" dirty="0"/>
              <a:t>Use </a:t>
            </a:r>
            <a:r>
              <a:rPr lang="en-US" dirty="0" err="1"/>
              <a:t>agg</a:t>
            </a:r>
            <a:r>
              <a:rPr lang="en-US" dirty="0"/>
              <a:t>(), </a:t>
            </a:r>
            <a:r>
              <a:rPr lang="en-US" dirty="0" err="1"/>
              <a:t>groupBy</a:t>
            </a:r>
            <a:r>
              <a:rPr lang="en-US" dirty="0"/>
              <a:t>(), and select() to generate the same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085868"/>
            <a:ext cx="9211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("use </a:t>
            </a:r>
            <a:r>
              <a:rPr lang="en-US" dirty="0" err="1"/>
              <a:t>xunzhou</a:t>
            </a:r>
            <a:r>
              <a:rPr lang="en-US" dirty="0"/>
              <a:t>")</a:t>
            </a:r>
          </a:p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("select * from </a:t>
            </a:r>
            <a:r>
              <a:rPr lang="en-US" dirty="0" err="1"/>
              <a:t>nyc_taxi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 err="1"/>
              <a:t>pickup_counts</a:t>
            </a:r>
            <a:r>
              <a:rPr lang="en-US" dirty="0"/>
              <a:t> &lt;- count(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ceil((taxi_df$pickup_latitude-40.55)/0.005), ceil((</a:t>
            </a:r>
            <a:r>
              <a:rPr lang="en-US" dirty="0" err="1"/>
              <a:t>taxi_df$pickup_longitude</a:t>
            </a:r>
            <a:r>
              <a:rPr lang="en-US" dirty="0"/>
              <a:t>-(-74.27))/0.005)))</a:t>
            </a:r>
          </a:p>
          <a:p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pickup_counts</a:t>
            </a:r>
            <a:r>
              <a:rPr lang="en-US" dirty="0"/>
              <a:t>)[1] &lt;- "</a:t>
            </a:r>
            <a:r>
              <a:rPr lang="en-US" dirty="0" err="1"/>
              <a:t>lat_ind</a:t>
            </a:r>
            <a:r>
              <a:rPr lang="en-US" dirty="0"/>
              <a:t>"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pickup_counts</a:t>
            </a:r>
            <a:r>
              <a:rPr lang="en-US" dirty="0"/>
              <a:t>)[2] &lt;- "</a:t>
            </a:r>
            <a:r>
              <a:rPr lang="en-US" dirty="0" err="1"/>
              <a:t>lng_ind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 err="1"/>
              <a:t>pickup_stat</a:t>
            </a:r>
            <a:r>
              <a:rPr lang="en-US" dirty="0"/>
              <a:t>&lt;- collect(</a:t>
            </a:r>
            <a:r>
              <a:rPr lang="en-US" dirty="0" err="1"/>
              <a:t>pickup_counts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3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Exercise #7 due today.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Exercise #8 next week (last one)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HW4 due 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6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05" y="191331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results are like: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91" y="1097269"/>
            <a:ext cx="5512097" cy="48681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64965" y="1698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4965" y="2003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4965" y="2307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64965" y="2612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4965" y="2917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4965" y="3222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4965" y="3527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4965" y="3831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64965" y="4136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64965" y="4441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4965" y="47462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64965" y="50510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4965" y="53558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64965" y="56606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4965" y="5965424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21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26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0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35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640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45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50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54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859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164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469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774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078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3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884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9932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2980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6028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907692" y="1097269"/>
            <a:ext cx="0" cy="4945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39268" y="1402132"/>
            <a:ext cx="5668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6700" y="592880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1   2   3   4   5   6   7   8   9  10  11 12 13 14 15 16 17 18 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712111" y="3392827"/>
            <a:ext cx="50064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1   2    3   4   5   6   7   8   9   10  11 12  13 14  15  16</a:t>
            </a:r>
          </a:p>
        </p:txBody>
      </p:sp>
      <p:sp>
        <p:nvSpPr>
          <p:cNvPr id="37" name="Oval 36"/>
          <p:cNvSpPr/>
          <p:nvPr/>
        </p:nvSpPr>
        <p:spPr>
          <a:xfrm>
            <a:off x="7689616" y="3039345"/>
            <a:ext cx="113453" cy="1134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 flipV="1">
            <a:off x="6421291" y="3096071"/>
            <a:ext cx="126832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53850" y="3167339"/>
            <a:ext cx="14480" cy="2812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3130" y="23267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 err="1"/>
              <a:t>pickup_map</a:t>
            </a:r>
            <a:r>
              <a:rPr lang="en-US" dirty="0"/>
              <a:t> = matrix(0, 100, 120)</a:t>
            </a:r>
          </a:p>
          <a:p>
            <a:r>
              <a:rPr lang="en-US" dirty="0"/>
              <a:t>for (i in 1:nrow(</a:t>
            </a:r>
            <a:r>
              <a:rPr lang="en-US" dirty="0" err="1"/>
              <a:t>pickup_stat</a:t>
            </a:r>
            <a:r>
              <a:rPr lang="en-US" dirty="0"/>
              <a:t>)){</a:t>
            </a:r>
          </a:p>
          <a:p>
            <a:r>
              <a:rPr lang="en-US" dirty="0"/>
              <a:t>  </a:t>
            </a:r>
            <a:r>
              <a:rPr lang="en-US" dirty="0" err="1"/>
              <a:t>xind</a:t>
            </a:r>
            <a:r>
              <a:rPr lang="en-US" dirty="0"/>
              <a:t> = </a:t>
            </a:r>
            <a:r>
              <a:rPr lang="en-US" dirty="0" err="1"/>
              <a:t>pickup_stat</a:t>
            </a:r>
            <a:r>
              <a:rPr lang="en-US" dirty="0"/>
              <a:t>[i,1]+1</a:t>
            </a:r>
          </a:p>
          <a:p>
            <a:r>
              <a:rPr lang="en-US" dirty="0"/>
              <a:t>  </a:t>
            </a:r>
            <a:r>
              <a:rPr lang="en-US" dirty="0" err="1"/>
              <a:t>yind</a:t>
            </a:r>
            <a:r>
              <a:rPr lang="en-US" dirty="0"/>
              <a:t> = </a:t>
            </a:r>
            <a:r>
              <a:rPr lang="en-US" dirty="0" err="1"/>
              <a:t>pickup_stat</a:t>
            </a:r>
            <a:r>
              <a:rPr lang="en-US" dirty="0"/>
              <a:t>[i,2]+1</a:t>
            </a:r>
          </a:p>
          <a:p>
            <a:r>
              <a:rPr lang="en-US" dirty="0"/>
              <a:t>  </a:t>
            </a:r>
            <a:r>
              <a:rPr lang="en-US" dirty="0" err="1"/>
              <a:t>pickup_map</a:t>
            </a:r>
            <a:r>
              <a:rPr lang="en-US" dirty="0"/>
              <a:t>[</a:t>
            </a:r>
            <a:r>
              <a:rPr lang="en-US" dirty="0" err="1"/>
              <a:t>xind</a:t>
            </a:r>
            <a:r>
              <a:rPr lang="en-US" dirty="0"/>
              <a:t>, </a:t>
            </a:r>
            <a:r>
              <a:rPr lang="en-US" dirty="0" err="1"/>
              <a:t>yind</a:t>
            </a:r>
            <a:r>
              <a:rPr lang="en-US" dirty="0"/>
              <a:t>] = </a:t>
            </a:r>
            <a:r>
              <a:rPr lang="en-US" dirty="0" err="1"/>
              <a:t>pickup_stat</a:t>
            </a:r>
            <a:r>
              <a:rPr lang="en-US" dirty="0"/>
              <a:t>[i,3]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image(t((</a:t>
            </a:r>
            <a:r>
              <a:rPr lang="en-US" dirty="0" err="1"/>
              <a:t>pickup_map</a:t>
            </a:r>
            <a:r>
              <a:rPr lang="en-US" dirty="0"/>
              <a:t>)), axes=FALSE, </a:t>
            </a:r>
            <a:r>
              <a:rPr lang="en-US" dirty="0" err="1"/>
              <a:t>zlim</a:t>
            </a:r>
            <a:r>
              <a:rPr lang="en-US" dirty="0"/>
              <a:t>=c(0,max(</a:t>
            </a:r>
            <a:r>
              <a:rPr lang="en-US" dirty="0" err="1"/>
              <a:t>pickup_stat</a:t>
            </a:r>
            <a:r>
              <a:rPr lang="en-US" dirty="0"/>
              <a:t>[,3])), col=rev(</a:t>
            </a:r>
            <a:r>
              <a:rPr lang="en-US" dirty="0" err="1"/>
              <a:t>heat.colors</a:t>
            </a:r>
            <a:r>
              <a:rPr lang="en-US" dirty="0"/>
              <a:t>(256)))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1933" y="375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891918" y="59270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4903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Image() to visualize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image(t(</a:t>
            </a:r>
            <a:r>
              <a:rPr lang="en-US" dirty="0" err="1"/>
              <a:t>pickup_map</a:t>
            </a:r>
            <a:r>
              <a:rPr lang="en-US" dirty="0"/>
              <a:t>), axes=FALSE, </a:t>
            </a:r>
            <a:r>
              <a:rPr lang="en-US" dirty="0" err="1"/>
              <a:t>zlim</a:t>
            </a:r>
            <a:r>
              <a:rPr lang="en-US" dirty="0"/>
              <a:t>=c(0,max(</a:t>
            </a:r>
            <a:r>
              <a:rPr lang="en-US" dirty="0" err="1"/>
              <a:t>pickup_stat</a:t>
            </a:r>
            <a:r>
              <a:rPr lang="en-US" dirty="0"/>
              <a:t>[,3])), col=rev(</a:t>
            </a:r>
            <a:r>
              <a:rPr lang="en-US" dirty="0" err="1"/>
              <a:t>heat.colors</a:t>
            </a:r>
            <a:r>
              <a:rPr lang="en-US" dirty="0"/>
              <a:t>(256)))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zlim</a:t>
            </a:r>
            <a:r>
              <a:rPr lang="en-US" dirty="0"/>
              <a:t> shows the range of values being used to generate the </a:t>
            </a:r>
            <a:r>
              <a:rPr lang="en-US" dirty="0" err="1"/>
              <a:t>heatmap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 specifies the color scheme used for the mapping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value </a:t>
            </a:r>
            <a:r>
              <a:rPr lang="en-US" dirty="0">
                <a:sym typeface="Wingdings" panose="05000000000000000000" pitchFamily="2" charset="2"/>
              </a:rPr>
              <a:t>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780" y="1930929"/>
            <a:ext cx="4168200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89" y="1930929"/>
            <a:ext cx="4057072" cy="4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89" y="1908176"/>
            <a:ext cx="4057072" cy="40692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13120" cy="4023360"/>
          </a:xfrm>
        </p:spPr>
        <p:txBody>
          <a:bodyPr/>
          <a:lstStyle/>
          <a:p>
            <a:r>
              <a:rPr lang="en-US" dirty="0"/>
              <a:t>image(t(log(</a:t>
            </a:r>
            <a:r>
              <a:rPr lang="en-US" dirty="0" err="1"/>
              <a:t>pickup_map</a:t>
            </a:r>
            <a:r>
              <a:rPr lang="en-US" dirty="0"/>
              <a:t>)), axes=FALSE, </a:t>
            </a:r>
            <a:r>
              <a:rPr lang="en-US" dirty="0" err="1"/>
              <a:t>zlim</a:t>
            </a:r>
            <a:r>
              <a:rPr lang="en-US" dirty="0"/>
              <a:t>=c(0,log(max(</a:t>
            </a:r>
            <a:r>
              <a:rPr lang="en-US" dirty="0" err="1"/>
              <a:t>pickup_stat</a:t>
            </a:r>
            <a:r>
              <a:rPr lang="en-US" dirty="0"/>
              <a:t>[,3]))), col=rev(</a:t>
            </a:r>
            <a:r>
              <a:rPr lang="en-US" dirty="0" err="1"/>
              <a:t>heat.colors</a:t>
            </a:r>
            <a:r>
              <a:rPr lang="en-US" dirty="0"/>
              <a:t>(256)))</a:t>
            </a:r>
          </a:p>
          <a:p>
            <a:endParaRPr lang="en-US" dirty="0"/>
          </a:p>
          <a:p>
            <a:r>
              <a:rPr lang="en-US" dirty="0"/>
              <a:t>Use log-scale to tolerate extreme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association analysis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pickup grid cell in the </a:t>
            </a:r>
            <a:r>
              <a:rPr lang="en-US" dirty="0" err="1"/>
              <a:t>nyc_taxi</a:t>
            </a:r>
            <a:r>
              <a:rPr lang="en-US" dirty="0"/>
              <a:t> data, generate an array of possible trip rate codes. </a:t>
            </a:r>
          </a:p>
          <a:p>
            <a:endParaRPr lang="en-US" dirty="0"/>
          </a:p>
          <a:p>
            <a:r>
              <a:rPr lang="en-US" sz="2400" dirty="0"/>
              <a:t>output &lt;- </a:t>
            </a:r>
            <a:r>
              <a:rPr lang="en-US" sz="2400" dirty="0" err="1"/>
              <a:t>agg</a:t>
            </a:r>
            <a:r>
              <a:rPr lang="en-US" sz="2400" dirty="0"/>
              <a:t>(</a:t>
            </a:r>
            <a:r>
              <a:rPr lang="en-US" sz="2400" dirty="0" err="1"/>
              <a:t>groupBy</a:t>
            </a:r>
            <a:r>
              <a:rPr lang="en-US" sz="2400" dirty="0"/>
              <a:t>(</a:t>
            </a:r>
            <a:r>
              <a:rPr lang="en-US" sz="2400" dirty="0" err="1"/>
              <a:t>taxi_df</a:t>
            </a:r>
            <a:r>
              <a:rPr lang="en-US" sz="2400" dirty="0"/>
              <a:t>, ceil((taxi_df$pickup_latitude-40.55)/0.005), ceil((</a:t>
            </a:r>
            <a:r>
              <a:rPr lang="en-US" sz="2400" dirty="0" err="1"/>
              <a:t>taxi_df$pickup_longitude</a:t>
            </a:r>
            <a:r>
              <a:rPr lang="en-US" sz="2400" dirty="0"/>
              <a:t>-(-74.27))/0.005)), </a:t>
            </a:r>
            <a:r>
              <a:rPr lang="en-US" sz="2400" dirty="0" err="1"/>
              <a:t>rate_code</a:t>
            </a:r>
            <a:r>
              <a:rPr lang="en-US" sz="2400" dirty="0"/>
              <a:t> = "</a:t>
            </a:r>
            <a:r>
              <a:rPr lang="en-US" sz="2400" dirty="0" err="1"/>
              <a:t>collect_set</a:t>
            </a:r>
            <a:r>
              <a:rPr lang="en-US" sz="2400" dirty="0"/>
              <a:t>")</a:t>
            </a:r>
          </a:p>
          <a:p>
            <a:endParaRPr lang="en-US" sz="2400" dirty="0"/>
          </a:p>
          <a:p>
            <a:r>
              <a:rPr lang="en-US" sz="2400" dirty="0" err="1"/>
              <a:t>colnames</a:t>
            </a:r>
            <a:r>
              <a:rPr lang="en-US" sz="2400" dirty="0"/>
              <a:t>(output)[1] &lt;- "</a:t>
            </a:r>
            <a:r>
              <a:rPr lang="en-US" sz="2400" dirty="0" err="1"/>
              <a:t>lat_ind</a:t>
            </a:r>
            <a:r>
              <a:rPr lang="en-US" sz="2400" dirty="0"/>
              <a:t>"</a:t>
            </a:r>
          </a:p>
          <a:p>
            <a:r>
              <a:rPr lang="en-US" sz="2400" dirty="0" err="1"/>
              <a:t>colnames</a:t>
            </a:r>
            <a:r>
              <a:rPr lang="en-US" sz="2400" dirty="0"/>
              <a:t>(output)[2] &lt;- "</a:t>
            </a:r>
            <a:r>
              <a:rPr lang="en-US" sz="2400" dirty="0" err="1"/>
              <a:t>lng_ind</a:t>
            </a:r>
            <a:r>
              <a:rPr lang="en-US" sz="2400" dirty="0"/>
              <a:t>"</a:t>
            </a:r>
          </a:p>
          <a:p>
            <a:r>
              <a:rPr lang="en-US" sz="2400" dirty="0" err="1"/>
              <a:t>colnames</a:t>
            </a:r>
            <a:r>
              <a:rPr lang="en-US" sz="2400" dirty="0"/>
              <a:t>(output)[3] &lt;- "</a:t>
            </a:r>
            <a:r>
              <a:rPr lang="en-US" sz="2400" dirty="0" err="1"/>
              <a:t>rate_codes</a:t>
            </a:r>
            <a:r>
              <a:rPr lang="en-US" sz="2400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7" y="3845154"/>
            <a:ext cx="2117195" cy="29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spatial association analysis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Chicago Crime dataset</a:t>
            </a:r>
          </a:p>
          <a:p>
            <a:r>
              <a:rPr lang="en-US" dirty="0"/>
              <a:t>Partition the city into grids (you need to define min/max of latitude and longitude, and also grid size). </a:t>
            </a:r>
          </a:p>
          <a:p>
            <a:r>
              <a:rPr lang="en-US" dirty="0"/>
              <a:t>For each grid, consider different types of crimes as “items”</a:t>
            </a:r>
          </a:p>
          <a:p>
            <a:r>
              <a:rPr lang="en-US" dirty="0"/>
              <a:t>List all the types of crimes observed in each grid as an array</a:t>
            </a:r>
          </a:p>
          <a:p>
            <a:endParaRPr lang="en-US" altLang="zh-CN" dirty="0"/>
          </a:p>
          <a:p>
            <a:r>
              <a:rPr lang="en-US" altLang="zh-CN" dirty="0"/>
              <a:t>Association rules might look like this:</a:t>
            </a:r>
          </a:p>
          <a:p>
            <a:r>
              <a:rPr lang="en-US" dirty="0"/>
              <a:t>Assaulting -&gt; Robbery with support 0.05 and confidence 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#8</a:t>
            </a:r>
          </a:p>
          <a:p>
            <a:r>
              <a:rPr lang="en-US" dirty="0"/>
              <a:t>2. Finish HW4</a:t>
            </a:r>
          </a:p>
          <a:p>
            <a:r>
              <a:rPr lang="en-US" dirty="0"/>
              <a:t>3.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76160" y="2984400"/>
              <a:ext cx="648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0" y="297504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Association Rule Mining - additional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Spatial Association and Co-location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#7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50555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Preparation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Create a new Spark </a:t>
            </a:r>
            <a:r>
              <a:rPr lang="en-US" sz="2200" dirty="0" err="1"/>
              <a:t>DataFrame</a:t>
            </a:r>
            <a:r>
              <a:rPr lang="en-US" sz="2200" dirty="0"/>
              <a:t> by running the following command in R (use your own directory name):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df</a:t>
            </a:r>
            <a:r>
              <a:rPr lang="en-US" sz="2200" dirty="0"/>
              <a:t> &lt;- </a:t>
            </a:r>
            <a:r>
              <a:rPr lang="en-US" sz="2200" dirty="0" err="1"/>
              <a:t>read.df</a:t>
            </a:r>
            <a:r>
              <a:rPr lang="en-US" sz="2200" dirty="0"/>
              <a:t>("/datasets/orderline.txt", source = "csv")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This command directly loads the sample data in the file into a spark </a:t>
            </a:r>
            <a:r>
              <a:rPr lang="en-US" sz="2200" dirty="0" err="1"/>
              <a:t>DataFrame</a:t>
            </a:r>
            <a:r>
              <a:rPr lang="en-US" sz="22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Rename the first column of </a:t>
            </a:r>
            <a:r>
              <a:rPr lang="en-US" sz="2200" dirty="0" err="1"/>
              <a:t>DataFrame</a:t>
            </a:r>
            <a:r>
              <a:rPr lang="en-US" sz="2200" dirty="0"/>
              <a:t> as “</a:t>
            </a:r>
            <a:r>
              <a:rPr lang="en-US" sz="2200" dirty="0" err="1"/>
              <a:t>OrderID</a:t>
            </a:r>
            <a:r>
              <a:rPr lang="en-US" sz="2200" dirty="0"/>
              <a:t>” and the second column as “</a:t>
            </a:r>
            <a:r>
              <a:rPr lang="en-US" sz="2200" dirty="0" err="1"/>
              <a:t>ProductID</a:t>
            </a:r>
            <a:r>
              <a:rPr lang="en-US" sz="2200" dirty="0"/>
              <a:t>”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Convert the </a:t>
            </a:r>
            <a:r>
              <a:rPr lang="en-US" sz="2200" dirty="0" err="1"/>
              <a:t>DataFrame</a:t>
            </a:r>
            <a:r>
              <a:rPr lang="en-US" sz="2200" dirty="0"/>
              <a:t> into a suitable formats for association rule analysis. Each row of the new </a:t>
            </a:r>
            <a:r>
              <a:rPr lang="en-US" sz="2200" dirty="0" err="1"/>
              <a:t>DataFrame</a:t>
            </a:r>
            <a:r>
              <a:rPr lang="en-US" sz="2200" dirty="0"/>
              <a:t> should represent an order, where the first column is </a:t>
            </a:r>
            <a:r>
              <a:rPr lang="en-US" sz="2200" dirty="0" err="1"/>
              <a:t>OrderID</a:t>
            </a:r>
            <a:r>
              <a:rPr lang="en-US" sz="2200" dirty="0"/>
              <a:t> and the second column is an array of product id’s. The second column should be renamed as “items”.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 an association rule analysis on the </a:t>
            </a:r>
            <a:r>
              <a:rPr lang="en-US" dirty="0" err="1"/>
              <a:t>DataFrame</a:t>
            </a:r>
            <a:r>
              <a:rPr lang="en-US" dirty="0"/>
              <a:t> you obtained with </a:t>
            </a:r>
            <a:r>
              <a:rPr lang="en-US" dirty="0" err="1"/>
              <a:t>minSupport</a:t>
            </a:r>
            <a:r>
              <a:rPr lang="en-US" dirty="0"/>
              <a:t> = 0.3 and </a:t>
            </a:r>
            <a:r>
              <a:rPr lang="en-US" dirty="0" err="1"/>
              <a:t>minConfidence</a:t>
            </a:r>
            <a:r>
              <a:rPr lang="en-US" dirty="0"/>
              <a:t> = 0.5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all the association rules you discovered.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#7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orderline</a:t>
            </a:r>
            <a:r>
              <a:rPr lang="en-US" sz="2000" dirty="0"/>
              <a:t> &lt;- </a:t>
            </a:r>
            <a:r>
              <a:rPr lang="en-US" sz="2000" dirty="0" err="1"/>
              <a:t>read.df</a:t>
            </a:r>
            <a:r>
              <a:rPr lang="en-US" sz="2000" dirty="0"/>
              <a:t>("/datasets/orderline.txt", source = "csv")</a:t>
            </a:r>
          </a:p>
          <a:p>
            <a:r>
              <a:rPr lang="en-US" sz="2000" dirty="0" err="1"/>
              <a:t>colnames</a:t>
            </a:r>
            <a:r>
              <a:rPr lang="en-US" sz="2000" dirty="0"/>
              <a:t>(</a:t>
            </a:r>
            <a:r>
              <a:rPr lang="en-US" sz="2000" dirty="0" err="1"/>
              <a:t>orderline</a:t>
            </a:r>
            <a:r>
              <a:rPr lang="en-US" sz="2000" dirty="0"/>
              <a:t>)[1]&lt;- "</a:t>
            </a:r>
            <a:r>
              <a:rPr lang="en-US" sz="2000" dirty="0" err="1"/>
              <a:t>OrderID</a:t>
            </a:r>
            <a:r>
              <a:rPr lang="en-US" sz="2000" dirty="0"/>
              <a:t>"</a:t>
            </a:r>
          </a:p>
          <a:p>
            <a:r>
              <a:rPr lang="en-US" sz="2000" dirty="0" err="1"/>
              <a:t>colnames</a:t>
            </a:r>
            <a:r>
              <a:rPr lang="en-US" sz="2000" dirty="0"/>
              <a:t>(</a:t>
            </a:r>
            <a:r>
              <a:rPr lang="en-US" sz="2000" dirty="0" err="1"/>
              <a:t>orderline</a:t>
            </a:r>
            <a:r>
              <a:rPr lang="en-US" sz="2000" dirty="0"/>
              <a:t>)[2]&lt;- "</a:t>
            </a:r>
            <a:r>
              <a:rPr lang="en-US" sz="2000" dirty="0" err="1"/>
              <a:t>ProductID</a:t>
            </a:r>
            <a:r>
              <a:rPr lang="en-US" sz="2000" dirty="0"/>
              <a:t>“</a:t>
            </a:r>
          </a:p>
          <a:p>
            <a:r>
              <a:rPr lang="en-US" sz="2000" dirty="0" err="1"/>
              <a:t>orderline$OrderID</a:t>
            </a:r>
            <a:r>
              <a:rPr lang="en-US" sz="2000" dirty="0"/>
              <a:t> &lt;- cast(</a:t>
            </a:r>
            <a:r>
              <a:rPr lang="en-US" sz="2000" dirty="0" err="1"/>
              <a:t>orderline$OrderID</a:t>
            </a:r>
            <a:r>
              <a:rPr lang="en-US" sz="2000" dirty="0"/>
              <a:t>, "INT")</a:t>
            </a:r>
          </a:p>
          <a:p>
            <a:r>
              <a:rPr lang="en-US" sz="2000" dirty="0" err="1"/>
              <a:t>orderline$ProductID</a:t>
            </a:r>
            <a:r>
              <a:rPr lang="en-US" sz="2000" dirty="0"/>
              <a:t> &lt;- cast(</a:t>
            </a:r>
            <a:r>
              <a:rPr lang="en-US" sz="2000" dirty="0" err="1"/>
              <a:t>orderline$ProductID</a:t>
            </a:r>
            <a:r>
              <a:rPr lang="en-US" sz="2000" dirty="0"/>
              <a:t>, "INT")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017" y="2326923"/>
            <a:ext cx="1866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882" cy="4023360"/>
          </a:xfrm>
        </p:spPr>
        <p:txBody>
          <a:bodyPr>
            <a:normAutofit/>
          </a:bodyPr>
          <a:lstStyle/>
          <a:p>
            <a:r>
              <a:rPr lang="en-US" sz="2000" dirty="0" err="1"/>
              <a:t>df_agg</a:t>
            </a:r>
            <a:r>
              <a:rPr lang="en-US" sz="2000" dirty="0"/>
              <a:t>&lt;-</a:t>
            </a:r>
            <a:r>
              <a:rPr lang="en-US" sz="2000" dirty="0" err="1"/>
              <a:t>agg</a:t>
            </a:r>
            <a:r>
              <a:rPr lang="en-US" sz="2000" dirty="0"/>
              <a:t>(</a:t>
            </a:r>
            <a:r>
              <a:rPr lang="en-US" sz="2000" dirty="0" err="1"/>
              <a:t>groupBy</a:t>
            </a:r>
            <a:r>
              <a:rPr lang="en-US" sz="2000" dirty="0"/>
              <a:t>(</a:t>
            </a:r>
            <a:r>
              <a:rPr lang="en-US" sz="2000" dirty="0" err="1"/>
              <a:t>orderline</a:t>
            </a:r>
            <a:r>
              <a:rPr lang="en-US" sz="2000" dirty="0"/>
              <a:t>, </a:t>
            </a:r>
            <a:r>
              <a:rPr lang="en-US" sz="2000" dirty="0" err="1"/>
              <a:t>orderline$OrderID</a:t>
            </a:r>
            <a:r>
              <a:rPr lang="en-US" sz="2000" dirty="0"/>
              <a:t>), </a:t>
            </a:r>
            <a:r>
              <a:rPr lang="en-US" sz="2000" dirty="0" err="1"/>
              <a:t>ProductID</a:t>
            </a:r>
            <a:r>
              <a:rPr lang="en-US" sz="2000" dirty="0"/>
              <a:t> = "</a:t>
            </a:r>
            <a:r>
              <a:rPr lang="en-US" sz="2000" dirty="0" err="1"/>
              <a:t>collect_set</a:t>
            </a:r>
            <a:r>
              <a:rPr lang="en-US" sz="2000" dirty="0"/>
              <a:t>")</a:t>
            </a:r>
          </a:p>
          <a:p>
            <a:r>
              <a:rPr lang="en-US" sz="2000" dirty="0" err="1"/>
              <a:t>colnames</a:t>
            </a:r>
            <a:r>
              <a:rPr lang="en-US" sz="2000" dirty="0"/>
              <a:t>(</a:t>
            </a:r>
            <a:r>
              <a:rPr lang="en-US" sz="2000" dirty="0" err="1"/>
              <a:t>df_agg</a:t>
            </a:r>
            <a:r>
              <a:rPr lang="en-US" sz="2000" dirty="0"/>
              <a:t>)[2] &lt;- "items“</a:t>
            </a:r>
          </a:p>
          <a:p>
            <a:endParaRPr lang="en-US" sz="2000" dirty="0"/>
          </a:p>
          <a:p>
            <a:r>
              <a:rPr lang="en-US" sz="2000" dirty="0"/>
              <a:t>fpm &lt;- </a:t>
            </a:r>
            <a:r>
              <a:rPr lang="en-US" sz="2000" dirty="0" err="1"/>
              <a:t>spark.fpGrowth</a:t>
            </a:r>
            <a:r>
              <a:rPr lang="en-US" sz="2000" dirty="0"/>
              <a:t>(</a:t>
            </a:r>
            <a:r>
              <a:rPr lang="en-US" sz="2000" dirty="0" err="1"/>
              <a:t>df_agg</a:t>
            </a:r>
            <a:r>
              <a:rPr lang="en-US" sz="2000" dirty="0"/>
              <a:t>, </a:t>
            </a:r>
            <a:r>
              <a:rPr lang="en-US" sz="2000" dirty="0" err="1"/>
              <a:t>itemsCol</a:t>
            </a:r>
            <a:r>
              <a:rPr lang="en-US" sz="2000" dirty="0"/>
              <a:t>="items", </a:t>
            </a:r>
            <a:r>
              <a:rPr lang="en-US" sz="2000" dirty="0" err="1"/>
              <a:t>minSupport</a:t>
            </a:r>
            <a:r>
              <a:rPr lang="en-US" sz="2000" dirty="0"/>
              <a:t>=0.3, </a:t>
            </a:r>
            <a:r>
              <a:rPr lang="en-US" sz="2000" dirty="0" err="1"/>
              <a:t>minConfidence</a:t>
            </a:r>
            <a:r>
              <a:rPr lang="en-US" sz="2000" dirty="0"/>
              <a:t>=0.5)</a:t>
            </a:r>
          </a:p>
          <a:p>
            <a:endParaRPr lang="en-US" sz="2000" dirty="0"/>
          </a:p>
          <a:p>
            <a:r>
              <a:rPr lang="en-US" sz="2000" dirty="0" err="1"/>
              <a:t>showDF</a:t>
            </a:r>
            <a:r>
              <a:rPr lang="en-US" sz="2000" dirty="0"/>
              <a:t>(</a:t>
            </a:r>
            <a:r>
              <a:rPr lang="en-US" sz="2000" dirty="0" err="1"/>
              <a:t>spark.freqItemsets</a:t>
            </a:r>
            <a:r>
              <a:rPr lang="en-US" sz="2000" dirty="0"/>
              <a:t>(fpm))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</a:t>
            </a:r>
            <a:r>
              <a:rPr lang="en-US" sz="2000" dirty="0" err="1"/>
              <a:t>spark.associationRules</a:t>
            </a:r>
            <a:r>
              <a:rPr lang="en-US" sz="2000" dirty="0"/>
              <a:t>(fpm)) 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(predict(fpm, </a:t>
            </a:r>
            <a:r>
              <a:rPr lang="en-US" sz="2000" dirty="0" err="1"/>
              <a:t>df_agg</a:t>
            </a:r>
            <a:r>
              <a:rPr lang="en-US" sz="2000" dirty="0"/>
              <a:t>))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625" y="3920067"/>
            <a:ext cx="2541537" cy="27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14" y="3240087"/>
            <a:ext cx="13335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633" y="3790420"/>
            <a:ext cx="327660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1" y="2973494"/>
            <a:ext cx="28098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1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F10830-A8B7-45FE-AAD7-6578BD549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D80A64-D8C4-4EB1-8512-A34CE2432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86809F-898B-453B-817F-1A92186D45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29444</TotalTime>
  <Words>1880</Words>
  <Application>Microsoft Office PowerPoint</Application>
  <PresentationFormat>Widescreen</PresentationFormat>
  <Paragraphs>250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Wingdings</vt:lpstr>
      <vt:lpstr>Retrospect</vt:lpstr>
      <vt:lpstr>Spark Machine Learning (V)</vt:lpstr>
      <vt:lpstr>Logistic Issues</vt:lpstr>
      <vt:lpstr>Loading SparkR</vt:lpstr>
      <vt:lpstr>Review</vt:lpstr>
      <vt:lpstr>Exercise #7 (submit on ICON)</vt:lpstr>
      <vt:lpstr>Exercise #7</vt:lpstr>
      <vt:lpstr>Exercise #7 Solutions</vt:lpstr>
      <vt:lpstr>Solution</vt:lpstr>
      <vt:lpstr>Solution</vt:lpstr>
      <vt:lpstr>Broader Use of Association Rule Mining</vt:lpstr>
      <vt:lpstr>Broader Use of Association Rule Mining</vt:lpstr>
      <vt:lpstr>Spatial Associations and Co-locations</vt:lpstr>
      <vt:lpstr>Spatial partitioning and gridding</vt:lpstr>
      <vt:lpstr>Study Region</vt:lpstr>
      <vt:lpstr>Grouping Trips</vt:lpstr>
      <vt:lpstr>Grouping Trips</vt:lpstr>
      <vt:lpstr>Grouping Trips</vt:lpstr>
      <vt:lpstr>Grouping Trips</vt:lpstr>
      <vt:lpstr>Quick Exercise</vt:lpstr>
      <vt:lpstr>Grouping Trips</vt:lpstr>
      <vt:lpstr>Use Image() to visualize a matrix </vt:lpstr>
      <vt:lpstr>Heatmaps</vt:lpstr>
      <vt:lpstr>Heatmaps</vt:lpstr>
      <vt:lpstr>Spatial association analysis ideas</vt:lpstr>
      <vt:lpstr>Possible spatial association analysis ideas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2931</cp:revision>
  <dcterms:created xsi:type="dcterms:W3CDTF">2014-09-09T01:52:12Z</dcterms:created>
  <dcterms:modified xsi:type="dcterms:W3CDTF">2020-10-22T00:19:10Z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