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24"/>
  </p:notesMasterIdLst>
  <p:sldIdLst>
    <p:sldId id="256" r:id="rId5"/>
    <p:sldId id="646" r:id="rId6"/>
    <p:sldId id="686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10" r:id="rId15"/>
    <p:sldId id="709" r:id="rId16"/>
    <p:sldId id="711" r:id="rId17"/>
    <p:sldId id="712" r:id="rId18"/>
    <p:sldId id="713" r:id="rId19"/>
    <p:sldId id="714" r:id="rId20"/>
    <p:sldId id="715" r:id="rId21"/>
    <p:sldId id="716" r:id="rId22"/>
    <p:sldId id="51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10-01T00:59:3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32173 8290 0,'-17'0'0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(V)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045" y="6046788"/>
            <a:ext cx="1018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altLang="zh-CN" sz="1400" dirty="0"/>
              <a:t>https://medium.com/sfu-cspmp/recommendation-systems-collaborative-filtering-using-matrix-factorization-simplified-2118f4ef2cd3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81320" cy="4023360"/>
          </a:xfrm>
        </p:spPr>
        <p:txBody>
          <a:bodyPr/>
          <a:lstStyle/>
          <a:p>
            <a:r>
              <a:rPr lang="en-US" dirty="0"/>
              <a:t>For a given Rating matrix R = {</a:t>
            </a:r>
            <a:r>
              <a:rPr lang="en-US" dirty="0" err="1"/>
              <a:t>r</a:t>
            </a:r>
            <a:r>
              <a:rPr lang="en-US" baseline="-25000" dirty="0" err="1"/>
              <a:t>ui</a:t>
            </a:r>
            <a:r>
              <a:rPr lang="en-US" dirty="0"/>
              <a:t>}</a:t>
            </a:r>
          </a:p>
          <a:p>
            <a:r>
              <a:rPr lang="en-US" dirty="0"/>
              <a:t>Find the best item matrix Q = {q</a:t>
            </a:r>
            <a:r>
              <a:rPr lang="en-US" baseline="-25000" dirty="0"/>
              <a:t>i</a:t>
            </a:r>
            <a:r>
              <a:rPr lang="en-US" dirty="0"/>
              <a:t>} and the best user matrix P = {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} that…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54" y="1985751"/>
            <a:ext cx="4924425" cy="374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3282474"/>
            <a:ext cx="386715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00644" y="19150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67517" y="2338148"/>
            <a:ext cx="93882" cy="591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76917" y="34274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u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194062" y="3612071"/>
            <a:ext cx="645009" cy="11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67517" y="3612071"/>
            <a:ext cx="93882" cy="118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61399" y="34274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US" altLang="zh-CN" baseline="-25000" dirty="0" err="1">
                <a:solidFill>
                  <a:schemeClr val="bg1">
                    <a:lumMod val="95000"/>
                  </a:schemeClr>
                </a:solidFill>
              </a:rPr>
              <a:t>ui</a:t>
            </a:r>
            <a:endParaRPr lang="en-US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176763" y="3857413"/>
            <a:ext cx="295504" cy="45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1" y="4293568"/>
            <a:ext cx="227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the squared error compared to observed ratings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4829" y="4682483"/>
            <a:ext cx="227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terms to avoid overfitting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832437" y="3773969"/>
            <a:ext cx="1421977" cy="87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1" y="5499762"/>
            <a:ext cx="489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Optimization algorithm: stochastic gradient decent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0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045" y="6046788"/>
            <a:ext cx="1018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altLang="zh-CN" sz="1400" dirty="0"/>
              <a:t>https://medium.com/sfu-cspmp/recommendation-systems-collaborative-filtering-using-matrix-factorization-simplified-2118f4ef2cd3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123" y="1845733"/>
            <a:ext cx="5481320" cy="4023360"/>
          </a:xfrm>
        </p:spPr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Given P and Q matrices, calculate R</a:t>
            </a:r>
          </a:p>
          <a:p>
            <a:endParaRPr lang="en-US" dirty="0"/>
          </a:p>
          <a:p>
            <a:r>
              <a:rPr lang="en-US" dirty="0"/>
              <a:t>Some challenges of the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sparsity (cold start)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Scalability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Shilling attacks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54" y="1985751"/>
            <a:ext cx="4924425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66511" y="19150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586443" y="2338148"/>
            <a:ext cx="93882" cy="591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76917" y="44592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u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194062" y="4643911"/>
            <a:ext cx="645009" cy="11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590336" y="4643911"/>
            <a:ext cx="93882" cy="118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83782" y="451874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US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62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preparation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Spark</a:t>
            </a:r>
            <a:r>
              <a:rPr lang="en-US" altLang="zh-CN" dirty="0" err="1"/>
              <a:t>R</a:t>
            </a:r>
            <a:r>
              <a:rPr lang="en-US" altLang="zh-CN" dirty="0"/>
              <a:t>, you need a </a:t>
            </a:r>
            <a:r>
              <a:rPr lang="en-US" altLang="zh-CN" dirty="0" err="1"/>
              <a:t>DataFrame</a:t>
            </a:r>
            <a:r>
              <a:rPr lang="en-US" altLang="zh-CN" dirty="0"/>
              <a:t> with “user”, “item” and “rating” columns.</a:t>
            </a:r>
          </a:p>
          <a:p>
            <a:pPr marL="0" indent="0">
              <a:buNone/>
            </a:pPr>
            <a:r>
              <a:rPr lang="en-US" altLang="zh-CN" dirty="0"/>
              <a:t>User and item must have INT type (as ID’s). </a:t>
            </a:r>
          </a:p>
          <a:p>
            <a:pPr marL="0" indent="0">
              <a:buNone/>
            </a:pPr>
            <a:r>
              <a:rPr lang="en-US" altLang="zh-CN" dirty="0"/>
              <a:t>“Rating” could be explicit (e.g., rating scores), or implicit (# likes, clicks, etc.)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59855"/>
              </p:ext>
            </p:extLst>
          </p:nvPr>
        </p:nvGraphicFramePr>
        <p:xfrm>
          <a:off x="1227666" y="4241800"/>
          <a:ext cx="40216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7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62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preparation</a:t>
            </a:r>
          </a:p>
          <a:p>
            <a:pPr marL="0" indent="0">
              <a:buNone/>
            </a:pPr>
            <a:r>
              <a:rPr lang="en-US" sz="2000" dirty="0"/>
              <a:t>data &lt;- list(list(0, 0, 4.0), list(0, 1, 2.0), list(1, 1, 3.0), list(1, 2, 4.0), list(2, 1, 1.0), list(2, 2, 5.0))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 &lt;- </a:t>
            </a:r>
            <a:r>
              <a:rPr lang="en-US" sz="2000" dirty="0" err="1"/>
              <a:t>createDataFrame</a:t>
            </a:r>
            <a:r>
              <a:rPr lang="en-US" sz="2000" dirty="0"/>
              <a:t>(data, c("</a:t>
            </a:r>
            <a:r>
              <a:rPr lang="en-US" sz="2000" dirty="0" err="1"/>
              <a:t>userId</a:t>
            </a:r>
            <a:r>
              <a:rPr lang="en-US" sz="2000" dirty="0"/>
              <a:t>", "</a:t>
            </a:r>
            <a:r>
              <a:rPr lang="en-US" sz="2000" dirty="0" err="1"/>
              <a:t>movieId</a:t>
            </a:r>
            <a:r>
              <a:rPr lang="en-US" sz="2000" dirty="0"/>
              <a:t>", "rating"))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model &lt;- </a:t>
            </a:r>
            <a:r>
              <a:rPr lang="en-US" sz="2000" dirty="0" err="1"/>
              <a:t>spark.als</a:t>
            </a:r>
            <a:r>
              <a:rPr lang="en-US" sz="2000" dirty="0"/>
              <a:t>(data=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userCol</a:t>
            </a:r>
            <a:r>
              <a:rPr lang="en-US" sz="2000" dirty="0"/>
              <a:t> = "</a:t>
            </a:r>
            <a:r>
              <a:rPr lang="en-US" sz="2000" dirty="0" err="1"/>
              <a:t>userId</a:t>
            </a:r>
            <a:r>
              <a:rPr lang="en-US" sz="2000" dirty="0"/>
              <a:t>", </a:t>
            </a:r>
            <a:r>
              <a:rPr lang="en-US" sz="2000" dirty="0" err="1"/>
              <a:t>itemCol</a:t>
            </a:r>
            <a:r>
              <a:rPr lang="en-US" sz="2000" dirty="0"/>
              <a:t> = "</a:t>
            </a:r>
            <a:r>
              <a:rPr lang="en-US" sz="2000" dirty="0" err="1"/>
              <a:t>movieId</a:t>
            </a:r>
            <a:r>
              <a:rPr lang="en-US" sz="2000" dirty="0"/>
              <a:t>", rank = 10, </a:t>
            </a:r>
            <a:r>
              <a:rPr lang="en-US" sz="2000" dirty="0" err="1"/>
              <a:t>regParam</a:t>
            </a:r>
            <a:r>
              <a:rPr lang="en-US" sz="2000" dirty="0"/>
              <a:t> = 0.01,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maxIter</a:t>
            </a:r>
            <a:r>
              <a:rPr lang="en-US" sz="2000" dirty="0"/>
              <a:t> = 5, </a:t>
            </a:r>
            <a:r>
              <a:rPr lang="en-US" sz="2000" dirty="0" err="1"/>
              <a:t>ratingCol</a:t>
            </a:r>
            <a:r>
              <a:rPr lang="en-US" sz="2000" dirty="0"/>
              <a:t> = "rating")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49" y="4164718"/>
            <a:ext cx="2095500" cy="2066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1597" y="5792802"/>
            <a:ext cx="317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 = Alternating Least Squares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554134" y="4097867"/>
            <a:ext cx="482599" cy="8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54133" y="49767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column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422091" y="4097867"/>
            <a:ext cx="482599" cy="8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24856" y="497331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column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341373" y="4671864"/>
            <a:ext cx="482599" cy="8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1373" y="562756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column</a:t>
            </a:r>
          </a:p>
        </p:txBody>
      </p:sp>
    </p:spTree>
    <p:extLst>
      <p:ext uri="{BB962C8B-B14F-4D97-AF65-F5344CB8AC3E}">
        <p14:creationId xmlns:p14="http://schemas.microsoft.com/office/powerpoint/2010/main" val="83463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6292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model &lt;- </a:t>
            </a:r>
            <a:r>
              <a:rPr lang="en-US" sz="2000" dirty="0" err="1"/>
              <a:t>spark.als</a:t>
            </a:r>
            <a:r>
              <a:rPr lang="en-US" sz="2000" dirty="0"/>
              <a:t>(data=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userCol</a:t>
            </a:r>
            <a:r>
              <a:rPr lang="en-US" sz="2000" dirty="0"/>
              <a:t> = "</a:t>
            </a:r>
            <a:r>
              <a:rPr lang="en-US" sz="2000" dirty="0" err="1"/>
              <a:t>userId</a:t>
            </a:r>
            <a:r>
              <a:rPr lang="en-US" sz="2000" dirty="0"/>
              <a:t>", </a:t>
            </a:r>
            <a:r>
              <a:rPr lang="en-US" sz="2000" dirty="0" err="1"/>
              <a:t>itemCol</a:t>
            </a:r>
            <a:r>
              <a:rPr lang="en-US" sz="2000" dirty="0"/>
              <a:t> = "</a:t>
            </a:r>
            <a:r>
              <a:rPr lang="en-US" sz="2000" dirty="0" err="1"/>
              <a:t>movieId</a:t>
            </a:r>
            <a:r>
              <a:rPr lang="en-US" sz="2000" dirty="0"/>
              <a:t>", rank = 10, </a:t>
            </a:r>
            <a:r>
              <a:rPr lang="en-US" sz="2000" dirty="0" err="1"/>
              <a:t>regParam</a:t>
            </a:r>
            <a:r>
              <a:rPr lang="en-US" sz="2000" dirty="0"/>
              <a:t> = 0.01,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maxIter</a:t>
            </a:r>
            <a:r>
              <a:rPr lang="en-US" sz="2000" dirty="0"/>
              <a:t> = 5, </a:t>
            </a:r>
            <a:r>
              <a:rPr lang="en-US" sz="2000" dirty="0" err="1"/>
              <a:t>ratingCol</a:t>
            </a:r>
            <a:r>
              <a:rPr lang="en-US" sz="2000" dirty="0"/>
              <a:t> = "rating“, </a:t>
            </a:r>
            <a:r>
              <a:rPr lang="en-US" sz="2000" dirty="0" err="1"/>
              <a:t>implicitPrefs</a:t>
            </a:r>
            <a:r>
              <a:rPr lang="en-US" sz="2000" dirty="0"/>
              <a:t> =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597" y="5792802"/>
            <a:ext cx="317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 = Alternating Least Squares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66404" y="2791861"/>
            <a:ext cx="482599" cy="8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7192" y="3693498"/>
            <a:ext cx="306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Maximum number of iterations for matrix factorization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950699" y="2277533"/>
            <a:ext cx="482599" cy="8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12416" y="3504390"/>
            <a:ext cx="303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latent factors used to model the data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93196" y="2277533"/>
            <a:ext cx="1471833" cy="122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7339" y="4919795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Preference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791821" y="3347536"/>
                <a:ext cx="18428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Regularization parameter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821" y="3347536"/>
                <a:ext cx="184283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64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5016137" y="2706296"/>
            <a:ext cx="766354" cy="19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7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6292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stats &lt;- summary(model)</a:t>
            </a:r>
          </a:p>
          <a:p>
            <a:pPr marL="0" indent="0">
              <a:buNone/>
            </a:pPr>
            <a:r>
              <a:rPr lang="en-US" sz="2000" dirty="0" err="1"/>
              <a:t>userFactors</a:t>
            </a:r>
            <a:r>
              <a:rPr lang="en-US" sz="2000" dirty="0"/>
              <a:t> &lt;- </a:t>
            </a:r>
            <a:r>
              <a:rPr lang="en-US" sz="2000" dirty="0" err="1"/>
              <a:t>stats$userFactors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 err="1"/>
              <a:t>itemFactors</a:t>
            </a:r>
            <a:r>
              <a:rPr lang="en-US" sz="2000" i="1" dirty="0"/>
              <a:t> &lt;- </a:t>
            </a:r>
            <a:r>
              <a:rPr lang="en-US" sz="2000" i="1" dirty="0" err="1"/>
              <a:t>stats$itemFactors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collect(</a:t>
            </a:r>
            <a:r>
              <a:rPr lang="en-US" sz="2000" i="1" dirty="0" err="1"/>
              <a:t>userFactors</a:t>
            </a:r>
            <a:r>
              <a:rPr lang="en-US" sz="2000" i="1" dirty="0"/>
              <a:t>)</a:t>
            </a:r>
          </a:p>
          <a:p>
            <a:pPr marL="0" indent="0">
              <a:buNone/>
            </a:pPr>
            <a:r>
              <a:rPr lang="en-US" sz="2000" i="1" dirty="0"/>
              <a:t>collect(</a:t>
            </a:r>
            <a:r>
              <a:rPr lang="en-US" sz="2000" i="1" dirty="0" err="1"/>
              <a:t>itemFactors</a:t>
            </a:r>
            <a:r>
              <a:rPr lang="en-US" sz="2000" i="1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66" y="5217151"/>
            <a:ext cx="9240334" cy="93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66" y="4163685"/>
            <a:ext cx="9416864" cy="8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8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6292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output &lt;- predict(model, 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showDF</a:t>
            </a:r>
            <a:r>
              <a:rPr lang="en-US" sz="2000" dirty="0"/>
              <a:t>(output)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train the model again with only first 5 rows</a:t>
            </a:r>
          </a:p>
          <a:p>
            <a:pPr marL="0" indent="0">
              <a:buNone/>
            </a:pPr>
            <a:r>
              <a:rPr lang="en-US" sz="2000" dirty="0"/>
              <a:t>## test on the last row and three additional combinations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05" y="1908175"/>
            <a:ext cx="3000375" cy="2076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6" y="4278490"/>
            <a:ext cx="2114550" cy="1885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471" y="4573836"/>
            <a:ext cx="2009184" cy="159060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6764867" y="5415632"/>
            <a:ext cx="270933" cy="601135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35800" y="5585720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ratings. Put 0.0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420450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df_train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5890" y="42045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2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data_train</a:t>
            </a:r>
            <a:r>
              <a:rPr lang="en-US" sz="1800" dirty="0"/>
              <a:t> &lt;- list(list(0, 0, 4.0), list(0, 1, 2.0), list(1, 1, 3.0), list(1, 2, 4.0), list(2, 1, 1.0))</a:t>
            </a:r>
          </a:p>
          <a:p>
            <a:r>
              <a:rPr lang="en-US" sz="1800" dirty="0" err="1"/>
              <a:t>df_train</a:t>
            </a:r>
            <a:r>
              <a:rPr lang="en-US" sz="1800" dirty="0"/>
              <a:t> &lt;- </a:t>
            </a:r>
            <a:r>
              <a:rPr lang="en-US" sz="1800" dirty="0" err="1"/>
              <a:t>createDataFrame</a:t>
            </a:r>
            <a:r>
              <a:rPr lang="en-US" sz="1800" dirty="0"/>
              <a:t>(</a:t>
            </a:r>
            <a:r>
              <a:rPr lang="en-US" sz="1800" dirty="0" err="1"/>
              <a:t>data_train</a:t>
            </a:r>
            <a:r>
              <a:rPr lang="en-US" sz="1800" dirty="0"/>
              <a:t>, c("</a:t>
            </a:r>
            <a:r>
              <a:rPr lang="en-US" sz="1800" dirty="0" err="1"/>
              <a:t>userId</a:t>
            </a:r>
            <a:r>
              <a:rPr lang="en-US" sz="1800" dirty="0"/>
              <a:t>", "</a:t>
            </a:r>
            <a:r>
              <a:rPr lang="en-US" sz="1800" dirty="0" err="1"/>
              <a:t>movieId</a:t>
            </a:r>
            <a:r>
              <a:rPr lang="en-US" sz="1800" dirty="0"/>
              <a:t>", "rating"))</a:t>
            </a:r>
          </a:p>
          <a:p>
            <a:endParaRPr lang="en-US" sz="1800" dirty="0"/>
          </a:p>
          <a:p>
            <a:r>
              <a:rPr lang="en-US" sz="1800" dirty="0" err="1"/>
              <a:t>data_test</a:t>
            </a:r>
            <a:r>
              <a:rPr lang="en-US" sz="1800" dirty="0"/>
              <a:t> &lt;- list(list(2, 1, 1.0), list(0, 2, 0.0), list(1, 0, 0.0), list(2, 0, 0.0))</a:t>
            </a:r>
          </a:p>
          <a:p>
            <a:r>
              <a:rPr lang="en-US" sz="1800" dirty="0" err="1"/>
              <a:t>df_test</a:t>
            </a:r>
            <a:r>
              <a:rPr lang="en-US" sz="1800" dirty="0"/>
              <a:t> &lt;- </a:t>
            </a:r>
            <a:r>
              <a:rPr lang="en-US" sz="1800" dirty="0" err="1"/>
              <a:t>createDataFrame</a:t>
            </a:r>
            <a:r>
              <a:rPr lang="en-US" sz="1800" dirty="0"/>
              <a:t>(</a:t>
            </a:r>
            <a:r>
              <a:rPr lang="en-US" sz="1800" dirty="0" err="1"/>
              <a:t>data_test</a:t>
            </a:r>
            <a:r>
              <a:rPr lang="en-US" sz="1800" dirty="0"/>
              <a:t>, c("</a:t>
            </a:r>
            <a:r>
              <a:rPr lang="en-US" sz="1800" dirty="0" err="1"/>
              <a:t>userId</a:t>
            </a:r>
            <a:r>
              <a:rPr lang="en-US" sz="1800" dirty="0"/>
              <a:t>", "</a:t>
            </a:r>
            <a:r>
              <a:rPr lang="en-US" sz="1800" dirty="0" err="1"/>
              <a:t>movieId</a:t>
            </a:r>
            <a:r>
              <a:rPr lang="en-US" sz="1800" dirty="0"/>
              <a:t>", "rating"))</a:t>
            </a:r>
          </a:p>
          <a:p>
            <a:endParaRPr lang="en-US" sz="1800" dirty="0"/>
          </a:p>
          <a:p>
            <a:r>
              <a:rPr lang="en-US" sz="1800" dirty="0"/>
              <a:t>Complete the following steps in Exercise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7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#8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Include the code on the last slide in your notebook.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Train a collaborative filtering model using the </a:t>
            </a:r>
            <a:r>
              <a:rPr lang="en-US" sz="2400" dirty="0" err="1"/>
              <a:t>df_train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Use the same parameters as shown on Slide 14.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Show the </a:t>
            </a:r>
            <a:r>
              <a:rPr lang="en-US" sz="2400" dirty="0" err="1"/>
              <a:t>userFactors</a:t>
            </a:r>
            <a:r>
              <a:rPr lang="en-US" sz="2400" dirty="0"/>
              <a:t> and </a:t>
            </a:r>
            <a:r>
              <a:rPr lang="en-US" sz="2400" dirty="0" err="1"/>
              <a:t>itemFactors</a:t>
            </a:r>
            <a:r>
              <a:rPr lang="en-US" sz="2400" dirty="0"/>
              <a:t> of the trained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Make a prediction on the </a:t>
            </a:r>
            <a:r>
              <a:rPr lang="en-US" sz="2400" dirty="0" err="1"/>
              <a:t>df_test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. Show the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0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#8</a:t>
            </a:r>
          </a:p>
          <a:p>
            <a:r>
              <a:rPr lang="en-US" dirty="0"/>
              <a:t>2. Finish HW4</a:t>
            </a:r>
          </a:p>
          <a:p>
            <a:r>
              <a:rPr lang="en-US" dirty="0"/>
              <a:t>3.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76160" y="2984400"/>
              <a:ext cx="648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6800" y="2975040"/>
                <a:ext cx="252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Basic concepts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Recommender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Components: users, items, and ratings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Users purchase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Reviewers give ratings to restaurants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Learn users’ personalized preferences towards items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Predict unknown ratings/preferences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Product recommendation on Amazon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Movie recommendations on </a:t>
            </a:r>
            <a:r>
              <a:rPr lang="en-US" dirty="0" err="1"/>
              <a:t>Nexflix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News and article recommendations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467" y="2150533"/>
            <a:ext cx="3149841" cy="30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with 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Classification models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Recommender systems also make predictions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But for recommender systems, features for each user are different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target variables are also different for each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Association rule mining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We can also use association rules to make recommendations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No personalization. Same rules for all the users towards all the items.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41653" cy="4023360"/>
          </a:xfrm>
        </p:spPr>
        <p:txBody>
          <a:bodyPr>
            <a:normAutofit/>
          </a:bodyPr>
          <a:lstStyle/>
          <a:p>
            <a:r>
              <a:rPr lang="en-US" dirty="0"/>
              <a:t>Filtering – making automatic predictions. </a:t>
            </a:r>
          </a:p>
          <a:p>
            <a:r>
              <a:rPr lang="en-US" dirty="0"/>
              <a:t>Idea: if a person </a:t>
            </a:r>
            <a:r>
              <a:rPr lang="en-US" i="1" dirty="0"/>
              <a:t>A</a:t>
            </a:r>
            <a:r>
              <a:rPr lang="en-US" dirty="0"/>
              <a:t> has the same opinion as a person </a:t>
            </a:r>
            <a:r>
              <a:rPr lang="en-US" i="1" dirty="0"/>
              <a:t>B</a:t>
            </a:r>
            <a:r>
              <a:rPr lang="en-US" dirty="0"/>
              <a:t> on an issue, A is more likely to have B's opinion on a different issue than that of a randomly chosen person (collaborative)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Major types of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Neighborhood methods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Latent factor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12" y="3334878"/>
            <a:ext cx="4209196" cy="3124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860" b="17940"/>
          <a:stretch/>
        </p:blipFill>
        <p:spPr>
          <a:xfrm>
            <a:off x="2380040" y="3271838"/>
            <a:ext cx="3469367" cy="318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Latent factor models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Rating matrix = User matrix [</a:t>
            </a:r>
            <a:r>
              <a:rPr lang="en-US" b="1" dirty="0"/>
              <a:t>.</a:t>
            </a:r>
            <a:r>
              <a:rPr lang="en-US" dirty="0"/>
              <a:t>]</a:t>
            </a:r>
            <a:r>
              <a:rPr lang="en-US" b="1" dirty="0"/>
              <a:t> </a:t>
            </a:r>
            <a:r>
              <a:rPr lang="en-US" dirty="0"/>
              <a:t>Item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Item matrix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Use k latent factors to represent items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color, weight, type, price, ….  (known or unknown)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 Similar to topic modeling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Use k latent factors to represent users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 preferences on the </a:t>
            </a:r>
            <a:r>
              <a:rPr lang="en-US"/>
              <a:t>k factors of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54" y="2573584"/>
            <a:ext cx="4924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24" y="1918843"/>
            <a:ext cx="5830877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045" y="6046788"/>
            <a:ext cx="1018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altLang="zh-CN" sz="1400" dirty="0"/>
              <a:t>https://medium.com/sfu-cspmp/recommendation-systems-collaborative-filtering-using-matrix-factorization-simplified-2118f4ef2cd3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1759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F3DA9-7403-4E02-B650-4256E10A33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0D7182-D0C6-4A54-9372-90F9C30E9C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C3B0F1-BF49-42E2-886B-5307B2EC41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29228</TotalTime>
  <Words>1001</Words>
  <Application>Microsoft Office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Gill Sans MT</vt:lpstr>
      <vt:lpstr>Wingdings</vt:lpstr>
      <vt:lpstr>Retrospect</vt:lpstr>
      <vt:lpstr>Spark Machine Learning (V)</vt:lpstr>
      <vt:lpstr>Loading SparkR</vt:lpstr>
      <vt:lpstr>Collaborative Filtering</vt:lpstr>
      <vt:lpstr>Collaborative filtering</vt:lpstr>
      <vt:lpstr>Connections with other models</vt:lpstr>
      <vt:lpstr>Collaborative filtering</vt:lpstr>
      <vt:lpstr>Collaborative Filtering</vt:lpstr>
      <vt:lpstr>Matrix Factorization</vt:lpstr>
      <vt:lpstr>Matrix Factorization</vt:lpstr>
      <vt:lpstr>Matrix Factorization</vt:lpstr>
      <vt:lpstr>Matrix Factorization</vt:lpstr>
      <vt:lpstr>Collaborative Filtering in Spark</vt:lpstr>
      <vt:lpstr>Collaborative Filtering in Spark</vt:lpstr>
      <vt:lpstr>Collaborative Filtering in Spark</vt:lpstr>
      <vt:lpstr>Collaborative Filtering in Spark</vt:lpstr>
      <vt:lpstr>Collaborative Filtering in Spark</vt:lpstr>
      <vt:lpstr>Collaborative Filtering in Spark</vt:lpstr>
      <vt:lpstr>Exercise #8 (Submit on ICON)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2850</cp:revision>
  <dcterms:created xsi:type="dcterms:W3CDTF">2014-09-09T01:52:12Z</dcterms:created>
  <dcterms:modified xsi:type="dcterms:W3CDTF">2020-10-28T14:49:40Z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