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55" r:id="rId2"/>
    <p:sldId id="371" r:id="rId3"/>
    <p:sldId id="373" r:id="rId4"/>
    <p:sldId id="374" r:id="rId5"/>
    <p:sldId id="386" r:id="rId6"/>
    <p:sldId id="352" r:id="rId7"/>
    <p:sldId id="354" r:id="rId8"/>
    <p:sldId id="356" r:id="rId9"/>
    <p:sldId id="357" r:id="rId10"/>
    <p:sldId id="358" r:id="rId11"/>
    <p:sldId id="359" r:id="rId12"/>
    <p:sldId id="361" r:id="rId13"/>
    <p:sldId id="362" r:id="rId14"/>
    <p:sldId id="368" r:id="rId15"/>
    <p:sldId id="365" r:id="rId16"/>
    <p:sldId id="384" r:id="rId17"/>
    <p:sldId id="366" r:id="rId18"/>
    <p:sldId id="367" r:id="rId19"/>
    <p:sldId id="369" r:id="rId20"/>
    <p:sldId id="370" r:id="rId21"/>
    <p:sldId id="387" r:id="rId22"/>
    <p:sldId id="375" r:id="rId23"/>
    <p:sldId id="377" r:id="rId24"/>
    <p:sldId id="378" r:id="rId25"/>
    <p:sldId id="3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0D"/>
    <a:srgbClr val="FF66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CAAFE-033B-464E-BED9-4BA942A57491}" v="12" dt="2020-11-03T16:57:55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rter Andrew J" userId="0aa3fa54-bef3-42eb-a4a3-0993998cbbeb" providerId="ADAL" clId="{2C5CAAFE-033B-464E-BED9-4BA942A57491}"/>
    <pc:docChg chg="undo custSel addSld delSld modSld">
      <pc:chgData name="Porter Andrew J" userId="0aa3fa54-bef3-42eb-a4a3-0993998cbbeb" providerId="ADAL" clId="{2C5CAAFE-033B-464E-BED9-4BA942A57491}" dt="2020-11-03T16:58:14.363" v="1431" actId="2696"/>
      <pc:docMkLst>
        <pc:docMk/>
      </pc:docMkLst>
      <pc:sldChg chg="modSp">
        <pc:chgData name="Porter Andrew J" userId="0aa3fa54-bef3-42eb-a4a3-0993998cbbeb" providerId="ADAL" clId="{2C5CAAFE-033B-464E-BED9-4BA942A57491}" dt="2020-11-03T15:53:35.470" v="590" actId="1035"/>
        <pc:sldMkLst>
          <pc:docMk/>
          <pc:sldMk cId="2190087037" sldId="357"/>
        </pc:sldMkLst>
        <pc:graphicFrameChg chg="modGraphic">
          <ac:chgData name="Porter Andrew J" userId="0aa3fa54-bef3-42eb-a4a3-0993998cbbeb" providerId="ADAL" clId="{2C5CAAFE-033B-464E-BED9-4BA942A57491}" dt="2020-11-03T15:52:21.294" v="589" actId="20577"/>
          <ac:graphicFrameMkLst>
            <pc:docMk/>
            <pc:sldMk cId="2190087037" sldId="357"/>
            <ac:graphicFrameMk id="7" creationId="{D5399510-8A1F-4F02-8111-364949626FB8}"/>
          </ac:graphicFrameMkLst>
        </pc:graphicFrameChg>
        <pc:picChg chg="mod">
          <ac:chgData name="Porter Andrew J" userId="0aa3fa54-bef3-42eb-a4a3-0993998cbbeb" providerId="ADAL" clId="{2C5CAAFE-033B-464E-BED9-4BA942A57491}" dt="2020-11-03T15:53:35.470" v="590" actId="1035"/>
          <ac:picMkLst>
            <pc:docMk/>
            <pc:sldMk cId="2190087037" sldId="357"/>
            <ac:picMk id="6" creationId="{92EAFBF1-DA9B-4132-9E3F-56C5D0E262B5}"/>
          </ac:picMkLst>
        </pc:picChg>
      </pc:sldChg>
      <pc:sldChg chg="modSp modTransition">
        <pc:chgData name="Porter Andrew J" userId="0aa3fa54-bef3-42eb-a4a3-0993998cbbeb" providerId="ADAL" clId="{2C5CAAFE-033B-464E-BED9-4BA942A57491}" dt="2020-11-03T15:25:49.599" v="510" actId="114"/>
        <pc:sldMkLst>
          <pc:docMk/>
          <pc:sldMk cId="844595800" sldId="366"/>
        </pc:sldMkLst>
        <pc:spChg chg="mod">
          <ac:chgData name="Porter Andrew J" userId="0aa3fa54-bef3-42eb-a4a3-0993998cbbeb" providerId="ADAL" clId="{2C5CAAFE-033B-464E-BED9-4BA942A57491}" dt="2020-11-03T15:25:49.599" v="510" actId="114"/>
          <ac:spMkLst>
            <pc:docMk/>
            <pc:sldMk cId="844595800" sldId="366"/>
            <ac:spMk id="11" creationId="{AD1CA2AB-8140-4FD2-8C7E-D7897508CC4D}"/>
          </ac:spMkLst>
        </pc:spChg>
        <pc:picChg chg="mod">
          <ac:chgData name="Porter Andrew J" userId="0aa3fa54-bef3-42eb-a4a3-0993998cbbeb" providerId="ADAL" clId="{2C5CAAFE-033B-464E-BED9-4BA942A57491}" dt="2020-11-03T15:25:33.108" v="507" actId="14100"/>
          <ac:picMkLst>
            <pc:docMk/>
            <pc:sldMk cId="844595800" sldId="366"/>
            <ac:picMk id="5" creationId="{889C336B-0D4F-4F36-AFAF-EFC1509153A0}"/>
          </ac:picMkLst>
        </pc:picChg>
        <pc:picChg chg="mod">
          <ac:chgData name="Porter Andrew J" userId="0aa3fa54-bef3-42eb-a4a3-0993998cbbeb" providerId="ADAL" clId="{2C5CAAFE-033B-464E-BED9-4BA942A57491}" dt="2020-11-03T15:25:33.838" v="508" actId="1076"/>
          <ac:picMkLst>
            <pc:docMk/>
            <pc:sldMk cId="844595800" sldId="366"/>
            <ac:picMk id="7" creationId="{E310BCA8-9349-4791-B45F-6C919B3807CF}"/>
          </ac:picMkLst>
        </pc:picChg>
        <pc:picChg chg="mod">
          <ac:chgData name="Porter Andrew J" userId="0aa3fa54-bef3-42eb-a4a3-0993998cbbeb" providerId="ADAL" clId="{2C5CAAFE-033B-464E-BED9-4BA942A57491}" dt="2020-11-03T15:25:41.965" v="509" actId="14100"/>
          <ac:picMkLst>
            <pc:docMk/>
            <pc:sldMk cId="844595800" sldId="366"/>
            <ac:picMk id="9" creationId="{9213734C-CB58-4D69-B300-BEF3E4547F31}"/>
          </ac:picMkLst>
        </pc:picChg>
      </pc:sldChg>
      <pc:sldChg chg="modSp">
        <pc:chgData name="Porter Andrew J" userId="0aa3fa54-bef3-42eb-a4a3-0993998cbbeb" providerId="ADAL" clId="{2C5CAAFE-033B-464E-BED9-4BA942A57491}" dt="2020-11-03T15:28:04.717" v="562" actId="20577"/>
        <pc:sldMkLst>
          <pc:docMk/>
          <pc:sldMk cId="4149481532" sldId="370"/>
        </pc:sldMkLst>
        <pc:graphicFrameChg chg="mod modGraphic">
          <ac:chgData name="Porter Andrew J" userId="0aa3fa54-bef3-42eb-a4a3-0993998cbbeb" providerId="ADAL" clId="{2C5CAAFE-033B-464E-BED9-4BA942A57491}" dt="2020-11-03T15:28:04.717" v="562" actId="20577"/>
          <ac:graphicFrameMkLst>
            <pc:docMk/>
            <pc:sldMk cId="4149481532" sldId="370"/>
            <ac:graphicFrameMk id="6" creationId="{2968CAB3-C43F-4AFC-9619-53837C2B427E}"/>
          </ac:graphicFrameMkLst>
        </pc:graphicFrameChg>
        <pc:picChg chg="mod">
          <ac:chgData name="Porter Andrew J" userId="0aa3fa54-bef3-42eb-a4a3-0993998cbbeb" providerId="ADAL" clId="{2C5CAAFE-033B-464E-BED9-4BA942A57491}" dt="2020-11-03T15:25:59.985" v="513" actId="1076"/>
          <ac:picMkLst>
            <pc:docMk/>
            <pc:sldMk cId="4149481532" sldId="370"/>
            <ac:picMk id="10" creationId="{E45FA61F-371C-44D0-B015-5F1770E3C26A}"/>
          </ac:picMkLst>
        </pc:picChg>
      </pc:sldChg>
      <pc:sldChg chg="modSp">
        <pc:chgData name="Porter Andrew J" userId="0aa3fa54-bef3-42eb-a4a3-0993998cbbeb" providerId="ADAL" clId="{2C5CAAFE-033B-464E-BED9-4BA942A57491}" dt="2020-11-03T14:55:35.578" v="454" actId="313"/>
        <pc:sldMkLst>
          <pc:docMk/>
          <pc:sldMk cId="3168984412" sldId="371"/>
        </pc:sldMkLst>
        <pc:spChg chg="mod">
          <ac:chgData name="Porter Andrew J" userId="0aa3fa54-bef3-42eb-a4a3-0993998cbbeb" providerId="ADAL" clId="{2C5CAAFE-033B-464E-BED9-4BA942A57491}" dt="2020-11-03T14:55:35.578" v="454" actId="313"/>
          <ac:spMkLst>
            <pc:docMk/>
            <pc:sldMk cId="3168984412" sldId="371"/>
            <ac:spMk id="3" creationId="{5DDF5B64-C68D-4803-A55A-CE673850A057}"/>
          </ac:spMkLst>
        </pc:spChg>
      </pc:sldChg>
      <pc:sldChg chg="del">
        <pc:chgData name="Porter Andrew J" userId="0aa3fa54-bef3-42eb-a4a3-0993998cbbeb" providerId="ADAL" clId="{2C5CAAFE-033B-464E-BED9-4BA942A57491}" dt="2020-11-03T14:52:31.201" v="62" actId="2696"/>
        <pc:sldMkLst>
          <pc:docMk/>
          <pc:sldMk cId="795857978" sldId="372"/>
        </pc:sldMkLst>
      </pc:sldChg>
      <pc:sldChg chg="modSp">
        <pc:chgData name="Porter Andrew J" userId="0aa3fa54-bef3-42eb-a4a3-0993998cbbeb" providerId="ADAL" clId="{2C5CAAFE-033B-464E-BED9-4BA942A57491}" dt="2020-11-03T15:41:37.810" v="582" actId="20577"/>
        <pc:sldMkLst>
          <pc:docMk/>
          <pc:sldMk cId="661121813" sldId="373"/>
        </pc:sldMkLst>
        <pc:spChg chg="mod">
          <ac:chgData name="Porter Andrew J" userId="0aa3fa54-bef3-42eb-a4a3-0993998cbbeb" providerId="ADAL" clId="{2C5CAAFE-033B-464E-BED9-4BA942A57491}" dt="2020-11-03T15:41:37.810" v="582" actId="20577"/>
          <ac:spMkLst>
            <pc:docMk/>
            <pc:sldMk cId="661121813" sldId="373"/>
            <ac:spMk id="2" creationId="{D823FCEC-E009-45E3-B7DB-14BA544198A7}"/>
          </ac:spMkLst>
        </pc:spChg>
        <pc:spChg chg="mod">
          <ac:chgData name="Porter Andrew J" userId="0aa3fa54-bef3-42eb-a4a3-0993998cbbeb" providerId="ADAL" clId="{2C5CAAFE-033B-464E-BED9-4BA942A57491}" dt="2020-11-03T15:41:20.926" v="563" actId="20577"/>
          <ac:spMkLst>
            <pc:docMk/>
            <pc:sldMk cId="661121813" sldId="373"/>
            <ac:spMk id="6" creationId="{0CB88DA2-0706-47B4-88EC-9B13B7752928}"/>
          </ac:spMkLst>
        </pc:spChg>
      </pc:sldChg>
      <pc:sldChg chg="modSp">
        <pc:chgData name="Porter Andrew J" userId="0aa3fa54-bef3-42eb-a4a3-0993998cbbeb" providerId="ADAL" clId="{2C5CAAFE-033B-464E-BED9-4BA942A57491}" dt="2020-11-03T15:04:49.313" v="470" actId="20577"/>
        <pc:sldMkLst>
          <pc:docMk/>
          <pc:sldMk cId="152147692" sldId="374"/>
        </pc:sldMkLst>
        <pc:spChg chg="mod">
          <ac:chgData name="Porter Andrew J" userId="0aa3fa54-bef3-42eb-a4a3-0993998cbbeb" providerId="ADAL" clId="{2C5CAAFE-033B-464E-BED9-4BA942A57491}" dt="2020-11-03T14:55:47.278" v="460" actId="313"/>
          <ac:spMkLst>
            <pc:docMk/>
            <pc:sldMk cId="152147692" sldId="374"/>
            <ac:spMk id="2" creationId="{14A90A01-2D17-481D-8FEF-2EFC27741B63}"/>
          </ac:spMkLst>
        </pc:spChg>
        <pc:spChg chg="mod">
          <ac:chgData name="Porter Andrew J" userId="0aa3fa54-bef3-42eb-a4a3-0993998cbbeb" providerId="ADAL" clId="{2C5CAAFE-033B-464E-BED9-4BA942A57491}" dt="2020-11-03T15:04:49.313" v="470" actId="20577"/>
          <ac:spMkLst>
            <pc:docMk/>
            <pc:sldMk cId="152147692" sldId="374"/>
            <ac:spMk id="7" creationId="{25840EA5-1296-4C52-8E18-FF83E4780DD0}"/>
          </ac:spMkLst>
        </pc:spChg>
      </pc:sldChg>
      <pc:sldChg chg="addSp modSp">
        <pc:chgData name="Porter Andrew J" userId="0aa3fa54-bef3-42eb-a4a3-0993998cbbeb" providerId="ADAL" clId="{2C5CAAFE-033B-464E-BED9-4BA942A57491}" dt="2020-11-03T16:54:07.737" v="1100" actId="1076"/>
        <pc:sldMkLst>
          <pc:docMk/>
          <pc:sldMk cId="3905883840" sldId="375"/>
        </pc:sldMkLst>
        <pc:spChg chg="mod">
          <ac:chgData name="Porter Andrew J" userId="0aa3fa54-bef3-42eb-a4a3-0993998cbbeb" providerId="ADAL" clId="{2C5CAAFE-033B-464E-BED9-4BA942A57491}" dt="2020-11-03T16:54:03.543" v="1099" actId="20577"/>
          <ac:spMkLst>
            <pc:docMk/>
            <pc:sldMk cId="3905883840" sldId="375"/>
            <ac:spMk id="3" creationId="{E556F589-7825-45E1-9EF9-14DBA12FA791}"/>
          </ac:spMkLst>
        </pc:spChg>
        <pc:graphicFrameChg chg="add mod modGraphic">
          <ac:chgData name="Porter Andrew J" userId="0aa3fa54-bef3-42eb-a4a3-0993998cbbeb" providerId="ADAL" clId="{2C5CAAFE-033B-464E-BED9-4BA942A57491}" dt="2020-11-03T16:54:07.737" v="1100" actId="1076"/>
          <ac:graphicFrameMkLst>
            <pc:docMk/>
            <pc:sldMk cId="3905883840" sldId="375"/>
            <ac:graphicFrameMk id="4" creationId="{FFF5B402-CA83-4E58-A384-27F4D86C15EF}"/>
          </ac:graphicFrameMkLst>
        </pc:graphicFrameChg>
      </pc:sldChg>
      <pc:sldChg chg="modSp del">
        <pc:chgData name="Porter Andrew J" userId="0aa3fa54-bef3-42eb-a4a3-0993998cbbeb" providerId="ADAL" clId="{2C5CAAFE-033B-464E-BED9-4BA942A57491}" dt="2020-11-03T16:45:36.685" v="635" actId="2696"/>
        <pc:sldMkLst>
          <pc:docMk/>
          <pc:sldMk cId="3304066837" sldId="376"/>
        </pc:sldMkLst>
        <pc:spChg chg="mod">
          <ac:chgData name="Porter Andrew J" userId="0aa3fa54-bef3-42eb-a4a3-0993998cbbeb" providerId="ADAL" clId="{2C5CAAFE-033B-464E-BED9-4BA942A57491}" dt="2020-11-03T16:45:23.661" v="629"/>
          <ac:spMkLst>
            <pc:docMk/>
            <pc:sldMk cId="3304066837" sldId="376"/>
            <ac:spMk id="3" creationId="{B602D8CF-F658-4755-B383-DB7E5FFF67CE}"/>
          </ac:spMkLst>
        </pc:spChg>
      </pc:sldChg>
      <pc:sldChg chg="addSp modSp">
        <pc:chgData name="Porter Andrew J" userId="0aa3fa54-bef3-42eb-a4a3-0993998cbbeb" providerId="ADAL" clId="{2C5CAAFE-033B-464E-BED9-4BA942A57491}" dt="2020-11-03T16:45:34.884" v="634" actId="1076"/>
        <pc:sldMkLst>
          <pc:docMk/>
          <pc:sldMk cId="575693586" sldId="377"/>
        </pc:sldMkLst>
        <pc:spChg chg="add mod">
          <ac:chgData name="Porter Andrew J" userId="0aa3fa54-bef3-42eb-a4a3-0993998cbbeb" providerId="ADAL" clId="{2C5CAAFE-033B-464E-BED9-4BA942A57491}" dt="2020-11-03T16:45:34.884" v="634" actId="1076"/>
          <ac:spMkLst>
            <pc:docMk/>
            <pc:sldMk cId="575693586" sldId="377"/>
            <ac:spMk id="3" creationId="{E41BF3F5-6D6D-4CF1-8F72-AC9E47E80A74}"/>
          </ac:spMkLst>
        </pc:spChg>
        <pc:graphicFrameChg chg="mod modGraphic">
          <ac:chgData name="Porter Andrew J" userId="0aa3fa54-bef3-42eb-a4a3-0993998cbbeb" providerId="ADAL" clId="{2C5CAAFE-033B-464E-BED9-4BA942A57491}" dt="2020-11-03T16:45:18.858" v="628" actId="1076"/>
          <ac:graphicFrameMkLst>
            <pc:docMk/>
            <pc:sldMk cId="575693586" sldId="377"/>
            <ac:graphicFrameMk id="4" creationId="{39137137-A612-44BA-9B8C-F2E9BFD402E2}"/>
          </ac:graphicFrameMkLst>
        </pc:graphicFrameChg>
        <pc:graphicFrameChg chg="mod modGraphic">
          <ac:chgData name="Porter Andrew J" userId="0aa3fa54-bef3-42eb-a4a3-0993998cbbeb" providerId="ADAL" clId="{2C5CAAFE-033B-464E-BED9-4BA942A57491}" dt="2020-11-03T16:44:41.532" v="624" actId="14100"/>
          <ac:graphicFrameMkLst>
            <pc:docMk/>
            <pc:sldMk cId="575693586" sldId="377"/>
            <ac:graphicFrameMk id="5" creationId="{B9EB3CDB-E7DE-4086-84FE-341A5792C371}"/>
          </ac:graphicFrameMkLst>
        </pc:graphicFrameChg>
        <pc:graphicFrameChg chg="mod modGraphic">
          <ac:chgData name="Porter Andrew J" userId="0aa3fa54-bef3-42eb-a4a3-0993998cbbeb" providerId="ADAL" clId="{2C5CAAFE-033B-464E-BED9-4BA942A57491}" dt="2020-11-03T16:44:46.428" v="625" actId="14100"/>
          <ac:graphicFrameMkLst>
            <pc:docMk/>
            <pc:sldMk cId="575693586" sldId="377"/>
            <ac:graphicFrameMk id="6" creationId="{B0C2523E-5418-4237-8BD2-77A6C4828C9C}"/>
          </ac:graphicFrameMkLst>
        </pc:graphicFrameChg>
      </pc:sldChg>
      <pc:sldChg chg="modSp">
        <pc:chgData name="Porter Andrew J" userId="0aa3fa54-bef3-42eb-a4a3-0993998cbbeb" providerId="ADAL" clId="{2C5CAAFE-033B-464E-BED9-4BA942A57491}" dt="2020-11-03T16:56:37.419" v="1336" actId="12"/>
        <pc:sldMkLst>
          <pc:docMk/>
          <pc:sldMk cId="2592966152" sldId="378"/>
        </pc:sldMkLst>
        <pc:spChg chg="mod">
          <ac:chgData name="Porter Andrew J" userId="0aa3fa54-bef3-42eb-a4a3-0993998cbbeb" providerId="ADAL" clId="{2C5CAAFE-033B-464E-BED9-4BA942A57491}" dt="2020-11-03T16:56:37.419" v="1336" actId="12"/>
          <ac:spMkLst>
            <pc:docMk/>
            <pc:sldMk cId="2592966152" sldId="378"/>
            <ac:spMk id="3" creationId="{EB4444F8-0A4B-4637-897B-771640D573DE}"/>
          </ac:spMkLst>
        </pc:spChg>
      </pc:sldChg>
      <pc:sldChg chg="del">
        <pc:chgData name="Porter Andrew J" userId="0aa3fa54-bef3-42eb-a4a3-0993998cbbeb" providerId="ADAL" clId="{2C5CAAFE-033B-464E-BED9-4BA942A57491}" dt="2020-11-03T16:56:41.223" v="1337" actId="2696"/>
        <pc:sldMkLst>
          <pc:docMk/>
          <pc:sldMk cId="599532744" sldId="379"/>
        </pc:sldMkLst>
      </pc:sldChg>
      <pc:sldChg chg="del">
        <pc:chgData name="Porter Andrew J" userId="0aa3fa54-bef3-42eb-a4a3-0993998cbbeb" providerId="ADAL" clId="{2C5CAAFE-033B-464E-BED9-4BA942A57491}" dt="2020-11-03T16:57:46.078" v="1379" actId="2696"/>
        <pc:sldMkLst>
          <pc:docMk/>
          <pc:sldMk cId="636810426" sldId="381"/>
        </pc:sldMkLst>
      </pc:sldChg>
      <pc:sldChg chg="del">
        <pc:chgData name="Porter Andrew J" userId="0aa3fa54-bef3-42eb-a4a3-0993998cbbeb" providerId="ADAL" clId="{2C5CAAFE-033B-464E-BED9-4BA942A57491}" dt="2020-11-03T16:58:14.363" v="1431" actId="2696"/>
        <pc:sldMkLst>
          <pc:docMk/>
          <pc:sldMk cId="677286052" sldId="383"/>
        </pc:sldMkLst>
      </pc:sldChg>
      <pc:sldChg chg="add">
        <pc:chgData name="Porter Andrew J" userId="0aa3fa54-bef3-42eb-a4a3-0993998cbbeb" providerId="ADAL" clId="{2C5CAAFE-033B-464E-BED9-4BA942A57491}" dt="2020-11-03T15:24:36.624" v="491"/>
        <pc:sldMkLst>
          <pc:docMk/>
          <pc:sldMk cId="3167848351" sldId="384"/>
        </pc:sldMkLst>
      </pc:sldChg>
      <pc:sldChg chg="delSp add del setBg delDesignElem">
        <pc:chgData name="Porter Andrew J" userId="0aa3fa54-bef3-42eb-a4a3-0993998cbbeb" providerId="ADAL" clId="{2C5CAAFE-033B-464E-BED9-4BA942A57491}" dt="2020-11-03T16:57:30.839" v="1340" actId="2696"/>
        <pc:sldMkLst>
          <pc:docMk/>
          <pc:sldMk cId="3993560098" sldId="385"/>
        </pc:sldMkLst>
        <pc:spChg chg="del">
          <ac:chgData name="Porter Andrew J" userId="0aa3fa54-bef3-42eb-a4a3-0993998cbbeb" providerId="ADAL" clId="{2C5CAAFE-033B-464E-BED9-4BA942A57491}" dt="2020-11-03T16:57:17.655" v="1339"/>
          <ac:spMkLst>
            <pc:docMk/>
            <pc:sldMk cId="3993560098" sldId="385"/>
            <ac:spMk id="10" creationId="{C66F2F30-5DC0-44A0-BFA6-E12F46ED16DA}"/>
          </ac:spMkLst>
        </pc:spChg>
        <pc:spChg chg="del">
          <ac:chgData name="Porter Andrew J" userId="0aa3fa54-bef3-42eb-a4a3-0993998cbbeb" providerId="ADAL" clId="{2C5CAAFE-033B-464E-BED9-4BA942A57491}" dt="2020-11-03T16:57:17.655" v="1339"/>
          <ac:spMkLst>
            <pc:docMk/>
            <pc:sldMk cId="3993560098" sldId="385"/>
            <ac:spMk id="12" creationId="{85872F57-7F42-4F97-8391-DDC8D0054C03}"/>
          </ac:spMkLst>
        </pc:spChg>
        <pc:spChg chg="del">
          <ac:chgData name="Porter Andrew J" userId="0aa3fa54-bef3-42eb-a4a3-0993998cbbeb" providerId="ADAL" clId="{2C5CAAFE-033B-464E-BED9-4BA942A57491}" dt="2020-11-03T16:57:17.655" v="1339"/>
          <ac:spMkLst>
            <pc:docMk/>
            <pc:sldMk cId="3993560098" sldId="385"/>
            <ac:spMk id="14" creationId="{04DC2037-48A0-4F22-B9D4-8EAEBC780AB4}"/>
          </ac:spMkLst>
        </pc:spChg>
        <pc:spChg chg="del">
          <ac:chgData name="Porter Andrew J" userId="0aa3fa54-bef3-42eb-a4a3-0993998cbbeb" providerId="ADAL" clId="{2C5CAAFE-033B-464E-BED9-4BA942A57491}" dt="2020-11-03T16:57:17.655" v="1339"/>
          <ac:spMkLst>
            <pc:docMk/>
            <pc:sldMk cId="3993560098" sldId="385"/>
            <ac:spMk id="16" creationId="{0006CBFD-ADA0-43D1-9332-9C34CA1C76ED}"/>
          </ac:spMkLst>
        </pc:spChg>
        <pc:spChg chg="del">
          <ac:chgData name="Porter Andrew J" userId="0aa3fa54-bef3-42eb-a4a3-0993998cbbeb" providerId="ADAL" clId="{2C5CAAFE-033B-464E-BED9-4BA942A57491}" dt="2020-11-03T16:57:17.655" v="1339"/>
          <ac:spMkLst>
            <pc:docMk/>
            <pc:sldMk cId="3993560098" sldId="385"/>
            <ac:spMk id="18" creationId="{2B931666-F28F-45F3-A074-66D2272D580B}"/>
          </ac:spMkLst>
        </pc:spChg>
      </pc:sldChg>
      <pc:sldChg chg="addSp delSp modSp">
        <pc:chgData name="Porter Andrew J" userId="0aa3fa54-bef3-42eb-a4a3-0993998cbbeb" providerId="ADAL" clId="{2C5CAAFE-033B-464E-BED9-4BA942A57491}" dt="2020-11-03T16:57:45.338" v="1378" actId="478"/>
        <pc:sldMkLst>
          <pc:docMk/>
          <pc:sldMk cId="4255189267" sldId="386"/>
        </pc:sldMkLst>
        <pc:spChg chg="add del mod">
          <ac:chgData name="Porter Andrew J" userId="0aa3fa54-bef3-42eb-a4a3-0993998cbbeb" providerId="ADAL" clId="{2C5CAAFE-033B-464E-BED9-4BA942A57491}" dt="2020-11-03T16:57:44.342" v="1377" actId="478"/>
          <ac:spMkLst>
            <pc:docMk/>
            <pc:sldMk cId="4255189267" sldId="386"/>
            <ac:spMk id="3" creationId="{AD356106-A4A1-4A8B-A78F-166B0AFDD928}"/>
          </ac:spMkLst>
        </pc:spChg>
        <pc:spChg chg="mod">
          <ac:chgData name="Porter Andrew J" userId="0aa3fa54-bef3-42eb-a4a3-0993998cbbeb" providerId="ADAL" clId="{2C5CAAFE-033B-464E-BED9-4BA942A57491}" dt="2020-11-03T16:57:40.035" v="1375" actId="20577"/>
          <ac:spMkLst>
            <pc:docMk/>
            <pc:sldMk cId="4255189267" sldId="386"/>
            <ac:spMk id="4" creationId="{9387EBC8-63AE-4477-8929-34AABD733D47}"/>
          </ac:spMkLst>
        </pc:spChg>
        <pc:spChg chg="del">
          <ac:chgData name="Porter Andrew J" userId="0aa3fa54-bef3-42eb-a4a3-0993998cbbeb" providerId="ADAL" clId="{2C5CAAFE-033B-464E-BED9-4BA942A57491}" dt="2020-11-03T16:57:42.347" v="1376" actId="478"/>
          <ac:spMkLst>
            <pc:docMk/>
            <pc:sldMk cId="4255189267" sldId="386"/>
            <ac:spMk id="5" creationId="{8B6A28F5-5B6F-4023-AEDC-99A6FB8BE59F}"/>
          </ac:spMkLst>
        </pc:spChg>
        <pc:spChg chg="del">
          <ac:chgData name="Porter Andrew J" userId="0aa3fa54-bef3-42eb-a4a3-0993998cbbeb" providerId="ADAL" clId="{2C5CAAFE-033B-464E-BED9-4BA942A57491}" dt="2020-11-03T16:57:45.338" v="1378" actId="478"/>
          <ac:spMkLst>
            <pc:docMk/>
            <pc:sldMk cId="4255189267" sldId="386"/>
            <ac:spMk id="9" creationId="{F5021E91-0986-48B9-9C4B-85EE6B7B85A3}"/>
          </ac:spMkLst>
        </pc:spChg>
      </pc:sldChg>
      <pc:sldChg chg="modSp">
        <pc:chgData name="Porter Andrew J" userId="0aa3fa54-bef3-42eb-a4a3-0993998cbbeb" providerId="ADAL" clId="{2C5CAAFE-033B-464E-BED9-4BA942A57491}" dt="2020-11-03T16:58:12.822" v="1430" actId="20577"/>
        <pc:sldMkLst>
          <pc:docMk/>
          <pc:sldMk cId="4187877845" sldId="387"/>
        </pc:sldMkLst>
        <pc:spChg chg="mod">
          <ac:chgData name="Porter Andrew J" userId="0aa3fa54-bef3-42eb-a4a3-0993998cbbeb" providerId="ADAL" clId="{2C5CAAFE-033B-464E-BED9-4BA942A57491}" dt="2020-11-03T16:58:12.822" v="1430" actId="20577"/>
          <ac:spMkLst>
            <pc:docMk/>
            <pc:sldMk cId="4187877845" sldId="387"/>
            <ac:spMk id="4" creationId="{9387EBC8-63AE-4477-8929-34AABD733D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1F8EF-AAB9-4270-A780-F0A3FEB9982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6037C-B55A-43A5-9502-B23EF950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4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D3EF7-8BE8-4A4D-9E49-EFAF1D92B6D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A8744-06F5-4703-9EF5-C9BEE6C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4051"/>
            <a:ext cx="9144000" cy="2387600"/>
          </a:xfrm>
          <a:noFill/>
        </p:spPr>
        <p:txBody>
          <a:bodyPr anchor="b">
            <a:normAutofit/>
          </a:bodyPr>
          <a:lstStyle>
            <a:lvl1pPr algn="r">
              <a:defRPr sz="3600">
                <a:solidFill>
                  <a:srgbClr val="FF53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3726"/>
            <a:ext cx="9144000" cy="1655762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53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820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077607"/>
            <a:ext cx="10515600" cy="5110129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‒"/>
              <a:defRPr sz="16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704294-5BCF-463B-A5CE-1A01DD03CFF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041D1E-A838-4540-A5EF-BF4B2A1A08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14350DBD-AECB-4C2E-9438-12D7FF8B39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35" y="6353743"/>
            <a:ext cx="2870447" cy="3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2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0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4288"/>
            <a:ext cx="10515600" cy="50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1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EBC8-63AE-4477-8929-34AABD73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17" y="2344553"/>
            <a:ext cx="10963922" cy="919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Yelp Businesses and Reviews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A28F5-5B6F-4023-AEDC-99A6FB8BE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100" y="3429001"/>
            <a:ext cx="9144000" cy="39704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BAIS:6110:0EXB Fall20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F5021E91-0986-48B9-9C4B-85EE6B7B85A3}"/>
              </a:ext>
            </a:extLst>
          </p:cNvPr>
          <p:cNvSpPr txBox="1">
            <a:spLocks/>
          </p:cNvSpPr>
          <p:nvPr/>
        </p:nvSpPr>
        <p:spPr>
          <a:xfrm>
            <a:off x="329565" y="4070514"/>
            <a:ext cx="9144000" cy="367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rgbClr val="FF530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Andrew,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Bala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Sanoj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19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82F8-698E-4381-945C-AC7E868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 business categories within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2044-7F86-462F-B20A-1FD338E8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4000130" cy="5110129"/>
          </a:xfrm>
        </p:spPr>
        <p:txBody>
          <a:bodyPr/>
          <a:lstStyle/>
          <a:p>
            <a:r>
              <a:rPr lang="en-US" dirty="0"/>
              <a:t>Within USA, restaurants business has highest number of records followed by Spa &amp; Salons.</a:t>
            </a:r>
          </a:p>
          <a:p>
            <a:r>
              <a:rPr lang="en-US" dirty="0"/>
              <a:t>There are variety of restaurants exists where Mexican restaurants have highest numbers.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21AC843-0E8B-4072-AFF6-E8DA3CED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1803871"/>
            <a:ext cx="6286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3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CE5F-8598-4628-91E0-2FB39915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Location of Restaurant businesses in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8DC70-4807-4F2C-B627-EFEE0D9DC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53" b="25178"/>
          <a:stretch/>
        </p:blipFill>
        <p:spPr>
          <a:xfrm>
            <a:off x="1579325" y="1113118"/>
            <a:ext cx="9033349" cy="51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0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895EE6D-355A-4519-A1CA-72C1F4478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1"/>
          <a:stretch/>
        </p:blipFill>
        <p:spPr>
          <a:xfrm>
            <a:off x="6096000" y="2202549"/>
            <a:ext cx="4932947" cy="4031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1BAC1-E0B5-41C2-8CDF-ECEB4491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Top 10 Cities in USA - Restaurants and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6497-B437-4877-9C56-4F5D0518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8"/>
            <a:ext cx="10515600" cy="13206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Las Vegas, NV has highest number of restaurant businesses, followed by Phoenix, AZ</a:t>
            </a:r>
          </a:p>
          <a:p>
            <a:r>
              <a:rPr lang="en-US" dirty="0"/>
              <a:t>Restaurants in Las Vegas has received the highest number of reviews.</a:t>
            </a:r>
          </a:p>
        </p:txBody>
      </p:sp>
      <p:pic>
        <p:nvPicPr>
          <p:cNvPr id="6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67C587F-DE5F-4CAC-81D2-BA5068FF1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1"/>
          <a:stretch/>
        </p:blipFill>
        <p:spPr>
          <a:xfrm>
            <a:off x="249667" y="3048000"/>
            <a:ext cx="5863543" cy="31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8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ECA6-0621-4290-87AC-1B8BC553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 ratings received by Restaurants in Las Vegas, NV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FF6BEEF-D783-44D3-8E49-3B870BB92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4480" r="4404" b="3325"/>
          <a:stretch/>
        </p:blipFill>
        <p:spPr>
          <a:xfrm>
            <a:off x="429129" y="1891203"/>
            <a:ext cx="5587901" cy="38056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1A5256-81A0-4FEC-A0F6-BE0550A16FF6}"/>
              </a:ext>
            </a:extLst>
          </p:cNvPr>
          <p:cNvSpPr txBox="1"/>
          <p:nvPr/>
        </p:nvSpPr>
        <p:spPr>
          <a:xfrm>
            <a:off x="1355560" y="3290500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360.95K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89943-EB63-4104-9DF6-4860FFFF49F3}"/>
              </a:ext>
            </a:extLst>
          </p:cNvPr>
          <p:cNvSpPr txBox="1"/>
          <p:nvPr/>
        </p:nvSpPr>
        <p:spPr>
          <a:xfrm>
            <a:off x="2053391" y="3858394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227.61K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BBC6B-87D0-47AA-9188-05EACAB9DA43}"/>
              </a:ext>
            </a:extLst>
          </p:cNvPr>
          <p:cNvSpPr txBox="1"/>
          <p:nvPr/>
        </p:nvSpPr>
        <p:spPr>
          <a:xfrm>
            <a:off x="2818161" y="4426288"/>
            <a:ext cx="6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118.6K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EAE21-46B7-45F0-B9A1-D8C98D95FEB1}"/>
              </a:ext>
            </a:extLst>
          </p:cNvPr>
          <p:cNvSpPr txBox="1"/>
          <p:nvPr/>
        </p:nvSpPr>
        <p:spPr>
          <a:xfrm>
            <a:off x="3463796" y="4570076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80.45K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F00CC-0387-43FB-9607-416068E7CD24}"/>
              </a:ext>
            </a:extLst>
          </p:cNvPr>
          <p:cNvSpPr txBox="1"/>
          <p:nvPr/>
        </p:nvSpPr>
        <p:spPr>
          <a:xfrm>
            <a:off x="4209754" y="4564787"/>
            <a:ext cx="683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98.49K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15DC14D-3F6B-4F10-BB9C-93B7AB06D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1023"/>
            <a:ext cx="5098742" cy="39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4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9F681EC-8660-47A5-A1D7-D99BE1EB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3546" r="16035" b="2513"/>
          <a:stretch/>
        </p:blipFill>
        <p:spPr>
          <a:xfrm>
            <a:off x="2987766" y="2479996"/>
            <a:ext cx="5546635" cy="4378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39D87B-94E3-4F80-9B12-001C49DD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stars of Restaurants by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171C-933A-444C-BD7E-0232E4A1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Star Rating ranges from 2.5 to 3.45</a:t>
            </a:r>
          </a:p>
          <a:p>
            <a:r>
              <a:rPr lang="en-US" dirty="0"/>
              <a:t>Wisconsin state has the highest average rating of 3.4549</a:t>
            </a:r>
          </a:p>
          <a:p>
            <a:r>
              <a:rPr lang="en-US" dirty="0"/>
              <a:t>Arkansas state has the lowest average rating of 2.5</a:t>
            </a:r>
          </a:p>
          <a:p>
            <a:r>
              <a:rPr lang="en-US" dirty="0"/>
              <a:t>Illinois and Indiana has ~3.33 as average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2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F03FD8C-A212-4784-8BCF-093E92D50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76"/>
          <a:stretch/>
        </p:blipFill>
        <p:spPr>
          <a:xfrm>
            <a:off x="6161313" y="1901486"/>
            <a:ext cx="5627915" cy="428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861F7-BD3B-42BD-9CC7-9786B38B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 10 restaurants with highest number of 1 &amp; 5-star reviews in USA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A0484B9-8B66-46FA-A73D-EBCBD5EF9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336"/>
            <a:ext cx="6286500" cy="42862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F72B-6ABD-4896-ADB6-0D203FF3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7608"/>
            <a:ext cx="10515599" cy="1445156"/>
          </a:xfrm>
        </p:spPr>
        <p:txBody>
          <a:bodyPr>
            <a:normAutofit/>
          </a:bodyPr>
          <a:lstStyle/>
          <a:p>
            <a:r>
              <a:rPr lang="en-US" sz="1600" dirty="0"/>
              <a:t>Within USA, Mon Ami Gabi is the restaurant has highest number of 5-star reviews followed by Bacchanal Buffet. MGM Grand Hotel has the highest number of 1-star reviews followed by Bacchanal Buffet.</a:t>
            </a:r>
          </a:p>
          <a:p>
            <a:r>
              <a:rPr lang="en-US" sz="1600" dirty="0"/>
              <a:t>From the above two exploration on review stars, Bacchanal Buffet is the second top restaurant, with both 5-Star and 1-Star reviews. Bacchanal Buffet has a mixed reviews</a:t>
            </a:r>
          </a:p>
        </p:txBody>
      </p:sp>
    </p:spTree>
    <p:extLst>
      <p:ext uri="{BB962C8B-B14F-4D97-AF65-F5344CB8AC3E}">
        <p14:creationId xmlns:p14="http://schemas.microsoft.com/office/powerpoint/2010/main" val="114886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9E52-A145-4233-A76F-33ED3E28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Top10 restaurants with highest number of ‘Useful', ‘Cool’ , ‘Funny’ reviews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310BCA8-9349-4791-B45F-6C919B380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3"/>
          <a:stretch/>
        </p:blipFill>
        <p:spPr>
          <a:xfrm>
            <a:off x="0" y="3297522"/>
            <a:ext cx="3857625" cy="306701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213734C-CB58-4D69-B300-BEF3E4547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0"/>
          <a:stretch/>
        </p:blipFill>
        <p:spPr>
          <a:xfrm>
            <a:off x="8315324" y="3440008"/>
            <a:ext cx="3876675" cy="2873977"/>
          </a:xfrm>
          <a:prstGeom prst="rect">
            <a:avLst/>
          </a:prstGeom>
        </p:spPr>
      </p:pic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89C336B-0D4F-4F36-AFAF-EFC150915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4"/>
          <a:stretch/>
        </p:blipFill>
        <p:spPr>
          <a:xfrm>
            <a:off x="4312821" y="3020786"/>
            <a:ext cx="3731796" cy="3383857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1CA2AB-8140-4FD2-8C7E-D7897508CC4D}"/>
              </a:ext>
            </a:extLst>
          </p:cNvPr>
          <p:cNvSpPr txBox="1">
            <a:spLocks/>
          </p:cNvSpPr>
          <p:nvPr/>
        </p:nvSpPr>
        <p:spPr>
          <a:xfrm>
            <a:off x="645695" y="1005418"/>
            <a:ext cx="10976810" cy="2423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Hash House A Go-Go restaurant have received highest number of reviews that are tagged as 'useful’ and ’cool’.</a:t>
            </a:r>
          </a:p>
          <a:p>
            <a:r>
              <a:rPr lang="en-US" dirty="0"/>
              <a:t>Mon Ami Gabi restaurant has got the highest 5-star ratings; however the reviews are not tagged as useful</a:t>
            </a:r>
          </a:p>
          <a:p>
            <a:r>
              <a:rPr lang="en-US" dirty="0"/>
              <a:t>Hash House A Go-Go restaurant have received highest number of reviews that are tagged as 'cool'</a:t>
            </a:r>
          </a:p>
          <a:p>
            <a:r>
              <a:rPr lang="en-US" dirty="0"/>
              <a:t>McDonald's restaurant have received highest number of reviews that are tagged as 'funny'.</a:t>
            </a:r>
          </a:p>
          <a:p>
            <a:r>
              <a:rPr lang="en-US" dirty="0"/>
              <a:t>Overall Hash House A Go-Go restaurant's reviews are tagged as Useful, Cool as well as Funny.</a:t>
            </a:r>
          </a:p>
          <a:p>
            <a:r>
              <a:rPr lang="en-US" dirty="0"/>
              <a:t>No relation between 5-star rating and a review getting tagged as Useful or Cool or Funny.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4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9E52-A145-4233-A76F-33ED3E28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Top10 restaurants with highest number of ‘Useful', ‘Cool’ , ‘Funny’ reviews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310BCA8-9349-4791-B45F-6C919B380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3"/>
          <a:stretch/>
        </p:blipFill>
        <p:spPr>
          <a:xfrm>
            <a:off x="19050" y="3290348"/>
            <a:ext cx="3857625" cy="306701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213734C-CB58-4D69-B300-BEF3E4547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0"/>
          <a:stretch/>
        </p:blipFill>
        <p:spPr>
          <a:xfrm>
            <a:off x="8315325" y="3290348"/>
            <a:ext cx="3876675" cy="3012629"/>
          </a:xfrm>
          <a:prstGeom prst="rect">
            <a:avLst/>
          </a:prstGeom>
        </p:spPr>
      </p:pic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89C336B-0D4F-4F36-AFAF-EFC150915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4"/>
          <a:stretch/>
        </p:blipFill>
        <p:spPr>
          <a:xfrm>
            <a:off x="4312821" y="3429000"/>
            <a:ext cx="3840480" cy="307419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1CA2AB-8140-4FD2-8C7E-D7897508CC4D}"/>
              </a:ext>
            </a:extLst>
          </p:cNvPr>
          <p:cNvSpPr txBox="1">
            <a:spLocks/>
          </p:cNvSpPr>
          <p:nvPr/>
        </p:nvSpPr>
        <p:spPr>
          <a:xfrm>
            <a:off x="645695" y="1005418"/>
            <a:ext cx="10976810" cy="242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 Ami Gabi restaurant has got the highest 5-star ratings; however the reviews are not tagged as useful</a:t>
            </a:r>
          </a:p>
          <a:p>
            <a:r>
              <a:rPr lang="en-US" dirty="0"/>
              <a:t>McDonald's restaurant have received highest number of reviews that are tagged as 'funny'.</a:t>
            </a:r>
          </a:p>
          <a:p>
            <a:r>
              <a:rPr lang="en-US" dirty="0"/>
              <a:t>Overall Hash House A Go-Go restaurant's reviews are tagged as Useful, Cool as well as Funny.</a:t>
            </a:r>
          </a:p>
          <a:p>
            <a:r>
              <a:rPr lang="en-US" dirty="0"/>
              <a:t>No relation between 5-star rating and a review getting tagged as Useful or Cool or Funny.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9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D6F5-FB47-4BFD-A586-57EDA7C5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Percentage reviews vs Attributes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37501F0-38F0-4C13-907D-B00FEAD1B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27"/>
          <a:stretch/>
        </p:blipFill>
        <p:spPr>
          <a:xfrm>
            <a:off x="9032653" y="3827015"/>
            <a:ext cx="2624137" cy="271077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FA42B36-0938-4778-B038-7AB2798B4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3"/>
          <a:stretch/>
        </p:blipFill>
        <p:spPr>
          <a:xfrm>
            <a:off x="121158" y="3254446"/>
            <a:ext cx="2624137" cy="328334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D27CB8C-18B7-43E1-B0BE-124D5E6B5B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1"/>
          <a:stretch/>
        </p:blipFill>
        <p:spPr>
          <a:xfrm>
            <a:off x="4661916" y="3985502"/>
            <a:ext cx="2624137" cy="2507372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6044A0C-1B53-46AA-8201-5ED620BEF3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77"/>
          <a:stretch/>
        </p:blipFill>
        <p:spPr>
          <a:xfrm>
            <a:off x="6152147" y="1419755"/>
            <a:ext cx="2687053" cy="2657306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DF33FC3-505D-42B3-A637-BD8E9652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307" y="825805"/>
            <a:ext cx="3348651" cy="328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7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667D-E473-4780-BB28-E861E184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Analytics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BB2B8A-2CAD-4CEC-BB68-B81C70CF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442" y="1390428"/>
            <a:ext cx="4195013" cy="1392877"/>
          </a:xfrm>
        </p:spPr>
        <p:txBody>
          <a:bodyPr/>
          <a:lstStyle/>
          <a:p>
            <a:r>
              <a:rPr lang="en-US" dirty="0"/>
              <a:t>Highly used words in the reviews for Mon Ami Gabi restaurants in USA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A88467B-D90F-4496-BF4D-C0E502D0D657}"/>
              </a:ext>
            </a:extLst>
          </p:cNvPr>
          <p:cNvSpPr txBox="1">
            <a:spLocks/>
          </p:cNvSpPr>
          <p:nvPr/>
        </p:nvSpPr>
        <p:spPr>
          <a:xfrm>
            <a:off x="427874" y="5199064"/>
            <a:ext cx="4311316" cy="139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Highly used words in the reviews for MGM Grand Hotel in USA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31FF59-69DB-4EC1-9E83-81A07A5C5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01"/>
          <a:stretch/>
        </p:blipFill>
        <p:spPr>
          <a:xfrm>
            <a:off x="427874" y="962497"/>
            <a:ext cx="6726906" cy="2420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BB602-39FB-477A-8742-3070AFA2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49" y="3920285"/>
            <a:ext cx="6726906" cy="2420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13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9F39-47C7-4299-87D0-D8B75FE2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5B64-C68D-4803-A55A-CE673850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Project Overview/Problem</a:t>
            </a:r>
          </a:p>
          <a:p>
            <a:r>
              <a:rPr lang="en-US" sz="2400" b="1" dirty="0"/>
              <a:t>Data at a ‘Glance’</a:t>
            </a:r>
          </a:p>
          <a:p>
            <a:r>
              <a:rPr lang="en-US" sz="2400" b="1" dirty="0"/>
              <a:t>Exploratory Data Analysis</a:t>
            </a:r>
          </a:p>
          <a:p>
            <a:r>
              <a:rPr lang="en-US" sz="2400" b="1" dirty="0"/>
              <a:t>Unsupervised and Supervised Learning</a:t>
            </a:r>
          </a:p>
          <a:p>
            <a:r>
              <a:rPr lang="en-US" sz="2400" b="1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84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4D7-9FA9-4B11-B654-7F550A55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– Star rating vs Attributes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68CAB3-C43F-4AFC-9619-53837C2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51248"/>
              </p:ext>
            </p:extLst>
          </p:nvPr>
        </p:nvGraphicFramePr>
        <p:xfrm>
          <a:off x="5212079" y="1410789"/>
          <a:ext cx="6027255" cy="436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604">
                  <a:extLst>
                    <a:ext uri="{9D8B030D-6E8A-4147-A177-3AD203B41FA5}">
                      <a16:colId xmlns:a16="http://schemas.microsoft.com/office/drawing/2014/main" val="3465637666"/>
                    </a:ext>
                  </a:extLst>
                </a:gridCol>
                <a:gridCol w="3176651">
                  <a:extLst>
                    <a:ext uri="{9D8B030D-6E8A-4147-A177-3AD203B41FA5}">
                      <a16:colId xmlns:a16="http://schemas.microsoft.com/office/drawing/2014/main" val="4281655949"/>
                    </a:ext>
                  </a:extLst>
                </a:gridCol>
              </a:tblGrid>
              <a:tr h="717383">
                <a:tc>
                  <a:txBody>
                    <a:bodyPr/>
                    <a:lstStyle/>
                    <a:p>
                      <a:r>
                        <a:rPr lang="en-US" sz="1800" dirty="0"/>
                        <a:t>Star rating vs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Correlation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74623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Parking lot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0.127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624142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Postal Code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0.054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929668"/>
                  </a:ext>
                </a:extLst>
              </a:tr>
              <a:tr h="64906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Counter Service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0.029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94525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Bitcoin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0.017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532086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Credit Cards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0.009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59849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Alcohol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15530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Ambience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-0.010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3785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45FA61F-371C-44D0-B015-5F1770E3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65" y="883333"/>
            <a:ext cx="3540958" cy="512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EBC8-63AE-4477-8929-34AABD73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17" y="2344553"/>
            <a:ext cx="10963922" cy="91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4800" dirty="0">
                <a:solidFill>
                  <a:schemeClr val="tx2"/>
                </a:solidFill>
                <a:latin typeface="+mj-lt"/>
                <a:cs typeface="+mj-cs"/>
              </a:rPr>
              <a:t>Building and Analysis</a:t>
            </a:r>
            <a:endParaRPr 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877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160E-6FDC-4FD2-BC48-6427D278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F589-7825-45E1-9EF9-14DBA12F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clusters</a:t>
            </a:r>
          </a:p>
          <a:p>
            <a:r>
              <a:rPr lang="en-US" dirty="0"/>
              <a:t>Bisecting K-means clusters</a:t>
            </a:r>
          </a:p>
          <a:p>
            <a:r>
              <a:rPr lang="en-US" dirty="0"/>
              <a:t>Clusters were executed with all features first, analyzed results and removed features where the clusters didn’t separate and were left with:</a:t>
            </a:r>
          </a:p>
          <a:p>
            <a:pPr lvl="1"/>
            <a:r>
              <a:rPr lang="en-US" dirty="0"/>
              <a:t>Is open, starts, price range, ambience, credit cards, bitcoin, parking lot, </a:t>
            </a:r>
            <a:r>
              <a:rPr lang="en-US" dirty="0" err="1"/>
              <a:t>countservice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Based on the results most of the separating occurs on pricing range and parking lot.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F5B402-CA83-4E58-A384-27F4D86C1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0345"/>
              </p:ext>
            </p:extLst>
          </p:nvPr>
        </p:nvGraphicFramePr>
        <p:xfrm>
          <a:off x="971365" y="3632671"/>
          <a:ext cx="8509000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38553663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1012561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6613607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7086758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429392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227033155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741389987"/>
                    </a:ext>
                  </a:extLst>
                </a:gridCol>
              </a:tblGrid>
              <a:tr h="259080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Unsupervised K = 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4702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cluster 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16786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K-means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5264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2717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7323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3344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5006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4584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3207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Bisecting K-means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4274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4293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3285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6237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3049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7099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8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C0AC-55E8-4F86-AF60-A98659F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 Models-Results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9137137-A612-44BA-9B8C-F2E9BFD402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236040"/>
              </p:ext>
            </p:extLst>
          </p:nvPr>
        </p:nvGraphicFramePr>
        <p:xfrm>
          <a:off x="5844098" y="1173480"/>
          <a:ext cx="5509702" cy="225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3430">
                  <a:extLst>
                    <a:ext uri="{9D8B030D-6E8A-4147-A177-3AD203B41FA5}">
                      <a16:colId xmlns:a16="http://schemas.microsoft.com/office/drawing/2014/main" val="1809617945"/>
                    </a:ext>
                  </a:extLst>
                </a:gridCol>
                <a:gridCol w="856843">
                  <a:extLst>
                    <a:ext uri="{9D8B030D-6E8A-4147-A177-3AD203B41FA5}">
                      <a16:colId xmlns:a16="http://schemas.microsoft.com/office/drawing/2014/main" val="1609629411"/>
                    </a:ext>
                  </a:extLst>
                </a:gridCol>
                <a:gridCol w="1095962">
                  <a:extLst>
                    <a:ext uri="{9D8B030D-6E8A-4147-A177-3AD203B41FA5}">
                      <a16:colId xmlns:a16="http://schemas.microsoft.com/office/drawing/2014/main" val="3353350448"/>
                    </a:ext>
                  </a:extLst>
                </a:gridCol>
                <a:gridCol w="1006293">
                  <a:extLst>
                    <a:ext uri="{9D8B030D-6E8A-4147-A177-3AD203B41FA5}">
                      <a16:colId xmlns:a16="http://schemas.microsoft.com/office/drawing/2014/main" val="2756081527"/>
                    </a:ext>
                  </a:extLst>
                </a:gridCol>
                <a:gridCol w="767174">
                  <a:extLst>
                    <a:ext uri="{9D8B030D-6E8A-4147-A177-3AD203B41FA5}">
                      <a16:colId xmlns:a16="http://schemas.microsoft.com/office/drawing/2014/main" val="335980557"/>
                    </a:ext>
                  </a:extLst>
                </a:gridCol>
              </a:tblGrid>
              <a:tr h="1982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38189"/>
                  </a:ext>
                </a:extLst>
              </a:tr>
              <a:tr h="1982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Target: </a:t>
                      </a:r>
                      <a:r>
                        <a:rPr lang="en-US" sz="1600" b="1" u="none" strike="noStrike" dirty="0">
                          <a:effectLst/>
                        </a:rPr>
                        <a:t>Stars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49508"/>
                  </a:ext>
                </a:extLst>
              </a:tr>
              <a:tr h="19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569888"/>
                  </a:ext>
                </a:extLst>
              </a:tr>
              <a:tr h="19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ML 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152013"/>
                  </a:ext>
                </a:extLst>
              </a:tr>
              <a:tr h="19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Linear Regression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210439"/>
                  </a:ext>
                </a:extLst>
              </a:tr>
              <a:tr h="19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287056"/>
                  </a:ext>
                </a:extLst>
              </a:tr>
              <a:tr h="19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Random Forest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760450"/>
                  </a:ext>
                </a:extLst>
              </a:tr>
              <a:tr h="390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Gradient Boosted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81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EB3CDB-E7DE-4086-84FE-341A5792C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86642"/>
              </p:ext>
            </p:extLst>
          </p:nvPr>
        </p:nvGraphicFramePr>
        <p:xfrm>
          <a:off x="713064" y="3923279"/>
          <a:ext cx="5187892" cy="2051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6007">
                  <a:extLst>
                    <a:ext uri="{9D8B030D-6E8A-4147-A177-3AD203B41FA5}">
                      <a16:colId xmlns:a16="http://schemas.microsoft.com/office/drawing/2014/main" val="1233852204"/>
                    </a:ext>
                  </a:extLst>
                </a:gridCol>
                <a:gridCol w="1091479">
                  <a:extLst>
                    <a:ext uri="{9D8B030D-6E8A-4147-A177-3AD203B41FA5}">
                      <a16:colId xmlns:a16="http://schemas.microsoft.com/office/drawing/2014/main" val="2902641860"/>
                    </a:ext>
                  </a:extLst>
                </a:gridCol>
                <a:gridCol w="1104954">
                  <a:extLst>
                    <a:ext uri="{9D8B030D-6E8A-4147-A177-3AD203B41FA5}">
                      <a16:colId xmlns:a16="http://schemas.microsoft.com/office/drawing/2014/main" val="2752094923"/>
                    </a:ext>
                  </a:extLst>
                </a:gridCol>
                <a:gridCol w="835452">
                  <a:extLst>
                    <a:ext uri="{9D8B030D-6E8A-4147-A177-3AD203B41FA5}">
                      <a16:colId xmlns:a16="http://schemas.microsoft.com/office/drawing/2014/main" val="854337334"/>
                    </a:ext>
                  </a:extLst>
                </a:gridCol>
              </a:tblGrid>
              <a:tr h="2550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Classification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453"/>
                  </a:ext>
                </a:extLst>
              </a:tr>
              <a:tr h="2550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Target: </a:t>
                      </a:r>
                      <a:r>
                        <a:rPr lang="en-US" sz="1600" b="1" u="none" strike="noStrike" dirty="0">
                          <a:effectLst/>
                        </a:rPr>
                        <a:t>Good review or Bad Review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34954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513001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ML 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Accuracy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377514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Logistic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617008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43693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Random 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099953"/>
                  </a:ext>
                </a:extLst>
              </a:tr>
              <a:tr h="266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Gradient Boosted 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395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C2523E-5418-4237-8BD2-77A6C4828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55837"/>
              </p:ext>
            </p:extLst>
          </p:nvPr>
        </p:nvGraphicFramePr>
        <p:xfrm>
          <a:off x="6165908" y="3923279"/>
          <a:ext cx="5187892" cy="2051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956">
                  <a:extLst>
                    <a:ext uri="{9D8B030D-6E8A-4147-A177-3AD203B41FA5}">
                      <a16:colId xmlns:a16="http://schemas.microsoft.com/office/drawing/2014/main" val="968065899"/>
                    </a:ext>
                  </a:extLst>
                </a:gridCol>
                <a:gridCol w="974312">
                  <a:extLst>
                    <a:ext uri="{9D8B030D-6E8A-4147-A177-3AD203B41FA5}">
                      <a16:colId xmlns:a16="http://schemas.microsoft.com/office/drawing/2014/main" val="269019488"/>
                    </a:ext>
                  </a:extLst>
                </a:gridCol>
                <a:gridCol w="974312">
                  <a:extLst>
                    <a:ext uri="{9D8B030D-6E8A-4147-A177-3AD203B41FA5}">
                      <a16:colId xmlns:a16="http://schemas.microsoft.com/office/drawing/2014/main" val="3425746450"/>
                    </a:ext>
                  </a:extLst>
                </a:gridCol>
                <a:gridCol w="974312">
                  <a:extLst>
                    <a:ext uri="{9D8B030D-6E8A-4147-A177-3AD203B41FA5}">
                      <a16:colId xmlns:a16="http://schemas.microsoft.com/office/drawing/2014/main" val="3108236940"/>
                    </a:ext>
                  </a:extLst>
                </a:gridCol>
              </a:tblGrid>
              <a:tr h="2550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Classification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99237"/>
                  </a:ext>
                </a:extLst>
              </a:tr>
              <a:tr h="2550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Target: </a:t>
                      </a:r>
                      <a:r>
                        <a:rPr lang="en-US" sz="1600" b="1" u="none" strike="noStrike" dirty="0">
                          <a:effectLst/>
                        </a:rPr>
                        <a:t>Is Open?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70857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703633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Accuracy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985684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Logistic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575368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462772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Random 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342727"/>
                  </a:ext>
                </a:extLst>
              </a:tr>
              <a:tr h="26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Gradient Boosted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6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41BF3F5-6D6D-4CF1-8F72-AC9E47E80A74}"/>
              </a:ext>
            </a:extLst>
          </p:cNvPr>
          <p:cNvSpPr/>
          <p:nvPr/>
        </p:nvSpPr>
        <p:spPr>
          <a:xfrm>
            <a:off x="570218" y="1031539"/>
            <a:ext cx="5273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Target variable – Restaurant Review, Good review, or is Restaurant open or closed.</a:t>
            </a:r>
          </a:p>
          <a:p>
            <a:endParaRPr lang="en-US" dirty="0"/>
          </a:p>
          <a:p>
            <a:r>
              <a:rPr lang="en-US" dirty="0"/>
              <a:t>19 variables used in models (i.e. open on certain days, price range, serve alcohol, has parking lot)</a:t>
            </a:r>
          </a:p>
          <a:p>
            <a:endParaRPr lang="en-US" dirty="0"/>
          </a:p>
          <a:p>
            <a:r>
              <a:rPr lang="en-US" dirty="0"/>
              <a:t>All variables cast to integers (no one-hot encoding)</a:t>
            </a:r>
          </a:p>
        </p:txBody>
      </p:sp>
    </p:spTree>
    <p:extLst>
      <p:ext uri="{BB962C8B-B14F-4D97-AF65-F5344CB8AC3E}">
        <p14:creationId xmlns:p14="http://schemas.microsoft.com/office/powerpoint/2010/main" val="57569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436-5D45-4F34-8C02-99420C84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44F8-0A4B-4637-897B-771640D5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Unsupervised</a:t>
            </a:r>
          </a:p>
          <a:p>
            <a:r>
              <a:rPr lang="en-US" dirty="0"/>
              <a:t>Both clusters yielded similar results when it came to the decision on how to create the clusters, the main driving features were price range and parking lot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Supervised</a:t>
            </a:r>
            <a:endParaRPr lang="en-US" dirty="0"/>
          </a:p>
          <a:p>
            <a:r>
              <a:rPr lang="en-US" dirty="0"/>
              <a:t>Not a huge difference between in performance</a:t>
            </a:r>
          </a:p>
          <a:p>
            <a:pPr lvl="1"/>
            <a:r>
              <a:rPr lang="en-US" dirty="0"/>
              <a:t>Leaning towards the less complex models</a:t>
            </a:r>
          </a:p>
          <a:p>
            <a:pPr lvl="1"/>
            <a:r>
              <a:rPr lang="en-US" dirty="0"/>
              <a:t>If we needed to predict a review based on features provided. Linear regression performs just as well as the more complex models.</a:t>
            </a:r>
          </a:p>
          <a:p>
            <a:pPr lvl="1"/>
            <a:r>
              <a:rPr lang="en-US" dirty="0"/>
              <a:t>If we needed to predict whether a business would get a good review or a bad review. GBT performs the best, but there isn’t much difference between GBT or Logistic</a:t>
            </a:r>
          </a:p>
          <a:p>
            <a:pPr lvl="1"/>
            <a:r>
              <a:rPr lang="en-US" dirty="0"/>
              <a:t>If we needed to predict whether a business is open or closed. Logistic models seems to perform as well or better than the other models analyzed.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6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B8F680-EC39-4F71-9612-FC899F9A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9" y="1386143"/>
            <a:ext cx="9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6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FCEC-E009-45E3-B7DB-14BA544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Overview/Problem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88DA2-0706-47B4-88EC-9B13B775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Project Overview</a:t>
            </a:r>
          </a:p>
          <a:p>
            <a:pPr marL="0" indent="0" algn="ctr">
              <a:buNone/>
            </a:pPr>
            <a:r>
              <a:rPr lang="en-US" dirty="0"/>
              <a:t>Group 5 analyzed two data sets from the Yelp application. Yelp is a mobile app that lets customers review business and share their review with the Yelp community. Yelp is a popular tool used all around the world for visitors in new locations that may want to search for something specific or general. 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Problem Statement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With available facilities/features for a business we will predict the review that we might get for any business we are going to start. Build a model to suggest the parameters which helps to improve the review of any business.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0A01-2D17-481D-8FEF-2EFC2774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at a ‘Glance’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B8649-B565-4719-8593-36918274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4124417" cy="5234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Business Data  - Important 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Business ID and Name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Categories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Geographical Area of Business (Latitude and Longitude)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Address  and State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Bit Coin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Credit Card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Counter Service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Parking Lot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Hours Of Operation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Stars</a:t>
            </a:r>
          </a:p>
          <a:p>
            <a:pPr marL="0" indent="0">
              <a:buNone/>
            </a:pPr>
            <a:r>
              <a:rPr lang="en-US" b="1" dirty="0"/>
              <a:t>Reviews Data - Important 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ID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User ID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Business Reviewed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Text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Useful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Cool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Funny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Stars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40EA5-1296-4C52-8E18-FF83E4780DD0}"/>
              </a:ext>
            </a:extLst>
          </p:cNvPr>
          <p:cNvSpPr/>
          <p:nvPr/>
        </p:nvSpPr>
        <p:spPr>
          <a:xfrm>
            <a:off x="5184559" y="1012054"/>
            <a:ext cx="652508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Hive Tables And Partitions created</a:t>
            </a: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YELP_BUSINESS_GP5 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Business present in the table              :   174,567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unique Business present in the table   :   172,335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business that has reviews                    :   172,326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Business has no reviews yet                :       2,242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YELP_REVIEWS_GP5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Reviews                                        : 5,442,102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unique Business being reviewed  :   289,655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unique users provided reviews     :  1,358,199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 Created : YELP_BUSINESS_GP5_COUNTRY_CAT</a:t>
            </a: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24A2B6-90AD-43B2-9FAA-5B61B3BA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57298"/>
              </p:ext>
            </p:extLst>
          </p:nvPr>
        </p:nvGraphicFramePr>
        <p:xfrm>
          <a:off x="6454066" y="4353723"/>
          <a:ext cx="3133817" cy="1505545"/>
        </p:xfrm>
        <a:graphic>
          <a:graphicData uri="http://schemas.openxmlformats.org/drawingml/2006/table">
            <a:tbl>
              <a:tblPr/>
              <a:tblGrid>
                <a:gridCol w="875164">
                  <a:extLst>
                    <a:ext uri="{9D8B030D-6E8A-4147-A177-3AD203B41FA5}">
                      <a16:colId xmlns:a16="http://schemas.microsoft.com/office/drawing/2014/main" val="1673536860"/>
                    </a:ext>
                  </a:extLst>
                </a:gridCol>
                <a:gridCol w="1384336">
                  <a:extLst>
                    <a:ext uri="{9D8B030D-6E8A-4147-A177-3AD203B41FA5}">
                      <a16:colId xmlns:a16="http://schemas.microsoft.com/office/drawing/2014/main" val="1108254660"/>
                    </a:ext>
                  </a:extLst>
                </a:gridCol>
                <a:gridCol w="874317">
                  <a:extLst>
                    <a:ext uri="{9D8B030D-6E8A-4147-A177-3AD203B41FA5}">
                      <a16:colId xmlns:a16="http://schemas.microsoft.com/office/drawing/2014/main" val="3111690976"/>
                    </a:ext>
                  </a:extLst>
                </a:gridCol>
              </a:tblGrid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305135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51,322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2283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119,558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6095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060964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3,678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6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4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EBC8-63AE-4477-8929-34AABD73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17" y="2344553"/>
            <a:ext cx="10963922" cy="91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Exploration and Visualization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18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CB6-38CF-4521-BEDA-176FD8D0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E25099-8E04-448C-86EF-12FBC7FC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in the business data?</a:t>
            </a:r>
          </a:p>
          <a:p>
            <a:r>
              <a:rPr lang="en-US" sz="2000" dirty="0"/>
              <a:t>Where are the restaurants located?</a:t>
            </a:r>
          </a:p>
          <a:p>
            <a:r>
              <a:rPr lang="en-US" sz="2000" dirty="0"/>
              <a:t>Which restaurants have high occurrences? Are their ratings comparable?</a:t>
            </a:r>
          </a:p>
          <a:p>
            <a:r>
              <a:rPr lang="en-US" sz="2000" dirty="0"/>
              <a:t>What can we find in the restaurant attributes?</a:t>
            </a:r>
          </a:p>
          <a:p>
            <a:r>
              <a:rPr lang="en-US" sz="2000" dirty="0"/>
              <a:t>How can we find top restaurants based on our needs?</a:t>
            </a:r>
          </a:p>
          <a:p>
            <a:r>
              <a:rPr lang="en-US" sz="2000" dirty="0"/>
              <a:t>What can we do next?</a:t>
            </a:r>
          </a:p>
        </p:txBody>
      </p:sp>
    </p:spTree>
    <p:extLst>
      <p:ext uri="{BB962C8B-B14F-4D97-AF65-F5344CB8AC3E}">
        <p14:creationId xmlns:p14="http://schemas.microsoft.com/office/powerpoint/2010/main" val="29919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E805-9F7F-493E-84F8-D51879B8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Yelp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C885-0A86-4A53-A801-71BD62AA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10515600" cy="2801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Yelp Dataset contains two files</a:t>
            </a:r>
          </a:p>
          <a:p>
            <a:endParaRPr lang="en-US" sz="2000" dirty="0"/>
          </a:p>
          <a:p>
            <a:pPr lvl="1"/>
            <a:r>
              <a:rPr lang="en-US" sz="1800" dirty="0" err="1"/>
              <a:t>Yelp_Business</a:t>
            </a:r>
            <a:r>
              <a:rPr lang="en-US" sz="1800" dirty="0"/>
              <a:t> - The  Yelp  business  data  includes  the  location  (state,  city,  neighborhood,  longitude,  latitude,  zip  code,  etc.),  working  hours on each day,  number  of reviews, average star rating, and category of businesses.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Yelp_Review</a:t>
            </a:r>
            <a:r>
              <a:rPr lang="en-US" sz="1800" dirty="0"/>
              <a:t> – The Yelp review data includes user details, business identifier, review attributes (text, useful, funny, cool etc.) and ratings.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9E00B-7E4D-425A-AB7F-ECC0908AB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928179"/>
              </p:ext>
            </p:extLst>
          </p:nvPr>
        </p:nvGraphicFramePr>
        <p:xfrm>
          <a:off x="838200" y="4370237"/>
          <a:ext cx="10515600" cy="1410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313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14472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624963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2662160"/>
                    </a:ext>
                  </a:extLst>
                </a:gridCol>
              </a:tblGrid>
              <a:tr h="47005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Restaurants 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Restaurants in 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56947"/>
                  </a:ext>
                </a:extLst>
              </a:tr>
              <a:tr h="470052">
                <a:tc>
                  <a:txBody>
                    <a:bodyPr/>
                    <a:lstStyle/>
                    <a:p>
                      <a:r>
                        <a:rPr lang="en-US" sz="1400" dirty="0"/>
                        <a:t># of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174,568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54,630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30,309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13899"/>
                  </a:ext>
                </a:extLst>
              </a:tr>
              <a:tr h="470052">
                <a:tc>
                  <a:txBody>
                    <a:bodyPr/>
                    <a:lstStyle/>
                    <a:p>
                      <a:r>
                        <a:rPr lang="en-US" sz="1400" dirty="0"/>
                        <a:t># of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5,442,102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3,072,723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2,385,657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37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43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88C-C348-4F9D-80D3-04AB4413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9EC8-A5C2-4BB8-B4D5-31807D75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3564835" cy="5110129"/>
          </a:xfrm>
        </p:spPr>
        <p:txBody>
          <a:bodyPr>
            <a:normAutofit/>
          </a:bodyPr>
          <a:lstStyle/>
          <a:p>
            <a:r>
              <a:rPr lang="en-US" sz="2000" dirty="0"/>
              <a:t>Yelp business data set includes businesses from USA, Canada and Mexico.</a:t>
            </a:r>
          </a:p>
          <a:p>
            <a:r>
              <a:rPr lang="en-US" sz="2000" dirty="0"/>
              <a:t>USA has more businesses followed by Canada and Mexico.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57B925-8ABC-4549-A246-A27F09320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7"/>
          <a:stretch/>
        </p:blipFill>
        <p:spPr bwMode="auto">
          <a:xfrm>
            <a:off x="4495800" y="1077607"/>
            <a:ext cx="6858000" cy="51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A388-88AB-4163-ABD6-31B07976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Businesses in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AFBF1-DA9B-4132-9E3F-56C5D0E2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81" y="874944"/>
            <a:ext cx="9734550" cy="519112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399510-8A1F-4F02-8111-364949626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2778"/>
              </p:ext>
            </p:extLst>
          </p:nvPr>
        </p:nvGraphicFramePr>
        <p:xfrm>
          <a:off x="9232776" y="3026248"/>
          <a:ext cx="2392039" cy="33530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6444">
                  <a:extLst>
                    <a:ext uri="{9D8B030D-6E8A-4147-A177-3AD203B41FA5}">
                      <a16:colId xmlns:a16="http://schemas.microsoft.com/office/drawing/2014/main" val="3762334340"/>
                    </a:ext>
                  </a:extLst>
                </a:gridCol>
                <a:gridCol w="1335595">
                  <a:extLst>
                    <a:ext uri="{9D8B030D-6E8A-4147-A177-3AD203B41FA5}">
                      <a16:colId xmlns:a16="http://schemas.microsoft.com/office/drawing/2014/main" val="588627307"/>
                    </a:ext>
                  </a:extLst>
                </a:gridCol>
              </a:tblGrid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97139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52,186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60749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33,066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87647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12,942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4794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12,608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35311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73578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30821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1,852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41267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9773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06054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3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8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1402</Words>
  <Application>Microsoft Office PowerPoint</Application>
  <PresentationFormat>Widescreen</PresentationFormat>
  <Paragraphs>298</Paragraphs>
  <Slides>25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Verdana</vt:lpstr>
      <vt:lpstr>Wingdings</vt:lpstr>
      <vt:lpstr>Office Theme</vt:lpstr>
      <vt:lpstr>Analysis of Yelp Businesses and Reviews</vt:lpstr>
      <vt:lpstr>Agenda</vt:lpstr>
      <vt:lpstr>Project Overview/Problem</vt:lpstr>
      <vt:lpstr>Data at a ‘Glance’</vt:lpstr>
      <vt:lpstr>Data Exploration and Visualization</vt:lpstr>
      <vt:lpstr>Data Exploration</vt:lpstr>
      <vt:lpstr>Yelp Data Insights</vt:lpstr>
      <vt:lpstr>Business Locations</vt:lpstr>
      <vt:lpstr>Total Businesses in USA</vt:lpstr>
      <vt:lpstr>Top 10 business categories within USA</vt:lpstr>
      <vt:lpstr>Location of Restaurant businesses in USA</vt:lpstr>
      <vt:lpstr>Top 10 Cities in USA - Restaurants and Reviews</vt:lpstr>
      <vt:lpstr>Star ratings received by Restaurants in Las Vegas, NV</vt:lpstr>
      <vt:lpstr>Average stars of Restaurants by States</vt:lpstr>
      <vt:lpstr>Top 10 restaurants with highest number of 1 &amp; 5-star reviews in USA</vt:lpstr>
      <vt:lpstr>Top10 restaurants with highest number of ‘Useful', ‘Cool’ , ‘Funny’ reviews</vt:lpstr>
      <vt:lpstr>Top10 restaurants with highest number of ‘Useful', ‘Cool’ , ‘Funny’ reviews</vt:lpstr>
      <vt:lpstr>Percentage reviews vs Attributes</vt:lpstr>
      <vt:lpstr>Text Analytics</vt:lpstr>
      <vt:lpstr>Correlation – Star rating vs Attributes</vt:lpstr>
      <vt:lpstr>Model Building and Analysis</vt:lpstr>
      <vt:lpstr>Unsupervised Learning Models</vt:lpstr>
      <vt:lpstr>Supervised Learning Models-Results</vt:lpstr>
      <vt:lpstr>Model 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Yelp Businesses and Reviews</dc:title>
  <dc:creator>Ramalingam, Balachandar (HNI Corp)</dc:creator>
  <cp:lastModifiedBy>Porter Andrew J</cp:lastModifiedBy>
  <cp:revision>15</cp:revision>
  <dcterms:created xsi:type="dcterms:W3CDTF">2020-11-02T17:55:35Z</dcterms:created>
  <dcterms:modified xsi:type="dcterms:W3CDTF">2020-11-03T16:58:22Z</dcterms:modified>
</cp:coreProperties>
</file>