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7" r:id="rId22"/>
    <p:sldId id="278" r:id="rId23"/>
    <p:sldId id="279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59402" autoAdjust="0"/>
  </p:normalViewPr>
  <p:slideViewPr>
    <p:cSldViewPr snapToGrid="0" snapToObjects="1">
      <p:cViewPr varScale="1">
        <p:scale>
          <a:sx n="27" d="100"/>
          <a:sy n="27" d="100"/>
        </p:scale>
        <p:origin x="21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azon.co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rPr dirty="0"/>
              <a:t>Open </a:t>
            </a:r>
            <a:r>
              <a:rPr u="sng" dirty="0">
                <a:hlinkClick r:id="rId3"/>
              </a:rPr>
              <a:t>amazon.com</a:t>
            </a:r>
            <a:endParaRPr lang="en-US" u="sng" dirty="0">
              <a:hlinkClick r:id="rId3"/>
            </a:endParaRPr>
          </a:p>
          <a:p>
            <a:pPr>
              <a:defRPr sz="2700"/>
            </a:pPr>
            <a:endParaRPr lang="en-US" u="sng" dirty="0">
              <a:hlinkClick r:id="rId3"/>
            </a:endParaRPr>
          </a:p>
          <a:p>
            <a:pPr>
              <a:defRPr sz="2700"/>
            </a:pPr>
            <a:endParaRPr u="sng" dirty="0">
              <a:hlinkClick r:id="rId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treat the dataset as a bag of words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t>what does the data look like?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rPr dirty="0"/>
              <a:t>Relate to trees</a:t>
            </a:r>
          </a:p>
          <a:p>
            <a:r>
              <a:rPr dirty="0"/>
              <a:t>Given a set of transactions, find rules that will predict the occurrence of an item based on the occurrences of other items in the transaction</a:t>
            </a:r>
          </a:p>
          <a:p>
            <a:r>
              <a:rPr dirty="0"/>
              <a:t>“if a customer purchases three-way calling, then will also purchase call-waiting”</a:t>
            </a:r>
          </a:p>
          <a:p>
            <a:r>
              <a:rPr dirty="0"/>
              <a:t>Does the rule look familiar to you?</a:t>
            </a:r>
            <a:endParaRPr lang="en-US" dirty="0"/>
          </a:p>
          <a:p>
            <a:r>
              <a:rPr lang="en-US" dirty="0"/>
              <a:t>Probability {milk, diaper, beer}</a:t>
            </a:r>
          </a:p>
          <a:p>
            <a:r>
              <a:rPr lang="en-US" dirty="0"/>
              <a:t>Support = 2/5 = .4</a:t>
            </a:r>
          </a:p>
          <a:p>
            <a:r>
              <a:rPr lang="en-US" dirty="0"/>
              <a:t>Minimum support should be determined on granularity of the rules (lower granularity lower support)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items </a:t>
            </a:r>
          </a:p>
          <a:p>
            <a:r>
              <a:rPr lang="en-US" dirty="0"/>
              <a:t>How many rules could we create?</a:t>
            </a:r>
          </a:p>
          <a:p>
            <a:r>
              <a:rPr lang="en-US" dirty="0"/>
              <a:t>2^3</a:t>
            </a:r>
          </a:p>
          <a:p>
            <a:r>
              <a:rPr lang="en-US" dirty="0"/>
              <a:t>K items</a:t>
            </a:r>
          </a:p>
          <a:p>
            <a:r>
              <a:rPr lang="en-US" dirty="0"/>
              <a:t>2^k</a:t>
            </a:r>
          </a:p>
        </p:txBody>
      </p:sp>
    </p:spTree>
    <p:extLst>
      <p:ext uri="{BB962C8B-B14F-4D97-AF65-F5344CB8AC3E}">
        <p14:creationId xmlns:p14="http://schemas.microsoft.com/office/powerpoint/2010/main" val="208378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Confidence is a conditional probability (want this to be big, means info given improved chances)</a:t>
            </a:r>
          </a:p>
          <a:p>
            <a:r>
              <a:rPr lang="en-US" dirty="0"/>
              <a:t>If {Milk, Diaper} -&gt; bread =</a:t>
            </a:r>
          </a:p>
          <a:p>
            <a:r>
              <a:rPr lang="en-US" dirty="0"/>
              <a:t>P(Bread | Milk &amp; Diaper) </a:t>
            </a:r>
          </a:p>
          <a:p>
            <a:r>
              <a:rPr lang="en-US" dirty="0"/>
              <a:t>Translation: if I tell you it contains milk and diaper what is the probability that it contains bread</a:t>
            </a:r>
          </a:p>
          <a:p>
            <a:endParaRPr lang="en-US" dirty="0"/>
          </a:p>
          <a:p>
            <a:r>
              <a:rPr lang="en-US" dirty="0"/>
              <a:t>P(bread | milk &amp; diaper) &gt;&gt; P(bread)</a:t>
            </a:r>
          </a:p>
          <a:p>
            <a:r>
              <a:rPr lang="en-US" dirty="0">
                <a:highlight>
                  <a:srgbClr val="FFFF00"/>
                </a:highlight>
              </a:rPr>
              <a:t>Ratio of the two: is lift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ighlight>
                  <a:srgbClr val="FFFF00"/>
                </a:highlight>
              </a:rPr>
              <a:t>P(bread | milk &amp; diaper) / P(bread) should be greater than 1 to be a good rule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highlight>
                <a:srgbClr val="FFFF00"/>
              </a:highlight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ighlight>
                  <a:srgbClr val="FFFF00"/>
                </a:highlight>
              </a:rPr>
              <a:t>Low confidence but high lift -&gt; p(consequent | </a:t>
            </a:r>
            <a:r>
              <a:rPr lang="en-US" dirty="0" err="1">
                <a:highlight>
                  <a:srgbClr val="FFFF00"/>
                </a:highlight>
              </a:rPr>
              <a:t>antecendent</a:t>
            </a:r>
            <a:r>
              <a:rPr lang="en-US" dirty="0">
                <a:highlight>
                  <a:srgbClr val="FFFF00"/>
                </a:highlight>
              </a:rPr>
              <a:t>) is small but p(consequent) is much smaller gives you a high lift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7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8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we only want highly confident rules but ignore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</a:t>
            </a:r>
            <a:r>
              <a:rPr lang="en-US" baseline="0" dirty="0"/>
              <a:t> confidence of If bread and fruit then jelly. </a:t>
            </a:r>
          </a:p>
          <a:p>
            <a:r>
              <a:rPr lang="en-US" baseline="0" dirty="0"/>
              <a:t>S = 4/10</a:t>
            </a:r>
          </a:p>
          <a:p>
            <a:r>
              <a:rPr lang="en-US" baseline="0" dirty="0"/>
              <a:t>C = 4/4 P{jelly | bread and fruit} how many transactions have bread and fruit and how many of these contain jelly</a:t>
            </a:r>
          </a:p>
          <a:p>
            <a:r>
              <a:rPr lang="en-US" baseline="0" dirty="0"/>
              <a:t>Lift =  1/ (5/10) P{jelly | bread and fruit} / P{jelly} = 2 (lift of 2 means 100% increase)</a:t>
            </a:r>
          </a:p>
          <a:p>
            <a:endParaRPr lang="en-US" baseline="0" dirty="0"/>
          </a:p>
          <a:p>
            <a:r>
              <a:rPr lang="en-US" baseline="0" dirty="0"/>
              <a:t>Compute confidence of If soda then milk</a:t>
            </a:r>
          </a:p>
          <a:p>
            <a:r>
              <a:rPr lang="en-US" baseline="0" dirty="0"/>
              <a:t>S = 5/10</a:t>
            </a:r>
          </a:p>
          <a:p>
            <a:r>
              <a:rPr lang="en-US" baseline="0" dirty="0"/>
              <a:t>C = 5/6</a:t>
            </a:r>
          </a:p>
          <a:p>
            <a:r>
              <a:rPr lang="en-US" baseline="0" dirty="0"/>
              <a:t>Lift = (5/6) / (6/10 ) = .83/.6 = or = .5 / (p{soda} x p{milk} this rule increase probability by 38% = .5 / (.6*.6)</a:t>
            </a:r>
          </a:p>
          <a:p>
            <a:r>
              <a:rPr lang="en-US" baseline="0" dirty="0"/>
              <a:t>6/10 is P(milk)</a:t>
            </a:r>
          </a:p>
          <a:p>
            <a:endParaRPr lang="en-US" baseline="0" dirty="0"/>
          </a:p>
          <a:p>
            <a:r>
              <a:rPr lang="en-US" baseline="0" dirty="0"/>
              <a:t>38% means that if you look in basket and see soda you at 38% greater to have milk as compared to not looking</a:t>
            </a:r>
          </a:p>
        </p:txBody>
      </p:sp>
    </p:spTree>
    <p:extLst>
      <p:ext uri="{BB962C8B-B14F-4D97-AF65-F5344CB8AC3E}">
        <p14:creationId xmlns:p14="http://schemas.microsoft.com/office/powerpoint/2010/main" val="151177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support and confidence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58092" y="8886613"/>
            <a:ext cx="371349" cy="387038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1300480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anworksmart.com/diapers-beer-retail-predictive-analytics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SCI:3500"/>
          <p:cNvSpPr txBox="1">
            <a:spLocks noGrp="1"/>
          </p:cNvSpPr>
          <p:nvPr>
            <p:ph type="body" idx="13"/>
          </p:nvPr>
        </p:nvSpPr>
        <p:spPr>
          <a:xfrm>
            <a:off x="508000" y="3520545"/>
            <a:ext cx="7200900" cy="47731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MSCI:6070 Data Science</a:t>
            </a:r>
            <a:endParaRPr dirty="0"/>
          </a:p>
        </p:txBody>
      </p:sp>
      <p:sp>
        <p:nvSpPr>
          <p:cNvPr id="141" name="Data Mi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Association Rules</a:t>
            </a:r>
            <a:endParaRPr dirty="0"/>
          </a:p>
        </p:txBody>
      </p:sp>
      <p:sp>
        <p:nvSpPr>
          <p:cNvPr id="142" name="L21 Association Rul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5" name="TID date  items_bought…"/>
          <p:cNvSpPr txBox="1"/>
          <p:nvPr/>
        </p:nvSpPr>
        <p:spPr>
          <a:xfrm>
            <a:off x="987178" y="2552527"/>
            <a:ext cx="5626969" cy="2058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just"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TID	date		items_bought</a:t>
            </a:r>
          </a:p>
          <a:p>
            <a:pPr algn="just"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100	10/10/99		{F,A,D,B}</a:t>
            </a:r>
          </a:p>
          <a:p>
            <a:pPr algn="just"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200	15/10/99		{D,A,C,E,B}</a:t>
            </a:r>
          </a:p>
          <a:p>
            <a:pPr algn="just"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300	19/10/99		{C,A,B,E}</a:t>
            </a:r>
          </a:p>
          <a:p>
            <a:pPr algn="just"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400	20/10/99		{B,A,D}</a:t>
            </a:r>
          </a:p>
        </p:txBody>
      </p:sp>
      <p:sp>
        <p:nvSpPr>
          <p:cNvPr id="206" name="What is the support and confidence of the rule: {B,D}  {A}"/>
          <p:cNvSpPr txBox="1"/>
          <p:nvPr/>
        </p:nvSpPr>
        <p:spPr>
          <a:xfrm>
            <a:off x="722066" y="4687454"/>
            <a:ext cx="963665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1312" indent="-341312" algn="l" defTabSz="914400">
              <a:spcBef>
                <a:spcPts val="8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What is the </a:t>
            </a:r>
            <a:r>
              <a:rPr b="1" i="1" dirty="0"/>
              <a:t>support</a:t>
            </a:r>
            <a:r>
              <a:rPr dirty="0"/>
              <a:t> and </a:t>
            </a:r>
            <a:r>
              <a:rPr b="1" i="1" dirty="0"/>
              <a:t>confidence </a:t>
            </a:r>
            <a:r>
              <a:rPr dirty="0"/>
              <a:t>of the rule: </a:t>
            </a:r>
            <a:r>
              <a:rPr dirty="0">
                <a:solidFill>
                  <a:srgbClr val="4F81BD"/>
                </a:solidFill>
              </a:rPr>
              <a:t>{B,D} </a:t>
            </a:r>
            <a:r>
              <a:rPr dirty="0">
                <a:solidFill>
                  <a:srgbClr val="4F81BD"/>
                </a:solid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dirty="0">
                <a:solidFill>
                  <a:srgbClr val="4F81BD"/>
                </a:solidFill>
              </a:rPr>
              <a:t> {A}</a:t>
            </a:r>
          </a:p>
        </p:txBody>
      </p:sp>
      <p:sp>
        <p:nvSpPr>
          <p:cNvPr id="207" name="Support:…"/>
          <p:cNvSpPr txBox="1"/>
          <p:nvPr/>
        </p:nvSpPr>
        <p:spPr>
          <a:xfrm>
            <a:off x="874466" y="5448054"/>
            <a:ext cx="8686801" cy="9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marL="341312" indent="-341312" algn="l" defTabSz="914400">
              <a:spcBef>
                <a:spcPts val="700"/>
              </a:spcBef>
              <a:buClr>
                <a:srgbClr val="000000"/>
              </a:buClr>
              <a:buSzPct val="75000"/>
              <a:buChar char="•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indent="0" algn="l" defTabSz="914400">
              <a:spcBef>
                <a:spcPts val="600"/>
              </a:spcBef>
              <a:buClr>
                <a:srgbClr val="000000"/>
              </a:buClr>
              <a:buSzPct val="100000"/>
              <a:buChar char="•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</a:lstStyle>
          <a:p>
            <a:r>
              <a:rPr dirty="0"/>
              <a:t>Support:</a:t>
            </a:r>
          </a:p>
          <a:p>
            <a:pPr lvl="1"/>
            <a:r>
              <a:rPr dirty="0"/>
              <a:t>percentage of tuples that contain {A,B,D} =</a:t>
            </a:r>
          </a:p>
        </p:txBody>
      </p:sp>
      <p:sp>
        <p:nvSpPr>
          <p:cNvPr id="208" name="Confidence:"/>
          <p:cNvSpPr txBox="1"/>
          <p:nvPr/>
        </p:nvSpPr>
        <p:spPr>
          <a:xfrm>
            <a:off x="874466" y="6797814"/>
            <a:ext cx="8686801" cy="52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marL="341312" indent="-341312" algn="l" defTabSz="914400">
              <a:spcBef>
                <a:spcPts val="700"/>
              </a:spcBef>
              <a:buClr>
                <a:srgbClr val="000000"/>
              </a:buClr>
              <a:buSzPct val="75000"/>
              <a:buChar char="•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Confidence:</a:t>
            </a:r>
          </a:p>
        </p:txBody>
      </p:sp>
      <p:pic>
        <p:nvPicPr>
          <p:cNvPr id="209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1828" y="7255014"/>
            <a:ext cx="5324476" cy="86995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75%"/>
          <p:cNvSpPr txBox="1"/>
          <p:nvPr/>
        </p:nvSpPr>
        <p:spPr>
          <a:xfrm>
            <a:off x="8502403" y="5933642"/>
            <a:ext cx="719521" cy="53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079" tIns="46079" rIns="46079" bIns="46079">
            <a:spAutoFit/>
          </a:bodyPr>
          <a:lstStyle>
            <a:lvl1pPr algn="l"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75%</a:t>
            </a:r>
          </a:p>
        </p:txBody>
      </p:sp>
      <p:sp>
        <p:nvSpPr>
          <p:cNvPr id="211" name="100%"/>
          <p:cNvSpPr txBox="1"/>
          <p:nvPr/>
        </p:nvSpPr>
        <p:spPr>
          <a:xfrm>
            <a:off x="7868991" y="7407414"/>
            <a:ext cx="899752" cy="53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079" tIns="46079" rIns="46079" bIns="46079">
            <a:spAutoFit/>
          </a:bodyPr>
          <a:lstStyle>
            <a:lvl1pPr algn="l"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100%</a:t>
            </a:r>
          </a:p>
        </p:txBody>
      </p:sp>
      <p:sp>
        <p:nvSpPr>
          <p:cNvPr id="212" name="Lift:"/>
          <p:cNvSpPr txBox="1"/>
          <p:nvPr/>
        </p:nvSpPr>
        <p:spPr>
          <a:xfrm>
            <a:off x="874466" y="8171291"/>
            <a:ext cx="8686801" cy="52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 marL="341312" indent="-341312" algn="l" defTabSz="914400">
              <a:spcBef>
                <a:spcPts val="700"/>
              </a:spcBef>
              <a:buClr>
                <a:srgbClr val="000000"/>
              </a:buClr>
              <a:buSzPct val="75000"/>
              <a:buChar char="•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dirty="0"/>
              <a:t>Lift</a:t>
            </a:r>
          </a:p>
        </p:txBody>
      </p:sp>
      <p:sp>
        <p:nvSpPr>
          <p:cNvPr id="220" name="= 1"/>
          <p:cNvSpPr txBox="1"/>
          <p:nvPr/>
        </p:nvSpPr>
        <p:spPr>
          <a:xfrm>
            <a:off x="1980244" y="8188690"/>
            <a:ext cx="527597" cy="508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dirty="0"/>
              <a:t>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animBg="1" advAuto="0"/>
      <p:bldP spid="208" grpId="3" animBg="1" advAuto="0"/>
      <p:bldP spid="209" grpId="4" animBg="1" advAuto="0"/>
      <p:bldP spid="210" grpId="2" animBg="1" advAuto="0"/>
      <p:bldP spid="211" grpId="5" animBg="1" advAuto="0"/>
      <p:bldP spid="212" grpId="6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ract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Practice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pSp>
        <p:nvGrpSpPr>
          <p:cNvPr id="227" name="Group"/>
          <p:cNvGrpSpPr/>
          <p:nvPr/>
        </p:nvGrpSpPr>
        <p:grpSpPr>
          <a:xfrm>
            <a:off x="576865" y="2178050"/>
            <a:ext cx="5108186" cy="3648636"/>
            <a:chOff x="0" y="0"/>
            <a:chExt cx="5108185" cy="3648635"/>
          </a:xfrm>
        </p:grpSpPr>
        <p:pic>
          <p:nvPicPr>
            <p:cNvPr id="225" name="image.pdf" descr="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583724"/>
              <a:ext cx="5108186" cy="3064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Market-Basket transactions"/>
            <p:cNvSpPr txBox="1"/>
            <p:nvPr/>
          </p:nvSpPr>
          <p:spPr>
            <a:xfrm>
              <a:off x="438432" y="0"/>
              <a:ext cx="4231321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 b="1">
                  <a:solidFill>
                    <a:schemeClr val="accent1">
                      <a:hueOff val="369196"/>
                      <a:satOff val="13972"/>
                      <a:lumOff val="-24493"/>
                    </a:schemeClr>
                  </a:solidFill>
                </a:defRPr>
              </a:lvl1pPr>
            </a:lstStyle>
            <a:p>
              <a:r>
                <a:t>Market-Basket transactions</a:t>
              </a:r>
            </a:p>
          </p:txBody>
        </p:sp>
      </p:grpSp>
      <p:sp>
        <p:nvSpPr>
          <p:cNvPr id="228" name="{Milk, Beer} —&gt; {Diaper} (s = 0.4, c = 1)…"/>
          <p:cNvSpPr txBox="1"/>
          <p:nvPr/>
        </p:nvSpPr>
        <p:spPr>
          <a:xfrm>
            <a:off x="2640097" y="6141946"/>
            <a:ext cx="8751157" cy="26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514095">
              <a:spcBef>
                <a:spcPts val="2100"/>
              </a:spcBef>
              <a:buClr>
                <a:srgbClr val="929292"/>
              </a:buClr>
              <a:buFont typeface="Zapf Dingbats"/>
              <a:defRPr sz="2816"/>
            </a:pPr>
            <a:r>
              <a:rPr dirty="0"/>
              <a:t>{Milk, Beer} —&gt; {Diaper} (s = 0.4, c = 1)</a:t>
            </a:r>
          </a:p>
          <a:p>
            <a:pPr algn="l" defTabSz="514095">
              <a:spcBef>
                <a:spcPts val="2100"/>
              </a:spcBef>
              <a:buClr>
                <a:srgbClr val="929292"/>
              </a:buClr>
              <a:buFont typeface="Zapf Dingbats"/>
              <a:defRPr sz="2816"/>
            </a:pPr>
            <a:r>
              <a:rPr dirty="0"/>
              <a:t>{Diaper, Beer} —&gt; {Milk} (s = 0.4, c = 0.67)</a:t>
            </a:r>
          </a:p>
          <a:p>
            <a:pPr algn="l" defTabSz="514095">
              <a:spcBef>
                <a:spcPts val="2100"/>
              </a:spcBef>
              <a:buClr>
                <a:srgbClr val="929292"/>
              </a:buClr>
              <a:buFont typeface="Zapf Dingbats"/>
              <a:defRPr sz="2816"/>
            </a:pPr>
            <a:r>
              <a:rPr dirty="0"/>
              <a:t>{Beer} —&gt; {Milk, Diaper} (s = 0.4, c = 0.67)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28" y="3237250"/>
            <a:ext cx="11075920" cy="48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93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Brute-force Itemset Gen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Brute-force Itemset Generation</a:t>
            </a:r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929" y="2263775"/>
            <a:ext cx="9156641" cy="690880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Given d items, there are 2d possible candidate itemsets"/>
          <p:cNvSpPr txBox="1"/>
          <p:nvPr/>
        </p:nvSpPr>
        <p:spPr>
          <a:xfrm>
            <a:off x="6157123" y="8855997"/>
            <a:ext cx="6838355" cy="67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Given d items, there are 2</a:t>
            </a:r>
            <a:r>
              <a:rPr baseline="31999"/>
              <a:t>d</a:t>
            </a:r>
            <a:r>
              <a:t> possible candidate itemsets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ssociation Rule Mining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Association Rule Mining Task</a:t>
            </a:r>
          </a:p>
        </p:txBody>
      </p:sp>
      <p:sp>
        <p:nvSpPr>
          <p:cNvPr id="239" name="Given a set of transactions D, the goal of association rule mining is to find all rules having…"/>
          <p:cNvSpPr txBox="1">
            <a:spLocks noGrp="1"/>
          </p:cNvSpPr>
          <p:nvPr>
            <p:ph type="body" sz="half" idx="1"/>
          </p:nvPr>
        </p:nvSpPr>
        <p:spPr>
          <a:xfrm>
            <a:off x="508000" y="2324100"/>
            <a:ext cx="11988800" cy="2160402"/>
          </a:xfrm>
          <a:prstGeom prst="rect">
            <a:avLst/>
          </a:prstGeom>
        </p:spPr>
        <p:txBody>
          <a:bodyPr/>
          <a:lstStyle/>
          <a:p>
            <a:pPr marL="258445" indent="-258445" defTabSz="321310">
              <a:spcBef>
                <a:spcPts val="1300"/>
              </a:spcBef>
              <a:defRPr sz="1980"/>
            </a:pPr>
            <a:r>
              <a:t>Given a set of transactions D, the goal of association rule mining is to find all rules having </a:t>
            </a:r>
          </a:p>
          <a:p>
            <a:pPr marL="516890" lvl="1" indent="-258445" defTabSz="321310">
              <a:spcBef>
                <a:spcPts val="600"/>
              </a:spcBef>
              <a:defRPr sz="1980"/>
            </a:pPr>
            <a:r>
              <a:t>support ≥ minsup threshold</a:t>
            </a:r>
          </a:p>
          <a:p>
            <a:pPr marL="516890" lvl="1" indent="-258445" defTabSz="321310">
              <a:spcBef>
                <a:spcPts val="600"/>
              </a:spcBef>
              <a:defRPr sz="1980"/>
            </a:pPr>
            <a:r>
              <a:t>confidence ≥ minconf  threshold</a:t>
            </a:r>
          </a:p>
          <a:p>
            <a:pPr marL="258445" indent="-258445" defTabSz="321310">
              <a:spcBef>
                <a:spcPts val="600"/>
              </a:spcBef>
              <a:defRPr sz="1980"/>
            </a:pPr>
            <a:r>
              <a:t>Rule Mining methods</a:t>
            </a:r>
          </a:p>
          <a:p>
            <a:pPr marL="516890" lvl="1" indent="-258445" defTabSz="321310">
              <a:spcBef>
                <a:spcPts val="600"/>
              </a:spcBef>
              <a:defRPr sz="1980"/>
            </a:pPr>
            <a:r>
              <a:t>Apriori, Eclat, FPgrowth, etc</a:t>
            </a:r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41" name="Group" descr="Group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644" y="6708840"/>
            <a:ext cx="3425746" cy="2055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54677" y="3847577"/>
            <a:ext cx="8405776" cy="4971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priori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Apriori Algorithm</a:t>
            </a:r>
          </a:p>
        </p:txBody>
      </p:sp>
      <p:sp>
        <p:nvSpPr>
          <p:cNvPr id="247" name="Most popular rule mining algorithm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5056165"/>
          </a:xfrm>
          <a:prstGeom prst="rect">
            <a:avLst/>
          </a:prstGeom>
        </p:spPr>
        <p:txBody>
          <a:bodyPr/>
          <a:lstStyle/>
          <a:p>
            <a:pPr marL="267843" indent="-267843" defTabSz="332993">
              <a:spcBef>
                <a:spcPts val="1300"/>
              </a:spcBef>
              <a:defRPr sz="2052"/>
            </a:pPr>
            <a:r>
              <a:t>Most popular rule mining algorithm</a:t>
            </a:r>
          </a:p>
          <a:p>
            <a:pPr marL="267843" indent="-267843" defTabSz="332993">
              <a:spcBef>
                <a:spcPts val="1300"/>
              </a:spcBef>
              <a:defRPr sz="2052"/>
            </a:pPr>
            <a:r>
              <a:t>Apriori pinciple:</a:t>
            </a:r>
          </a:p>
          <a:p>
            <a:pPr marL="535686" lvl="1" indent="-267843" defTabSz="332993">
              <a:spcBef>
                <a:spcPts val="1300"/>
              </a:spcBef>
              <a:defRPr sz="2052"/>
            </a:pPr>
            <a:r>
              <a:t>Frequent Itemset Property:</a:t>
            </a:r>
          </a:p>
          <a:p>
            <a:pPr marL="803529" lvl="2" indent="-267843" defTabSz="332993">
              <a:spcBef>
                <a:spcPts val="1300"/>
              </a:spcBef>
              <a:defRPr sz="2052"/>
            </a:pPr>
            <a:r>
              <a:t>Any subset of a frequent itemset is frequent.</a:t>
            </a:r>
          </a:p>
          <a:p>
            <a:pPr marL="535686" lvl="1" indent="-267843" defTabSz="332993">
              <a:spcBef>
                <a:spcPts val="1300"/>
              </a:spcBef>
              <a:defRPr sz="2052"/>
            </a:pPr>
            <a:r>
              <a:t>Contrapositive:</a:t>
            </a:r>
          </a:p>
          <a:p>
            <a:pPr marL="803529" lvl="2" indent="-267843" defTabSz="332993">
              <a:spcBef>
                <a:spcPts val="1300"/>
              </a:spcBef>
              <a:defRPr sz="2052"/>
            </a:pPr>
            <a:r>
              <a:t>If an itemset is not frequent, none of its supersets are frequent.</a:t>
            </a:r>
          </a:p>
          <a:p>
            <a:pPr marL="535686" lvl="1" indent="-267843" defTabSz="332993">
              <a:spcBef>
                <a:spcPts val="1300"/>
              </a:spcBef>
              <a:defRPr sz="2052"/>
            </a:pPr>
            <a:r>
              <a:t>Support of an itemset never exceeds the support of its subsets</a:t>
            </a:r>
          </a:p>
          <a:p>
            <a:pPr marL="535686" lvl="1" indent="-267843" defTabSz="332993">
              <a:spcBef>
                <a:spcPts val="1300"/>
              </a:spcBef>
              <a:defRPr sz="2052"/>
            </a:pPr>
            <a:r>
              <a:t>This is known as the</a:t>
            </a:r>
            <a:r>
              <a:rPr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rPr>
              <a:t> anti-monotone </a:t>
            </a:r>
            <a:r>
              <a:t>property of support</a:t>
            </a:r>
          </a:p>
          <a:p>
            <a:pPr marL="535686" lvl="1" indent="-267843" defTabSz="332993">
              <a:spcBef>
                <a:spcPts val="1300"/>
              </a:spcBef>
              <a:defRPr sz="2052"/>
            </a:pPr>
            <a:r>
              <a:t>e.g., If {Milk, Bread} has support 0.3 — 30% of transactions contain milk and bread, what is the support of {Milk} or {Bread}?</a:t>
            </a:r>
          </a:p>
        </p:txBody>
      </p:sp>
      <p:sp>
        <p:nvSpPr>
          <p:cNvPr id="2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pSp>
        <p:nvGrpSpPr>
          <p:cNvPr id="256" name="Group"/>
          <p:cNvGrpSpPr/>
          <p:nvPr/>
        </p:nvGrpSpPr>
        <p:grpSpPr>
          <a:xfrm>
            <a:off x="1394059" y="7526314"/>
            <a:ext cx="10806619" cy="1829205"/>
            <a:chOff x="0" y="0"/>
            <a:chExt cx="10806617" cy="1829203"/>
          </a:xfrm>
        </p:grpSpPr>
        <p:grpSp>
          <p:nvGrpSpPr>
            <p:cNvPr id="254" name="Group"/>
            <p:cNvGrpSpPr/>
            <p:nvPr/>
          </p:nvGrpSpPr>
          <p:grpSpPr>
            <a:xfrm>
              <a:off x="0" y="0"/>
              <a:ext cx="4606472" cy="1829204"/>
              <a:chOff x="0" y="0"/>
              <a:chExt cx="4606471" cy="1829203"/>
            </a:xfrm>
          </p:grpSpPr>
          <p:sp>
            <p:nvSpPr>
              <p:cNvPr id="249" name="Oval"/>
              <p:cNvSpPr/>
              <p:nvPr/>
            </p:nvSpPr>
            <p:spPr>
              <a:xfrm>
                <a:off x="0" y="0"/>
                <a:ext cx="3175000" cy="1829204"/>
              </a:xfrm>
              <a:prstGeom prst="ellipse">
                <a:avLst/>
              </a:prstGeom>
              <a:solidFill>
                <a:schemeClr val="accent1">
                  <a:hueOff val="-113918"/>
                  <a:satOff val="19024"/>
                  <a:lumOff val="19749"/>
                  <a:alpha val="65592"/>
                </a:schemeClr>
              </a:solidFill>
              <a:ln w="25400" cap="flat">
                <a:solidFill>
                  <a:srgbClr val="66635F">
                    <a:alpha val="65592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250" name="Oval"/>
              <p:cNvSpPr/>
              <p:nvPr/>
            </p:nvSpPr>
            <p:spPr>
              <a:xfrm>
                <a:off x="1431471" y="0"/>
                <a:ext cx="3175001" cy="1829204"/>
              </a:xfrm>
              <a:prstGeom prst="ellipse">
                <a:avLst/>
              </a:prstGeom>
              <a:solidFill>
                <a:schemeClr val="accent4">
                  <a:hueOff val="254533"/>
                  <a:satOff val="20019"/>
                  <a:lumOff val="9426"/>
                  <a:alpha val="65592"/>
                </a:schemeClr>
              </a:solidFill>
              <a:ln w="25400" cap="flat">
                <a:solidFill>
                  <a:srgbClr val="66635F">
                    <a:alpha val="65592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251" name="{Milk}"/>
              <p:cNvSpPr txBox="1"/>
              <p:nvPr/>
            </p:nvSpPr>
            <p:spPr>
              <a:xfrm>
                <a:off x="222812" y="660602"/>
                <a:ext cx="952501" cy="508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{Milk}</a:t>
                </a:r>
              </a:p>
            </p:txBody>
          </p:sp>
          <p:sp>
            <p:nvSpPr>
              <p:cNvPr id="252" name="{Bread}"/>
              <p:cNvSpPr txBox="1"/>
              <p:nvPr/>
            </p:nvSpPr>
            <p:spPr>
              <a:xfrm>
                <a:off x="3237422" y="660602"/>
                <a:ext cx="1103115" cy="508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{Bread}</a:t>
                </a:r>
              </a:p>
            </p:txBody>
          </p:sp>
          <p:sp>
            <p:nvSpPr>
              <p:cNvPr id="253" name="{Milk,Bread}"/>
              <p:cNvSpPr txBox="1"/>
              <p:nvPr/>
            </p:nvSpPr>
            <p:spPr>
              <a:xfrm>
                <a:off x="1511637" y="711402"/>
                <a:ext cx="1389461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/>
                </a:lvl1pPr>
              </a:lstStyle>
              <a:p>
                <a:r>
                  <a:t>{Milk,Bread}</a:t>
                </a:r>
              </a:p>
            </p:txBody>
          </p:sp>
        </p:grpSp>
        <p:sp>
          <p:nvSpPr>
            <p:cNvPr id="255" name="Transactions containing milk and bread are subsets of transactions containing milk"/>
            <p:cNvSpPr/>
            <p:nvPr/>
          </p:nvSpPr>
          <p:spPr>
            <a:xfrm>
              <a:off x="5025028" y="444701"/>
              <a:ext cx="5781590" cy="939801"/>
            </a:xfrm>
            <a:prstGeom prst="rect">
              <a:avLst/>
            </a:prstGeom>
            <a:noFill/>
            <a:ln w="25400" cap="flat">
              <a:solidFill>
                <a:srgbClr val="66635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>
                      <a:hueOff val="369194"/>
                      <a:satOff val="6343"/>
                      <a:lumOff val="-13963"/>
                    </a:schemeClr>
                  </a:solidFill>
                </a:defRPr>
              </a:lvl1pPr>
            </a:lstStyle>
            <a:p>
              <a:r>
                <a:t>Transactions containing milk and bread are subsets of transactions containing milk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priori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Apriori Algorithm</a:t>
            </a:r>
          </a:p>
        </p:txBody>
      </p:sp>
      <p:sp>
        <p:nvSpPr>
          <p:cNvPr id="259" name="Method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3027" indent="-343027" defTabSz="426466">
              <a:spcBef>
                <a:spcPts val="1700"/>
              </a:spcBef>
              <a:defRPr sz="2628"/>
            </a:pPr>
            <a:r>
              <a:t>Method: </a:t>
            </a:r>
          </a:p>
          <a:p>
            <a:pPr marL="343027" indent="-343027" defTabSz="426466">
              <a:spcBef>
                <a:spcPts val="1700"/>
              </a:spcBef>
              <a:defRPr sz="2628"/>
            </a:pPr>
            <a:r>
              <a:t>First Let k=1</a:t>
            </a:r>
          </a:p>
          <a:p>
            <a:pPr marL="343027" indent="-343027" defTabSz="426466">
              <a:spcBef>
                <a:spcPts val="1700"/>
              </a:spcBef>
              <a:defRPr sz="2628"/>
            </a:pPr>
            <a:r>
              <a:t>Generate frequent itemsets of length 1</a:t>
            </a:r>
          </a:p>
          <a:p>
            <a:pPr marL="686054" lvl="1" indent="-343027" defTabSz="426466">
              <a:spcBef>
                <a:spcPts val="1700"/>
              </a:spcBef>
              <a:defRPr sz="2628"/>
            </a:pPr>
            <a:r>
              <a:t>Repeat until no new frequent itemsets are identified</a:t>
            </a:r>
          </a:p>
          <a:p>
            <a:pPr marL="686054" lvl="1" indent="-343027" defTabSz="426466">
              <a:spcBef>
                <a:spcPts val="1700"/>
              </a:spcBef>
              <a:defRPr sz="2628"/>
            </a:pPr>
            <a:r>
              <a:t>Generate length (k+1) candidate itemsets from length k frequent itemsets</a:t>
            </a:r>
          </a:p>
          <a:p>
            <a:pPr marL="686054" lvl="1" indent="-343027" defTabSz="426466">
              <a:spcBef>
                <a:spcPts val="1700"/>
              </a:spcBef>
              <a:defRPr sz="2628"/>
            </a:pPr>
            <a:r>
              <a:t>Prune candidate itemsets containing subsets of length k that are infrequent </a:t>
            </a:r>
          </a:p>
          <a:p>
            <a:pPr marL="686054" lvl="1" indent="-343027" defTabSz="426466">
              <a:spcBef>
                <a:spcPts val="1700"/>
              </a:spcBef>
              <a:defRPr sz="2628"/>
            </a:pPr>
            <a:r>
              <a:t>Count the support of each candidate by scanning the DB</a:t>
            </a:r>
          </a:p>
          <a:p>
            <a:pPr marL="686054" lvl="1" indent="-343027" defTabSz="426466">
              <a:spcBef>
                <a:spcPts val="1700"/>
              </a:spcBef>
              <a:defRPr sz="2628"/>
            </a:pPr>
            <a:r>
              <a:t>Eliminate candidates that are infrequent, leaving only those that are frequent</a:t>
            </a:r>
          </a:p>
        </p:txBody>
      </p:sp>
      <p:sp>
        <p:nvSpPr>
          <p:cNvPr id="2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he Apriori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Apriori Algorithm</a:t>
            </a:r>
          </a:p>
        </p:txBody>
      </p:sp>
      <p:sp>
        <p:nvSpPr>
          <p:cNvPr id="263" name="At step K: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997700"/>
          </a:xfrm>
          <a:prstGeom prst="rect">
            <a:avLst/>
          </a:prstGeom>
        </p:spPr>
        <p:txBody>
          <a:bodyPr/>
          <a:lstStyle/>
          <a:p>
            <a:pPr marL="328929" indent="-328929" defTabSz="408940">
              <a:spcBef>
                <a:spcPts val="1600"/>
              </a:spcBef>
              <a:defRPr sz="2520"/>
            </a:pPr>
            <a:r>
              <a:t>At step K:</a:t>
            </a:r>
          </a:p>
          <a:p>
            <a:pPr marL="0" lvl="1" indent="328929" defTabSz="408940">
              <a:spcBef>
                <a:spcPts val="1600"/>
              </a:spcBef>
              <a:buSzTx/>
              <a:buNone/>
              <a:defRPr sz="2520"/>
            </a:pPr>
            <a:r>
              <a:t>assuming k = 3 (&amp; k-itemsets lexicographically ordered)</a:t>
            </a:r>
          </a:p>
          <a:p>
            <a:pPr marL="0" lvl="1" indent="328929" defTabSz="408940">
              <a:spcBef>
                <a:spcPts val="1600"/>
              </a:spcBef>
              <a:buSzTx/>
              <a:buNone/>
              <a:defRPr sz="2520"/>
            </a:pPr>
            <a:r>
              <a:t>{3,4,5}, {3,4,7}, {3,5,6}, {3,5,7}, {3,5,8}, {4,5,6}, {4,5,7}</a:t>
            </a:r>
          </a:p>
          <a:p>
            <a:pPr marL="328929" indent="-328929" defTabSz="408940">
              <a:spcBef>
                <a:spcPts val="1600"/>
              </a:spcBef>
              <a:defRPr sz="2520"/>
            </a:pPr>
            <a:r>
              <a:rPr b="1"/>
              <a:t>generate</a:t>
            </a:r>
            <a:r>
              <a:t> all possible (k+1)-itemsets, by, for each to sets where we have</a:t>
            </a:r>
          </a:p>
          <a:p>
            <a:pPr marL="0" lvl="1" indent="328929" defTabSz="408940">
              <a:spcBef>
                <a:spcPts val="1600"/>
              </a:spcBef>
              <a:buSzTx/>
              <a:buNone/>
              <a:defRPr sz="2520"/>
            </a:pPr>
            <a:r>
              <a:t>{a1,a2,..a(k-1),X} and {a1,a2,..a(k-1),Y}, results in candidate {a_1,a_2,...a_(k-1),X,Y}.</a:t>
            </a:r>
          </a:p>
          <a:p>
            <a:pPr marL="0" lvl="1" indent="328929" defTabSz="408940">
              <a:spcBef>
                <a:spcPts val="1600"/>
              </a:spcBef>
              <a:buSzTx/>
              <a:buNone/>
              <a:defRPr sz="2520"/>
            </a:pPr>
            <a:r>
              <a:t>{3,4,5,7}, {3,4,5,6},{3,5,6,7}, {3,5,6,8}, {3,5,7,8}, {4,5,6,7}</a:t>
            </a:r>
          </a:p>
          <a:p>
            <a:pPr marL="328929" indent="-328929" defTabSz="408940">
              <a:spcBef>
                <a:spcPts val="1600"/>
              </a:spcBef>
              <a:defRPr sz="2520"/>
            </a:pPr>
            <a:r>
              <a:rPr b="1"/>
              <a:t>prune</a:t>
            </a:r>
            <a:r>
              <a:t> all itemset candidates with non-frequent subsets. Like; {3,5,6,8} self never frequent since subset {5,6,8} is not frequent.</a:t>
            </a:r>
          </a:p>
          <a:p>
            <a:pPr marL="0" lvl="1" indent="328929" defTabSz="408940">
              <a:spcBef>
                <a:spcPts val="1600"/>
              </a:spcBef>
              <a:buSzTx/>
              <a:buNone/>
              <a:defRPr sz="2520"/>
            </a:pPr>
            <a:r>
              <a:t>Actually, here, only one remaining candidate {3,4,5,7}</a:t>
            </a:r>
          </a:p>
          <a:p>
            <a:pPr marL="0" lvl="1" indent="328929" defTabSz="408940">
              <a:spcBef>
                <a:spcPts val="1600"/>
              </a:spcBef>
              <a:buSzTx/>
              <a:buNone/>
              <a:defRPr sz="2520"/>
            </a:pPr>
            <a:r>
              <a:t>Last; after pruning, determine the support of the remaining itemsets, and check if they make the threshold.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he Apriori Algorithm —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The Apriori Algorithm — Example</a:t>
            </a:r>
          </a:p>
        </p:txBody>
      </p:sp>
      <p:sp>
        <p:nvSpPr>
          <p:cNvPr id="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0158" y="1938110"/>
            <a:ext cx="10194195" cy="7009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Issues with Association Rule M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Issues with Association Rule Mining</a:t>
            </a:r>
          </a:p>
        </p:txBody>
      </p:sp>
      <p:sp>
        <p:nvSpPr>
          <p:cNvPr id="278" name="Granularity of features will affect relations that can be identified…"/>
          <p:cNvSpPr txBox="1">
            <a:spLocks noGrp="1"/>
          </p:cNvSpPr>
          <p:nvPr>
            <p:ph type="body" sz="quarter" idx="1"/>
          </p:nvPr>
        </p:nvSpPr>
        <p:spPr>
          <a:xfrm>
            <a:off x="508000" y="2473257"/>
            <a:ext cx="11988800" cy="1399568"/>
          </a:xfrm>
          <a:prstGeom prst="rect">
            <a:avLst/>
          </a:prstGeom>
        </p:spPr>
        <p:txBody>
          <a:bodyPr/>
          <a:lstStyle/>
          <a:p>
            <a:pPr marL="399415" indent="-399415" defTabSz="496570">
              <a:spcBef>
                <a:spcPts val="2000"/>
              </a:spcBef>
              <a:defRPr sz="3060"/>
            </a:pPr>
            <a:r>
              <a:t>Granularity of features will affect relations that can be identified</a:t>
            </a:r>
          </a:p>
          <a:p>
            <a:pPr marL="399415" indent="-399415" defTabSz="496570">
              <a:spcBef>
                <a:spcPts val="2000"/>
              </a:spcBef>
              <a:defRPr sz="3060"/>
            </a:pPr>
            <a:r>
              <a:t>Need feature engineering (manually group features or create tags)</a:t>
            </a:r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graphicFrame>
        <p:nvGraphicFramePr>
          <p:cNvPr id="280" name="Table"/>
          <p:cNvGraphicFramePr/>
          <p:nvPr/>
        </p:nvGraphicFramePr>
        <p:xfrm>
          <a:off x="1880410" y="4417573"/>
          <a:ext cx="8968497" cy="4295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3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1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71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414141"/>
                          </a:solidFill>
                        </a:rPr>
                        <a:t>Transaction ID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C9C3BA"/>
                      </a:solidFill>
                      <a:miter lim="400000"/>
                    </a:lnR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414141"/>
                          </a:solidFill>
                        </a:rPr>
                        <a:t>Items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71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23435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Yeast bread, 1% fat milk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1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342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Flatbread, 2% fat milk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71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23159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Pancake, whole milk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71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9865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corn bread, whole milk, egg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71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7653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wheat bread, skim milk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T w="127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71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64219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Crispy bread, avacado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T w="12700">
                      <a:solidFill>
                        <a:srgbClr val="C9C3BA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What are Association Rule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Association Rules?</a:t>
            </a:r>
          </a:p>
        </p:txBody>
      </p:sp>
      <p:sp>
        <p:nvSpPr>
          <p:cNvPr id="147" name="Study of “what goes with what”, also called “market basket analysis” and “affinity analysis”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400800"/>
          </a:xfrm>
          <a:prstGeom prst="rect">
            <a:avLst/>
          </a:prstGeom>
        </p:spPr>
        <p:txBody>
          <a:bodyPr/>
          <a:lstStyle/>
          <a:p>
            <a:pPr marL="404113" indent="-404113" defTabSz="502412">
              <a:spcBef>
                <a:spcPts val="2000"/>
              </a:spcBef>
              <a:defRPr sz="3096"/>
            </a:pPr>
            <a:r>
              <a:t>Study of “what goes with what”, also called “market basket analysis” and “affinity analysis”</a:t>
            </a:r>
          </a:p>
          <a:p>
            <a:pPr marL="404113" indent="-404113" defTabSz="502412">
              <a:spcBef>
                <a:spcPts val="2000"/>
              </a:spcBef>
              <a:defRPr sz="3096"/>
            </a:pPr>
            <a:r>
              <a:t>Originated with study of customer transactions databases to determine associations among items purchased</a:t>
            </a:r>
          </a:p>
          <a:p>
            <a:pPr marL="808227" lvl="1" indent="-404113" defTabSz="502412">
              <a:spcBef>
                <a:spcPts val="2000"/>
              </a:spcBef>
              <a:defRPr sz="3096"/>
            </a:pPr>
            <a:r>
              <a:t>Extract information on purchasing behavior</a:t>
            </a:r>
          </a:p>
          <a:p>
            <a:pPr marL="808227" lvl="1" indent="-404113" defTabSz="502412">
              <a:spcBef>
                <a:spcPts val="2000"/>
              </a:spcBef>
              <a:defRPr sz="3096"/>
            </a:pPr>
            <a:r>
              <a:t>Actionable information: can suggest</a:t>
            </a:r>
          </a:p>
          <a:p>
            <a:pPr marL="1212341" lvl="2" indent="-404113" defTabSz="502412">
              <a:spcBef>
                <a:spcPts val="2000"/>
              </a:spcBef>
              <a:defRPr sz="3096"/>
            </a:pPr>
            <a:r>
              <a:t>new store layouts</a:t>
            </a:r>
          </a:p>
          <a:p>
            <a:pPr marL="1212341" lvl="2" indent="-404113" defTabSz="502412">
              <a:spcBef>
                <a:spcPts val="2000"/>
              </a:spcBef>
              <a:defRPr sz="3096"/>
            </a:pPr>
            <a:r>
              <a:t>new product assortments</a:t>
            </a:r>
          </a:p>
          <a:p>
            <a:pPr marL="1212341" lvl="2" indent="-404113" defTabSz="502412">
              <a:spcBef>
                <a:spcPts val="2000"/>
              </a:spcBef>
              <a:defRPr sz="3096"/>
            </a:pPr>
            <a:r>
              <a:t>which products to put on promotion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64550" y="5589251"/>
            <a:ext cx="2404323" cy="3467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Alternate data format - binary matri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Alternate data format - binary matrix</a:t>
            </a:r>
          </a:p>
        </p:txBody>
      </p:sp>
      <p:sp>
        <p:nvSpPr>
          <p:cNvPr id="283" name="Which customers to send the advertisement?"/>
          <p:cNvSpPr txBox="1">
            <a:spLocks noGrp="1"/>
          </p:cNvSpPr>
          <p:nvPr>
            <p:ph type="body" sz="quarter" idx="1"/>
          </p:nvPr>
        </p:nvSpPr>
        <p:spPr>
          <a:xfrm>
            <a:off x="750225" y="4072539"/>
            <a:ext cx="5301052" cy="5080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defTabSz="350520">
              <a:spcBef>
                <a:spcPts val="1400"/>
              </a:spcBef>
              <a:buSzTx/>
              <a:buNone/>
              <a:defRPr sz="2100"/>
            </a:lvl1pPr>
          </a:lstStyle>
          <a:p>
            <a:r>
              <a:t>Which customers to send the advertisement?</a:t>
            </a:r>
          </a:p>
        </p:txBody>
      </p:sp>
      <p:sp>
        <p:nvSpPr>
          <p:cNvPr id="2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graphicFrame>
        <p:nvGraphicFramePr>
          <p:cNvPr id="285" name="Table"/>
          <p:cNvGraphicFramePr/>
          <p:nvPr/>
        </p:nvGraphicFramePr>
        <p:xfrm>
          <a:off x="597921" y="4745854"/>
          <a:ext cx="6103337" cy="417584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62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19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254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</a:rPr>
                        <a:t>Finance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254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</a:rPr>
                        <a:t>Sports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254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</a:rPr>
                        <a:t>Fashion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254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</a:rPr>
                        <a:t>Cooking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254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</a:rPr>
                        <a:t>Booking?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254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9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9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9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86" name="Table"/>
          <p:cNvGraphicFramePr/>
          <p:nvPr/>
        </p:nvGraphicFramePr>
        <p:xfrm>
          <a:off x="7182237" y="2471430"/>
          <a:ext cx="5488757" cy="2459571"/>
        </p:xfrm>
        <a:graphic>
          <a:graphicData uri="http://schemas.openxmlformats.org/drawingml/2006/table">
            <a:tbl>
              <a:tblPr firstRow="1" firstCol="1">
                <a:tableStyleId>{CF821DB8-F4EB-4A41-A1BA-3FCAFE7338EE}</a:tableStyleId>
              </a:tblPr>
              <a:tblGrid>
                <a:gridCol w="63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21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254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Iterms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254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Booking?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254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21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Finance, Cooking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21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Sports, Cooking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21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Finance, Sports, Fashion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21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7" name="Table"/>
          <p:cNvGraphicFramePr/>
          <p:nvPr/>
        </p:nvGraphicFramePr>
        <p:xfrm>
          <a:off x="7182237" y="5277318"/>
          <a:ext cx="5488757" cy="3833601"/>
        </p:xfrm>
        <a:graphic>
          <a:graphicData uri="http://schemas.openxmlformats.org/drawingml/2006/table">
            <a:tbl>
              <a:tblPr firstRow="1" firstCol="1">
                <a:tableStyleId>{EEE7283C-3CF3-47DC-8721-378D4A62B228}</a:tableStyleId>
              </a:tblPr>
              <a:tblGrid>
                <a:gridCol w="63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68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254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Iterms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254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Booking?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254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66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Finance, No sports, No Fashion, Cooking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87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No finance, Sports, No fashion, Cooking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27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Finance, Sports, Fashion, No cooking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blurRad="25400" dist="33948" dir="2388334" rotWithShape="0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127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chemeClr val="accent1">
                              <a:hueOff val="369196"/>
                              <a:satOff val="13972"/>
                              <a:lumOff val="-24493"/>
                            </a:schemeClr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66635F"/>
                      </a:solidFill>
                      <a:miter lim="400000"/>
                    </a:lnL>
                    <a:lnR w="25400">
                      <a:solidFill>
                        <a:srgbClr val="66635F"/>
                      </a:solidFill>
                      <a:miter lim="400000"/>
                    </a:lnR>
                    <a:lnT w="12700">
                      <a:solidFill>
                        <a:srgbClr val="66635F"/>
                      </a:solidFill>
                      <a:miter lim="400000"/>
                    </a:lnT>
                    <a:lnB w="12700">
                      <a:solidFill>
                        <a:srgbClr val="6663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8" name="Association Rule: X —&gt; Y (If X, then Y)"/>
          <p:cNvSpPr txBox="1"/>
          <p:nvPr/>
        </p:nvSpPr>
        <p:spPr>
          <a:xfrm>
            <a:off x="585221" y="2852244"/>
            <a:ext cx="612874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/>
            </a:pPr>
            <a:r>
              <a:t>Association Rule: X —&gt; Y (</a:t>
            </a:r>
            <a:r>
              <a:rPr b="1"/>
              <a:t>If</a:t>
            </a:r>
            <a:r>
              <a:t> X, </a:t>
            </a:r>
            <a:r>
              <a:rPr b="1"/>
              <a:t>then</a:t>
            </a:r>
            <a:r>
              <a:t> 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1" animBg="1" advAuto="0"/>
      <p:bldP spid="287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More on Association Rules: Interesting/Useful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97256">
              <a:spcBef>
                <a:spcPts val="1000"/>
              </a:spcBef>
              <a:defRPr sz="4760"/>
            </a:lvl1pPr>
          </a:lstStyle>
          <a:p>
            <a:r>
              <a:rPr dirty="0"/>
              <a:t>Interesting/Useful Rules</a:t>
            </a:r>
          </a:p>
        </p:txBody>
      </p:sp>
      <p:sp>
        <p:nvSpPr>
          <p:cNvPr id="297" name="Statistically, anything that is interesting is something that happens significantly more than you would expect by chance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814426"/>
          </a:xfrm>
          <a:prstGeom prst="rect">
            <a:avLst/>
          </a:prstGeom>
        </p:spPr>
        <p:txBody>
          <a:bodyPr/>
          <a:lstStyle/>
          <a:p>
            <a:pPr marL="352425" indent="-352425" defTabSz="438150">
              <a:spcBef>
                <a:spcPts val="1800"/>
              </a:spcBef>
              <a:defRPr sz="2700"/>
            </a:pPr>
            <a:r>
              <a:rPr dirty="0"/>
              <a:t>Statistically, anything that is interesting is something that happens significantly more than you would expect by chance.</a:t>
            </a:r>
          </a:p>
          <a:p>
            <a:pPr marL="352425" indent="-352425" defTabSz="438150">
              <a:spcBef>
                <a:spcPts val="1800"/>
              </a:spcBef>
              <a:defRPr sz="2700"/>
            </a:pPr>
            <a:r>
              <a:rPr lang="en-US" dirty="0"/>
              <a:t>For example, </a:t>
            </a:r>
            <a:r>
              <a:rPr dirty="0"/>
              <a:t>basic statistical analysis of basket data may show that 10% of baskets contain beer, and 4% of baskets contain diaper. i.e: if you choose a basket at random:</a:t>
            </a:r>
          </a:p>
          <a:p>
            <a:pPr marL="704850" lvl="1" indent="-352425" defTabSz="438150">
              <a:spcBef>
                <a:spcPts val="1800"/>
              </a:spcBef>
              <a:defRPr sz="2700"/>
            </a:pPr>
            <a:r>
              <a:rPr dirty="0"/>
              <a:t>There is a probability 0.1 that it contains beer.</a:t>
            </a:r>
          </a:p>
          <a:p>
            <a:pPr marL="704850" lvl="1" indent="-352425" defTabSz="438150">
              <a:spcBef>
                <a:spcPts val="1800"/>
              </a:spcBef>
              <a:defRPr sz="2700"/>
            </a:pPr>
            <a:r>
              <a:rPr dirty="0"/>
              <a:t>There is a probability 0.04 that it contains diaper.</a:t>
            </a:r>
          </a:p>
          <a:p>
            <a:pPr marL="704850" lvl="1" indent="-352425" defTabSz="438150">
              <a:spcBef>
                <a:spcPts val="1800"/>
              </a:spcBef>
              <a:defRPr sz="2700"/>
            </a:pPr>
            <a:r>
              <a:rPr dirty="0"/>
              <a:t>What is the probability of a basket containing both beer and diaper? The laws of probability say:</a:t>
            </a:r>
          </a:p>
          <a:p>
            <a:pPr marL="704850" lvl="1" indent="-352425" defTabSz="438150">
              <a:spcBef>
                <a:spcPts val="1800"/>
              </a:spcBef>
              <a:defRPr sz="2700"/>
            </a:pPr>
            <a:r>
              <a:rPr dirty="0"/>
              <a:t>If these two things are independent, chance is 0.1 * 0.04 = 0.004</a:t>
            </a:r>
          </a:p>
          <a:p>
            <a:pPr marL="704850" lvl="1" indent="-352425" defTabSz="438150">
              <a:spcBef>
                <a:spcPts val="1800"/>
              </a:spcBef>
              <a:defRPr sz="2700"/>
            </a:pPr>
            <a:r>
              <a:rPr dirty="0"/>
              <a:t>That is, we would expect  0.4% of baskets to contain both </a:t>
            </a:r>
            <a:r>
              <a:rPr lang="en-US" altLang="zh-CN" dirty="0"/>
              <a:t>diaper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beer</a:t>
            </a:r>
            <a:endParaRPr dirty="0"/>
          </a:p>
        </p:txBody>
      </p:sp>
      <p:sp>
        <p:nvSpPr>
          <p:cNvPr id="2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Interesting means surpri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Interesting means surprising</a:t>
            </a:r>
          </a:p>
        </p:txBody>
      </p:sp>
      <p:sp>
        <p:nvSpPr>
          <p:cNvPr id="301" name="We therefore have a prior expectation that just 4 in 1,000 baskets should contain both beer and diaper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8489794" cy="6657710"/>
          </a:xfrm>
          <a:prstGeom prst="rect">
            <a:avLst/>
          </a:prstGeom>
        </p:spPr>
        <p:txBody>
          <a:bodyPr/>
          <a:lstStyle/>
          <a:p>
            <a:pPr marL="361822" indent="-361822" defTabSz="449833">
              <a:spcBef>
                <a:spcPts val="1800"/>
              </a:spcBef>
              <a:defRPr sz="2772"/>
            </a:pPr>
            <a:r>
              <a:t> We therefore have a prior expectation that just 4 in 1,000 baskets should contain </a:t>
            </a:r>
            <a:r>
              <a:rPr b="1"/>
              <a:t>both</a:t>
            </a:r>
            <a:r>
              <a:t> beer and diaper.</a:t>
            </a:r>
          </a:p>
          <a:p>
            <a:pPr marL="361822" indent="-361822" defTabSz="449833">
              <a:spcBef>
                <a:spcPts val="1800"/>
              </a:spcBef>
              <a:defRPr sz="2772"/>
            </a:pPr>
            <a:r>
              <a:t> If we investigate, and discover that really it is 20 in 1,000 baskets, then we will be very surprised. It tells us that:</a:t>
            </a:r>
          </a:p>
          <a:p>
            <a:pPr marL="723645" lvl="1" indent="-361822" defTabSz="449833">
              <a:spcBef>
                <a:spcPts val="1800"/>
              </a:spcBef>
              <a:defRPr sz="2772"/>
            </a:pPr>
            <a:r>
              <a:t>Something is going on in shoppers’ minds: beer and diaper are connected in some way.</a:t>
            </a:r>
          </a:p>
          <a:p>
            <a:pPr marL="723645" lvl="1" indent="-361822" defTabSz="449833">
              <a:spcBef>
                <a:spcPts val="1800"/>
              </a:spcBef>
              <a:defRPr sz="2772"/>
            </a:pPr>
            <a:r>
              <a:t>There may be ways to exploit this discovery … put the beer and diaper at opposite ends of the supermarket?</a:t>
            </a:r>
          </a:p>
          <a:p>
            <a:pPr marL="723645" lvl="1" indent="-361822" defTabSz="449833">
              <a:spcBef>
                <a:spcPts val="1800"/>
              </a:spcBef>
              <a:defRPr sz="2772"/>
            </a:pPr>
            <a:r>
              <a:t>See this </a:t>
            </a:r>
            <a:r>
              <a:rPr u="sng">
                <a:hlinkClick r:id="rId2"/>
              </a:rPr>
              <a:t>post</a:t>
            </a:r>
          </a:p>
        </p:txBody>
      </p:sp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303" name="marketbasket.png" descr="marketbask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09371" y="3416004"/>
            <a:ext cx="3546138" cy="4839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306" name="Association rules (or affinity analysis, or market basket analysis) produce rules on associations between items from a database of transac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1900"/>
              </a:spcBef>
              <a:defRPr sz="2880"/>
            </a:pPr>
            <a:r>
              <a:t>Association rules (or affinity analysis, or market basket analysis) produce rules on associations between items from a database of transactions</a:t>
            </a:r>
          </a:p>
          <a:p>
            <a:pPr marL="375920" indent="-375920" defTabSz="467359">
              <a:spcBef>
                <a:spcPts val="1900"/>
              </a:spcBef>
              <a:defRPr sz="2880"/>
            </a:pPr>
            <a:r>
              <a:t>Widely used in recommender systems</a:t>
            </a:r>
          </a:p>
          <a:p>
            <a:pPr marL="375920" indent="-375920" defTabSz="467359">
              <a:spcBef>
                <a:spcPts val="1900"/>
              </a:spcBef>
              <a:defRPr sz="2880"/>
            </a:pPr>
            <a:r>
              <a:t>Most popular method is Apriori algorithm</a:t>
            </a:r>
          </a:p>
          <a:p>
            <a:pPr marL="375920" indent="-375920" defTabSz="467359">
              <a:spcBef>
                <a:spcPts val="1900"/>
              </a:spcBef>
              <a:defRPr sz="2880"/>
            </a:pPr>
            <a:r>
              <a:t>To reduce computation, we consider only “frequent” item sets (=support)</a:t>
            </a:r>
          </a:p>
          <a:p>
            <a:pPr marL="375920" indent="-375920" defTabSz="467359">
              <a:spcBef>
                <a:spcPts val="1900"/>
              </a:spcBef>
              <a:defRPr sz="2880"/>
            </a:pPr>
            <a:r>
              <a:t>Association rules can be used for classification</a:t>
            </a:r>
          </a:p>
          <a:p>
            <a:pPr marL="375920" indent="-375920" defTabSz="467359">
              <a:spcBef>
                <a:spcPts val="1900"/>
              </a:spcBef>
              <a:defRPr sz="2880"/>
            </a:pPr>
            <a:r>
              <a:t>Association rules can be used to discover surprising relations from data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ample in recommender syst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Example in recommender systems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7045" y="2178050"/>
            <a:ext cx="9542862" cy="7253307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ectangle"/>
          <p:cNvSpPr/>
          <p:nvPr/>
        </p:nvSpPr>
        <p:spPr>
          <a:xfrm>
            <a:off x="1649777" y="7353911"/>
            <a:ext cx="9871998" cy="2249735"/>
          </a:xfrm>
          <a:prstGeom prst="rect">
            <a:avLst/>
          </a:prstGeom>
          <a:ln w="50800">
            <a:solidFill>
              <a:schemeClr val="accent5">
                <a:hueOff val="-375889"/>
                <a:satOff val="-9195"/>
                <a:lumOff val="-1490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quent Itemset and Association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indent="201168" defTabSz="514095">
              <a:spcBef>
                <a:spcPts val="1400"/>
              </a:spcBef>
              <a:defRPr sz="6160"/>
            </a:pPr>
            <a:r>
              <a:t>Frequent Itemset and Association Rules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2" name="Co-occurrence is not causality!"/>
          <p:cNvSpPr txBox="1"/>
          <p:nvPr/>
        </p:nvSpPr>
        <p:spPr>
          <a:xfrm>
            <a:off x="1094531" y="8886828"/>
            <a:ext cx="46900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t>Co-occurrence is not causality!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7477873" y="2515680"/>
            <a:ext cx="5108186" cy="3648637"/>
            <a:chOff x="0" y="0"/>
            <a:chExt cx="5108185" cy="3648635"/>
          </a:xfrm>
        </p:grpSpPr>
        <p:pic>
          <p:nvPicPr>
            <p:cNvPr id="163" name="image.pdf" descr="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583724"/>
              <a:ext cx="5108186" cy="3064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Market-Basket transactions"/>
            <p:cNvSpPr txBox="1"/>
            <p:nvPr/>
          </p:nvSpPr>
          <p:spPr>
            <a:xfrm>
              <a:off x="438432" y="0"/>
              <a:ext cx="4231321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 b="1">
                  <a:solidFill>
                    <a:schemeClr val="accent1">
                      <a:hueOff val="369196"/>
                      <a:satOff val="13972"/>
                      <a:lumOff val="-24493"/>
                    </a:schemeClr>
                  </a:solidFill>
                </a:defRPr>
              </a:lvl1pPr>
            </a:lstStyle>
            <a:p>
              <a:r>
                <a:t>Market-Basket transactions</a:t>
              </a:r>
            </a:p>
          </p:txBody>
        </p:sp>
      </p:grpSp>
      <p:sp>
        <p:nvSpPr>
          <p:cNvPr id="166" name="Itemset…"/>
          <p:cNvSpPr txBox="1"/>
          <p:nvPr/>
        </p:nvSpPr>
        <p:spPr>
          <a:xfrm>
            <a:off x="461908" y="2324100"/>
            <a:ext cx="6788626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385318" indent="-385318" algn="l" defTabSz="479044">
              <a:spcBef>
                <a:spcPts val="1900"/>
              </a:spcBef>
              <a:buClr>
                <a:srgbClr val="929292"/>
              </a:buClr>
              <a:buSzPct val="60000"/>
              <a:buFont typeface="Zapf Dingbats"/>
              <a:buChar char="❖"/>
              <a:defRPr sz="2952" b="1"/>
            </a:pPr>
            <a:r>
              <a:t>Itemset</a:t>
            </a:r>
          </a:p>
          <a:p>
            <a:pPr marL="770636" lvl="1" indent="-385318" algn="l" defTabSz="479044">
              <a:spcBef>
                <a:spcPts val="900"/>
              </a:spcBef>
              <a:buClr>
                <a:srgbClr val="929292"/>
              </a:buClr>
              <a:buSzPct val="60000"/>
              <a:buFont typeface="Zapf Dingbats"/>
              <a:buChar char="❖"/>
              <a:defRPr sz="2952"/>
            </a:pPr>
            <a:r>
              <a:t>A collection of one of more items</a:t>
            </a:r>
          </a:p>
          <a:p>
            <a:pPr marL="1155953" lvl="2" indent="-385318" algn="l" defTabSz="479044">
              <a:spcBef>
                <a:spcPts val="900"/>
              </a:spcBef>
              <a:buClr>
                <a:srgbClr val="929292"/>
              </a:buClr>
              <a:buSzPct val="60000"/>
              <a:buFont typeface="Zapf Dingbats"/>
              <a:buChar char="❖"/>
              <a:defRPr sz="2952"/>
            </a:pPr>
            <a:r>
              <a:t>Example: {Milk, Bread, Diaper}</a:t>
            </a:r>
          </a:p>
          <a:p>
            <a:pPr marL="770636" lvl="1" indent="-385318" algn="l" defTabSz="479044">
              <a:spcBef>
                <a:spcPts val="900"/>
              </a:spcBef>
              <a:buClr>
                <a:srgbClr val="929292"/>
              </a:buClr>
              <a:buSzPct val="60000"/>
              <a:buFont typeface="Zapf Dingbats"/>
              <a:buChar char="❖"/>
              <a:defRPr sz="2952"/>
            </a:pPr>
            <a:r>
              <a:t>A K-itemset is a set of K items</a:t>
            </a:r>
          </a:p>
          <a:p>
            <a:pPr marL="385318" indent="-385318" algn="l" defTabSz="479044">
              <a:spcBef>
                <a:spcPts val="1900"/>
              </a:spcBef>
              <a:buClr>
                <a:srgbClr val="929292"/>
              </a:buClr>
              <a:buSzPct val="60000"/>
              <a:buFont typeface="Zapf Dingbats"/>
              <a:buChar char="❖"/>
              <a:defRPr sz="2952" b="1"/>
            </a:pPr>
            <a:r>
              <a:t>Association Rule</a:t>
            </a:r>
          </a:p>
          <a:p>
            <a:pPr marL="770636" lvl="1" indent="-385318" algn="l" defTabSz="479044">
              <a:spcBef>
                <a:spcPts val="900"/>
              </a:spcBef>
              <a:buClr>
                <a:srgbClr val="929292"/>
              </a:buClr>
              <a:buSzPct val="60000"/>
              <a:buFont typeface="Zapf Dingbats"/>
              <a:buChar char="❖"/>
              <a:defRPr sz="2952"/>
            </a:pPr>
            <a:r>
              <a:t>An implication expression of the form X → Y, where X and Y are non-overlapping itemsets</a:t>
            </a:r>
          </a:p>
          <a:p>
            <a:pPr marL="770636" lvl="1" indent="-385318" algn="l" defTabSz="479044">
              <a:spcBef>
                <a:spcPts val="900"/>
              </a:spcBef>
              <a:buClr>
                <a:srgbClr val="929292"/>
              </a:buClr>
              <a:buSzPct val="60000"/>
              <a:buFont typeface="Zapf Dingbats"/>
              <a:buChar char="❖"/>
              <a:defRPr sz="2952"/>
            </a:pPr>
            <a:r>
              <a:t>X: antecedent</a:t>
            </a:r>
          </a:p>
          <a:p>
            <a:pPr marL="770636" lvl="1" indent="-385318" algn="l" defTabSz="479044">
              <a:spcBef>
                <a:spcPts val="900"/>
              </a:spcBef>
              <a:buClr>
                <a:srgbClr val="929292"/>
              </a:buClr>
              <a:buSzPct val="60000"/>
              <a:buFont typeface="Zapf Dingbats"/>
              <a:buChar char="❖"/>
              <a:defRPr sz="2952"/>
            </a:pPr>
            <a:r>
              <a:t>Y: consequent</a:t>
            </a:r>
          </a:p>
          <a:p>
            <a:pPr marL="770636" lvl="1" indent="-385318" algn="l" defTabSz="479044">
              <a:spcBef>
                <a:spcPts val="900"/>
              </a:spcBef>
              <a:buClr>
                <a:srgbClr val="929292"/>
              </a:buClr>
              <a:buSzPct val="60000"/>
              <a:buFont typeface="Zapf Dingbats"/>
              <a:buChar char="❖"/>
              <a:defRPr sz="2952"/>
            </a:pPr>
            <a:r>
              <a:t>Example: {Milk, Diaper} → {Beer}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iscovering Rules from Items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Discovering Rules from Itemsets</a:t>
            </a:r>
          </a:p>
        </p:txBody>
      </p:sp>
      <p:sp>
        <p:nvSpPr>
          <p:cNvPr id="171" name="Let use consider the 3-itemset {I1, I2, I5}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300"/>
              </a:spcBef>
              <a:defRPr sz="3564"/>
            </a:pPr>
            <a:r>
              <a:rPr dirty="0"/>
              <a:t>Let use consider the 3-itemset {I1, I2, I5}: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rPr dirty="0"/>
              <a:t>I1, I2 —&gt; I5 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rPr dirty="0"/>
              <a:t>I1,  I5 —&gt;  I2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rPr dirty="0"/>
              <a:t>I2,  I5 —&gt; I1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rPr dirty="0">
                <a:highlight>
                  <a:srgbClr val="FFFF00"/>
                </a:highlight>
              </a:rPr>
              <a:t>I1—&gt; I2,  I5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rPr dirty="0">
                <a:highlight>
                  <a:srgbClr val="FFFF00"/>
                </a:highlight>
              </a:rPr>
              <a:t>I2—&gt; I1, I5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rPr dirty="0">
                <a:highlight>
                  <a:srgbClr val="FFFF00"/>
                </a:highlight>
              </a:rPr>
              <a:t>I5—&gt; I1, I2</a:t>
            </a:r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ule Strength Measures 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 Strength Measures I</a:t>
            </a:r>
          </a:p>
        </p:txBody>
      </p:sp>
      <p:sp>
        <p:nvSpPr>
          <p:cNvPr id="175" name="Association Rule: X —&gt; Y…"/>
          <p:cNvSpPr txBox="1">
            <a:spLocks noGrp="1"/>
          </p:cNvSpPr>
          <p:nvPr>
            <p:ph type="body" sz="half" idx="1"/>
          </p:nvPr>
        </p:nvSpPr>
        <p:spPr>
          <a:xfrm>
            <a:off x="473227" y="2713232"/>
            <a:ext cx="6462942" cy="4473186"/>
          </a:xfrm>
          <a:prstGeom prst="rect">
            <a:avLst/>
          </a:prstGeom>
        </p:spPr>
        <p:txBody>
          <a:bodyPr/>
          <a:lstStyle/>
          <a:p>
            <a:pPr marL="399415" indent="-399415" defTabSz="496570">
              <a:spcBef>
                <a:spcPts val="2000"/>
              </a:spcBef>
              <a:defRPr sz="3060"/>
            </a:pPr>
            <a:r>
              <a:t>Association Rule: X —&gt; Y</a:t>
            </a:r>
          </a:p>
          <a:p>
            <a:pPr marL="399415" indent="-399415" defTabSz="496570">
              <a:spcBef>
                <a:spcPts val="2000"/>
              </a:spcBef>
              <a:defRPr sz="3060" b="1"/>
            </a:pPr>
            <a:r>
              <a:t>Support </a:t>
            </a:r>
            <a:r>
              <a:rPr b="0"/>
              <a:t>(s)‏</a:t>
            </a:r>
          </a:p>
          <a:p>
            <a:pPr marL="798830" lvl="1" indent="-399415" defTabSz="496570">
              <a:spcBef>
                <a:spcPts val="1000"/>
              </a:spcBef>
              <a:defRPr sz="3060"/>
            </a:pPr>
            <a:r>
              <a:t>Fraction of transactions that contain both X and Y</a:t>
            </a:r>
          </a:p>
          <a:p>
            <a:pPr marL="399415" indent="-399415" defTabSz="496570">
              <a:spcBef>
                <a:spcPts val="2000"/>
              </a:spcBef>
              <a:defRPr sz="3060" b="1"/>
            </a:pPr>
            <a:r>
              <a:t>Confidence </a:t>
            </a:r>
            <a:r>
              <a:rPr b="0"/>
              <a:t>(c)‏</a:t>
            </a:r>
          </a:p>
          <a:p>
            <a:pPr marL="798830" lvl="1" indent="-399415" defTabSz="496570">
              <a:spcBef>
                <a:spcPts val="1000"/>
              </a:spcBef>
              <a:defRPr sz="3060"/>
            </a:pPr>
            <a:r>
              <a:t>Measures how often Y appears in transactions containing X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77" name="Group" descr="Group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9179" y="2571817"/>
            <a:ext cx="5108186" cy="30649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8" name="Group"/>
          <p:cNvGrpSpPr/>
          <p:nvPr/>
        </p:nvGrpSpPr>
        <p:grpSpPr>
          <a:xfrm>
            <a:off x="7105140" y="5596625"/>
            <a:ext cx="5560065" cy="3602930"/>
            <a:chOff x="0" y="0"/>
            <a:chExt cx="5560063" cy="3602929"/>
          </a:xfrm>
        </p:grpSpPr>
        <p:sp>
          <p:nvSpPr>
            <p:cNvPr id="178" name="Rectangle"/>
            <p:cNvSpPr/>
            <p:nvPr/>
          </p:nvSpPr>
          <p:spPr>
            <a:xfrm>
              <a:off x="0" y="257599"/>
              <a:ext cx="5560064" cy="3345331"/>
            </a:xfrm>
            <a:prstGeom prst="rect">
              <a:avLst/>
            </a:prstGeom>
            <a:noFill/>
            <a:ln w="25400" cap="flat">
              <a:solidFill>
                <a:srgbClr val="6663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grpSp>
          <p:nvGrpSpPr>
            <p:cNvPr id="187" name="Group"/>
            <p:cNvGrpSpPr/>
            <p:nvPr/>
          </p:nvGrpSpPr>
          <p:grpSpPr>
            <a:xfrm>
              <a:off x="125109" y="0"/>
              <a:ext cx="5317384" cy="3370730"/>
              <a:chOff x="-137810" y="-80274"/>
              <a:chExt cx="5317382" cy="3370729"/>
            </a:xfrm>
          </p:grpSpPr>
          <p:grpSp>
            <p:nvGrpSpPr>
              <p:cNvPr id="183" name="Group"/>
              <p:cNvGrpSpPr/>
              <p:nvPr/>
            </p:nvGrpSpPr>
            <p:grpSpPr>
              <a:xfrm>
                <a:off x="-137811" y="-80275"/>
                <a:ext cx="5317383" cy="3370730"/>
                <a:chOff x="-137810" y="-80274"/>
                <a:chExt cx="5317382" cy="3370729"/>
              </a:xfrm>
            </p:grpSpPr>
            <p:pic>
              <p:nvPicPr>
                <p:cNvPr id="179" name="image.pdf" descr="image.pdf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1612157" y="498115"/>
                  <a:ext cx="3536412" cy="49398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80" name="image.pdf" descr="image.pdf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95075" y="1289725"/>
                  <a:ext cx="5084497" cy="91975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81" name="image.pdf" descr="image.pdf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0" y="2381032"/>
                  <a:ext cx="5115499" cy="90942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82" name="Example:"/>
                <p:cNvSpPr txBox="1"/>
                <p:nvPr/>
              </p:nvSpPr>
              <p:spPr>
                <a:xfrm>
                  <a:off x="-137811" y="-80275"/>
                  <a:ext cx="1420994" cy="565908"/>
                </a:xfrm>
                <a:prstGeom prst="rect">
                  <a:avLst/>
                </a:prstGeom>
                <a:solidFill>
                  <a:srgbClr val="E3E0DB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t">
                  <a:noAutofit/>
                </a:bodyPr>
                <a:lstStyle>
                  <a:lvl1pPr algn="l" defTabSz="914400"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500" b="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Example:</a:t>
                  </a:r>
                </a:p>
              </p:txBody>
            </p:sp>
          </p:grpSp>
          <p:grpSp>
            <p:nvGrpSpPr>
              <p:cNvPr id="186" name="Group"/>
              <p:cNvGrpSpPr/>
              <p:nvPr/>
            </p:nvGrpSpPr>
            <p:grpSpPr>
              <a:xfrm>
                <a:off x="274371" y="483890"/>
                <a:ext cx="876599" cy="881002"/>
                <a:chOff x="0" y="0"/>
                <a:chExt cx="876597" cy="881000"/>
              </a:xfrm>
            </p:grpSpPr>
            <p:sp>
              <p:nvSpPr>
                <p:cNvPr id="184" name="Line"/>
                <p:cNvSpPr/>
                <p:nvPr/>
              </p:nvSpPr>
              <p:spPr>
                <a:xfrm flipV="1">
                  <a:off x="438298" y="474600"/>
                  <a:ext cx="1" cy="406401"/>
                </a:xfrm>
                <a:prstGeom prst="line">
                  <a:avLst/>
                </a:prstGeom>
                <a:noFill/>
                <a:ln w="25400" cap="flat">
                  <a:solidFill>
                    <a:schemeClr val="accent2">
                      <a:hueOff val="597264"/>
                      <a:satOff val="5158"/>
                      <a:lumOff val="-17289"/>
                    </a:schemeClr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3200"/>
                  </a:pPr>
                  <a:endParaRPr/>
                </a:p>
              </p:txBody>
            </p:sp>
            <p:sp>
              <p:nvSpPr>
                <p:cNvPr id="185" name="count"/>
                <p:cNvSpPr txBox="1"/>
                <p:nvPr/>
              </p:nvSpPr>
              <p:spPr>
                <a:xfrm>
                  <a:off x="0" y="-1"/>
                  <a:ext cx="876598" cy="508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chemeClr val="accent2">
                          <a:hueOff val="614819"/>
                          <a:satOff val="14458"/>
                          <a:lumOff val="-30440"/>
                        </a:schemeClr>
                      </a:solidFill>
                    </a:defRPr>
                  </a:lvl1pPr>
                </a:lstStyle>
                <a:p>
                  <a:r>
                    <a:t>count</a:t>
                  </a:r>
                </a:p>
              </p:txBody>
            </p:sp>
          </p:grpSp>
        </p:grpSp>
      </p:grpSp>
      <p:sp>
        <p:nvSpPr>
          <p:cNvPr id="189" name="What happens if we use a rule with low support to make a prediction?…"/>
          <p:cNvSpPr/>
          <p:nvPr/>
        </p:nvSpPr>
        <p:spPr>
          <a:xfrm>
            <a:off x="473227" y="7696964"/>
            <a:ext cx="6462942" cy="134620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t>What happens if we use a rule with low support to make a prediction?</a:t>
            </a:r>
          </a:p>
          <a:p>
            <a:pPr marL="228600" indent="-228600" algn="l">
              <a:buSzPct val="100000"/>
              <a:buChar char="•"/>
              <a:defRPr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t>what if we use a rule with low confidence?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ule Strength Measures 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 Strength Measures I</a:t>
            </a:r>
          </a:p>
        </p:txBody>
      </p:sp>
      <p:sp>
        <p:nvSpPr>
          <p:cNvPr id="192" name="We should only consider rules derived from itemsets with high support, and that also have high confidenc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300"/>
              </a:spcBef>
              <a:defRPr sz="3564"/>
            </a:pPr>
            <a:r>
              <a:rPr dirty="0"/>
              <a:t>We should only consider rules derived from </a:t>
            </a:r>
            <a:r>
              <a:rPr dirty="0" err="1"/>
              <a:t>itemsets</a:t>
            </a:r>
            <a:r>
              <a:rPr dirty="0"/>
              <a:t> with </a:t>
            </a:r>
            <a:r>
              <a:rPr b="1" dirty="0"/>
              <a:t>high support</a:t>
            </a:r>
            <a:r>
              <a:rPr dirty="0"/>
              <a:t>, and that also have </a:t>
            </a:r>
            <a:r>
              <a:rPr b="1" dirty="0"/>
              <a:t>high confidence</a:t>
            </a:r>
            <a:r>
              <a:rPr dirty="0"/>
              <a:t>.</a:t>
            </a:r>
          </a:p>
          <a:p>
            <a:pPr marL="930402" lvl="1" indent="-465201" defTabSz="578358">
              <a:spcBef>
                <a:spcPts val="2300"/>
              </a:spcBef>
              <a:defRPr sz="3564"/>
            </a:pPr>
            <a:r>
              <a:rPr dirty="0"/>
              <a:t>A rule with low support is likely to overfit	</a:t>
            </a:r>
          </a:p>
          <a:p>
            <a:pPr marL="930402" lvl="1" indent="-465201" defTabSz="578358">
              <a:spcBef>
                <a:spcPts val="2300"/>
              </a:spcBef>
              <a:defRPr sz="3564"/>
            </a:pPr>
            <a:r>
              <a:rPr dirty="0"/>
              <a:t>A rule with low confidence is not meaningful.</a:t>
            </a:r>
          </a:p>
          <a:p>
            <a:pPr marL="1395602" lvl="2" indent="-465201" defTabSz="578358">
              <a:spcBef>
                <a:spcPts val="2300"/>
              </a:spcBef>
              <a:defRPr sz="3564"/>
            </a:pPr>
            <a:r>
              <a:rPr dirty="0"/>
              <a:t>Rules don’t explain anything, they just point out hard facts in data volumes.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rPr dirty="0"/>
              <a:t>When we mine rules from data, we usually specify a minimum support (and a minimum confidence)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ule Strength Measures I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 Strength Measures II</a:t>
            </a:r>
          </a:p>
        </p:txBody>
      </p:sp>
      <p:sp>
        <p:nvSpPr>
          <p:cNvPr id="196" name="Lift = confidence/(benchmark confidence)…"/>
          <p:cNvSpPr txBox="1">
            <a:spLocks noGrp="1"/>
          </p:cNvSpPr>
          <p:nvPr>
            <p:ph type="body" idx="1"/>
          </p:nvPr>
        </p:nvSpPr>
        <p:spPr>
          <a:xfrm>
            <a:off x="508000" y="3125388"/>
            <a:ext cx="11988800" cy="4641851"/>
          </a:xfrm>
          <a:prstGeom prst="rect">
            <a:avLst/>
          </a:prstGeom>
        </p:spPr>
        <p:txBody>
          <a:bodyPr/>
          <a:lstStyle/>
          <a:p>
            <a:pPr marL="408812" indent="-408812" defTabSz="508254">
              <a:spcBef>
                <a:spcPts val="2000"/>
              </a:spcBef>
              <a:defRPr sz="3132"/>
            </a:pPr>
            <a:r>
              <a:rPr b="1" dirty="0"/>
              <a:t>Lift</a:t>
            </a:r>
            <a:r>
              <a:rPr lang="en-US" b="1" dirty="0"/>
              <a:t> of rule r</a:t>
            </a:r>
            <a:r>
              <a:rPr dirty="0"/>
              <a:t> = confidence</a:t>
            </a:r>
            <a:r>
              <a:rPr lang="en-US" dirty="0"/>
              <a:t>(r) </a:t>
            </a:r>
            <a:r>
              <a:rPr dirty="0"/>
              <a:t>/</a:t>
            </a:r>
            <a:r>
              <a:rPr lang="en-US" dirty="0"/>
              <a:t> support of consequent</a:t>
            </a:r>
            <a:endParaRPr dirty="0"/>
          </a:p>
          <a:p>
            <a:pPr marL="408812" indent="-408812" defTabSz="508254">
              <a:spcBef>
                <a:spcPts val="2000"/>
              </a:spcBef>
              <a:defRPr sz="3132"/>
            </a:pPr>
            <a:endParaRPr lang="en-US" dirty="0"/>
          </a:p>
          <a:p>
            <a:pPr marL="408812" indent="-408812" defTabSz="508254">
              <a:spcBef>
                <a:spcPts val="2000"/>
              </a:spcBef>
              <a:defRPr sz="3132"/>
            </a:pPr>
            <a:r>
              <a:rPr dirty="0"/>
              <a:t>Lift &gt; 1 indicates a rule that is useful in finding consequent items sets (i.e., more useful than just selecting transactions randomly)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nterpretation of Metr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Interpretation of Metrics</a:t>
            </a:r>
          </a:p>
        </p:txBody>
      </p:sp>
      <p:sp>
        <p:nvSpPr>
          <p:cNvPr id="200" name="Lift ratio shows how effective the rule is in finding consequents (useful if finding particular consequents is important)…"/>
          <p:cNvSpPr txBox="1">
            <a:spLocks noGrp="1"/>
          </p:cNvSpPr>
          <p:nvPr>
            <p:ph type="body" sz="half" idx="1"/>
          </p:nvPr>
        </p:nvSpPr>
        <p:spPr>
          <a:xfrm>
            <a:off x="508000" y="2628900"/>
            <a:ext cx="11988800" cy="6629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8211" indent="-418211" defTabSz="519937">
              <a:spcBef>
                <a:spcPts val="2100"/>
              </a:spcBef>
              <a:defRPr sz="3204"/>
            </a:pPr>
            <a:r>
              <a:rPr b="1" dirty="0"/>
              <a:t>Lift</a:t>
            </a:r>
            <a:r>
              <a:rPr dirty="0"/>
              <a:t> ratio shows how effective the rule is in finding consequents (useful if finding particular consequents is important)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endParaRPr lang="en-US" b="1" dirty="0"/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rPr b="1" dirty="0"/>
              <a:t>Confidence</a:t>
            </a:r>
            <a:r>
              <a:rPr dirty="0"/>
              <a:t> shows the rate at which consequents will be found (useful in learning costs of promotion)  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endParaRPr lang="en-US" b="1" dirty="0"/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rPr b="1" dirty="0"/>
              <a:t>Support</a:t>
            </a:r>
            <a:r>
              <a:rPr dirty="0"/>
              <a:t> measures overall impact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1829</Words>
  <Application>Microsoft Office PowerPoint</Application>
  <PresentationFormat>Custom</PresentationFormat>
  <Paragraphs>300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Bodoni SvtyTwo ITC TT-Book</vt:lpstr>
      <vt:lpstr>Calibri</vt:lpstr>
      <vt:lpstr>Helvetica</vt:lpstr>
      <vt:lpstr>Helvetica Neue</vt:lpstr>
      <vt:lpstr>Palatino</vt:lpstr>
      <vt:lpstr>Times New Roman</vt:lpstr>
      <vt:lpstr>Verdana</vt:lpstr>
      <vt:lpstr>Wingdings</vt:lpstr>
      <vt:lpstr>Zapf Dingbats</vt:lpstr>
      <vt:lpstr>New_Template4</vt:lpstr>
      <vt:lpstr>Association Rules</vt:lpstr>
      <vt:lpstr>What are Association Rules?</vt:lpstr>
      <vt:lpstr>Example in recommender systems</vt:lpstr>
      <vt:lpstr>Frequent Itemset and Association Rules</vt:lpstr>
      <vt:lpstr>Discovering Rules from Itemsets</vt:lpstr>
      <vt:lpstr>Rule Strength Measures I</vt:lpstr>
      <vt:lpstr>Rule Strength Measures I</vt:lpstr>
      <vt:lpstr>Rule Strength Measures II</vt:lpstr>
      <vt:lpstr>Interpretation of Metrics</vt:lpstr>
      <vt:lpstr>Example</vt:lpstr>
      <vt:lpstr>Practice</vt:lpstr>
      <vt:lpstr>Another Example</vt:lpstr>
      <vt:lpstr>Brute-force Itemset Generation</vt:lpstr>
      <vt:lpstr>Association Rule Mining Task</vt:lpstr>
      <vt:lpstr>Apriori Algorithm</vt:lpstr>
      <vt:lpstr>Apriori Algorithm</vt:lpstr>
      <vt:lpstr>The Apriori Algorithm</vt:lpstr>
      <vt:lpstr>The Apriori Algorithm — Example</vt:lpstr>
      <vt:lpstr>Issues with Association Rule Mining</vt:lpstr>
      <vt:lpstr>Alternate data format - binary matrix</vt:lpstr>
      <vt:lpstr>Interesting/Useful Rules</vt:lpstr>
      <vt:lpstr>Interesting means surprising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Porter Andrew J</dc:creator>
  <cp:lastModifiedBy>Porter Andrew J</cp:lastModifiedBy>
  <cp:revision>23</cp:revision>
  <dcterms:modified xsi:type="dcterms:W3CDTF">2019-06-10T20:52:18Z</dcterms:modified>
</cp:coreProperties>
</file>