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7" r:id="rId5"/>
    <p:sldId id="280" r:id="rId6"/>
    <p:sldId id="275" r:id="rId7"/>
    <p:sldId id="285" r:id="rId8"/>
    <p:sldId id="286" r:id="rId9"/>
    <p:sldId id="282" r:id="rId10"/>
    <p:sldId id="287" r:id="rId11"/>
    <p:sldId id="283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181B43C-3D9F-430C-A986-8084CCC0CED4}" type="datetimeFigureOut">
              <a:rPr lang="en-US" smtClean="0"/>
              <a:t>7/6/2020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2438400"/>
            <a:ext cx="7848600" cy="2593975"/>
          </a:xfrm>
        </p:spPr>
        <p:txBody>
          <a:bodyPr/>
          <a:lstStyle/>
          <a:p>
            <a:pPr algn="ctr"/>
            <a:r>
              <a:rPr lang="en-US" dirty="0" smtClean="0"/>
              <a:t>Predicting Stock Prices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8458200" cy="1066800"/>
          </a:xfrm>
        </p:spPr>
        <p:txBody>
          <a:bodyPr/>
          <a:lstStyle/>
          <a:p>
            <a:pPr algn="ctr"/>
            <a:r>
              <a:rPr lang="en-US" dirty="0" smtClean="0"/>
              <a:t>By Adam </a:t>
            </a:r>
            <a:r>
              <a:rPr lang="en-US" dirty="0" err="1" smtClean="0"/>
              <a:t>Parente</a:t>
            </a:r>
            <a:endParaRPr lang="en-US" dirty="0"/>
          </a:p>
        </p:txBody>
      </p:sp>
      <p:sp>
        <p:nvSpPr>
          <p:cNvPr id="4" name="AutoShape 2" descr="What Does stonks Mean? | Memes by Dictionar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at Does stonks Mean? | Memes by Dictionary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What Does stonks Mean? | Memes by Dictionary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The Highest Stock Prices In Histo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5138"/>
            <a:ext cx="419946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EMA Signal 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ConvLSTM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01981"/>
            <a:ext cx="3959038" cy="343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01981"/>
            <a:ext cx="3962400" cy="344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46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the Models Fail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the use of several trading signals and indicators, there is not enough of a signal to noise ratio among the features</a:t>
            </a:r>
          </a:p>
          <a:p>
            <a:r>
              <a:rPr lang="en-US" dirty="0" smtClean="0"/>
              <a:t>PCA can reduce about 35 variables down to </a:t>
            </a:r>
            <a:r>
              <a:rPr lang="en-US" dirty="0" smtClean="0"/>
              <a:t>~10 </a:t>
            </a:r>
            <a:r>
              <a:rPr lang="en-US" dirty="0" smtClean="0"/>
              <a:t>with minimal loss and capture most of the variance excluding the time component</a:t>
            </a:r>
          </a:p>
          <a:p>
            <a:r>
              <a:rPr lang="en-US" dirty="0" smtClean="0"/>
              <a:t>Stock prices are famously stochastic and in the short term studied here tend to be approximately 0% price difference.  Trying to distinguish two categories which are densely populated at the dividing line requires very expressive features</a:t>
            </a:r>
          </a:p>
        </p:txBody>
      </p:sp>
    </p:spTree>
    <p:extLst>
      <p:ext uri="{BB962C8B-B14F-4D97-AF65-F5344CB8AC3E}">
        <p14:creationId xmlns:p14="http://schemas.microsoft.com/office/powerpoint/2010/main" val="395387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1143000"/>
          </a:xfrm>
        </p:spPr>
        <p:txBody>
          <a:bodyPr/>
          <a:lstStyle/>
          <a:p>
            <a:pPr algn="ctr"/>
            <a:r>
              <a:rPr lang="en-US" sz="4200" dirty="0" smtClean="0"/>
              <a:t>Implications and Future Research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retail traders a specific rules based strategy is likely more effective than attempts to apply machine learning</a:t>
            </a:r>
            <a:endParaRPr lang="en-US" sz="2400" dirty="0" smtClean="0"/>
          </a:p>
          <a:p>
            <a:r>
              <a:rPr lang="en-US" sz="2400" dirty="0" smtClean="0"/>
              <a:t>More expressive </a:t>
            </a:r>
            <a:r>
              <a:rPr lang="en-US" sz="2400" dirty="0" smtClean="0"/>
              <a:t>features are </a:t>
            </a:r>
            <a:r>
              <a:rPr lang="en-US" sz="2400" dirty="0" smtClean="0"/>
              <a:t>necessary</a:t>
            </a:r>
            <a:endParaRPr lang="en-US" sz="2400" dirty="0" smtClean="0"/>
          </a:p>
          <a:p>
            <a:pPr lvl="1"/>
            <a:r>
              <a:rPr lang="en-US" sz="2400" dirty="0" smtClean="0"/>
              <a:t>Options data and depth </a:t>
            </a:r>
            <a:r>
              <a:rPr lang="en-US" sz="2400" dirty="0"/>
              <a:t>c</a:t>
            </a:r>
            <a:r>
              <a:rPr lang="en-US" sz="2400" dirty="0" smtClean="0"/>
              <a:t>harts would have more information to generate feature with</a:t>
            </a:r>
          </a:p>
          <a:p>
            <a:pPr lvl="1"/>
            <a:r>
              <a:rPr lang="en-US" sz="2400" dirty="0" smtClean="0"/>
              <a:t>Extra data is large and expensive</a:t>
            </a:r>
            <a:endParaRPr lang="en-US" sz="2400" dirty="0" smtClean="0"/>
          </a:p>
          <a:p>
            <a:r>
              <a:rPr lang="en-US" sz="2600" dirty="0" smtClean="0"/>
              <a:t>Likely not an issue with time span or the choice of dependent variable based on experimentation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8361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The Value in Prediction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342900"/>
            <a:r>
              <a:rPr lang="en-US" sz="2400" dirty="0" smtClean="0"/>
              <a:t>Naturally to make money</a:t>
            </a:r>
          </a:p>
          <a:p>
            <a:pPr marL="388620" indent="-342900"/>
            <a:r>
              <a:rPr lang="en-US" sz="2400" dirty="0" smtClean="0"/>
              <a:t>Even a slightly performing model could be used to supplement traditional trading strategy</a:t>
            </a:r>
          </a:p>
          <a:p>
            <a:pPr marL="388620" indent="-342900"/>
            <a:r>
              <a:rPr lang="en-US" sz="2400" dirty="0" smtClean="0"/>
              <a:t>Traditional strategies (</a:t>
            </a:r>
            <a:r>
              <a:rPr lang="en-US" sz="2400" dirty="0" err="1" smtClean="0"/>
              <a:t>ema</a:t>
            </a:r>
            <a:r>
              <a:rPr lang="en-US" sz="2400" dirty="0" smtClean="0"/>
              <a:t> crossover, momentum, candlesticks) have a lot of false signals that a machine learning model might help mitigate.</a:t>
            </a:r>
          </a:p>
          <a:p>
            <a:pPr marL="388620" indent="-342900"/>
            <a:r>
              <a:rPr lang="en-US" sz="2400" dirty="0" smtClean="0"/>
              <a:t>If there is value in these signals, a machine learning model might be able to pick up on the signals and generate a signal for a composite strategy</a:t>
            </a:r>
          </a:p>
        </p:txBody>
      </p:sp>
    </p:spTree>
    <p:extLst>
      <p:ext uri="{BB962C8B-B14F-4D97-AF65-F5344CB8AC3E}">
        <p14:creationId xmlns:p14="http://schemas.microsoft.com/office/powerpoint/2010/main" val="23962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Data gathered from Polygon API through Alpaca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30 minute intervals from 1/01/2016-1/01/2020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Selected random stocks between the ¼ and ¾ quantiles based on market capitalization value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Full dataset of about 650,000 cases among 47 stocks</a:t>
            </a:r>
          </a:p>
        </p:txBody>
      </p:sp>
    </p:spTree>
    <p:extLst>
      <p:ext uri="{BB962C8B-B14F-4D97-AF65-F5344CB8AC3E}">
        <p14:creationId xmlns:p14="http://schemas.microsoft.com/office/powerpoint/2010/main" val="233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percent change in values such as open and close prices are used to make price inputs stationary for min-max scaler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series of traditional stock metrics that would be used as part of a trading strategy are generated</a:t>
            </a:r>
          </a:p>
          <a:p>
            <a:pPr lvl="1"/>
            <a:r>
              <a:rPr lang="en-US" dirty="0" smtClean="0"/>
              <a:t>Candlestick pattern signals</a:t>
            </a:r>
          </a:p>
          <a:p>
            <a:pPr lvl="1"/>
            <a:r>
              <a:rPr lang="en-US" dirty="0" smtClean="0"/>
              <a:t>Relative Strength Index (RSI)</a:t>
            </a:r>
          </a:p>
          <a:p>
            <a:pPr lvl="1"/>
            <a:r>
              <a:rPr lang="en-US" dirty="0" smtClean="0"/>
              <a:t>Moving Average Convergence Divergence (MACD)</a:t>
            </a:r>
          </a:p>
          <a:p>
            <a:pPr lvl="1"/>
            <a:r>
              <a:rPr lang="en-US" dirty="0" smtClean="0"/>
              <a:t>Fibonacci Retracement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reduce noise, the model predicts whether the stock price goes up in the next 5 time periods.</a:t>
            </a:r>
          </a:p>
          <a:p>
            <a:r>
              <a:rPr lang="en-US" dirty="0" smtClean="0"/>
              <a:t>Predicting a specific price has a high degree of uncertainty</a:t>
            </a:r>
          </a:p>
          <a:p>
            <a:r>
              <a:rPr lang="en-US" dirty="0" smtClean="0"/>
              <a:t>Predicting a narrow time period is increasingly random</a:t>
            </a:r>
          </a:p>
          <a:p>
            <a:r>
              <a:rPr lang="en-US" dirty="0" smtClean="0"/>
              <a:t>Predicting further away is increasingly random</a:t>
            </a:r>
          </a:p>
          <a:p>
            <a:r>
              <a:rPr lang="en-US" dirty="0" smtClean="0"/>
              <a:t>While I use the price movement for the following 5 time periods for the analysis, different dependent variables have similarly poor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model is an LSTM model</a:t>
            </a:r>
          </a:p>
          <a:p>
            <a:pPr lvl="1"/>
            <a:r>
              <a:rPr lang="en-US" dirty="0" smtClean="0"/>
              <a:t>By using the history of features the model should be better able to learn as it might better capture trends with price changes and indicators.</a:t>
            </a:r>
          </a:p>
          <a:p>
            <a:r>
              <a:rPr lang="en-US" dirty="0" smtClean="0"/>
              <a:t>A Convolutional LSTM is used as a supplement to incorporate convolutional layers into the model which may better highlight key inputs</a:t>
            </a:r>
          </a:p>
          <a:p>
            <a:r>
              <a:rPr lang="en-US" dirty="0" smtClean="0"/>
              <a:t>A series of ensemble classification models are used to compare and validate the performance of the neural network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Neural Net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ConvLSTM</a:t>
            </a:r>
            <a:endParaRPr lang="en-US" dirty="0"/>
          </a:p>
        </p:txBody>
      </p:sp>
      <p:sp>
        <p:nvSpPr>
          <p:cNvPr id="7" name="AutoShape 2" descr="data:image/png;base64,iVBORw0KGgoAAAANSUhEUgAAAlsAAAHgCAYAAACSIKhaAAAABHNCSVQICAgIfAhkiAAAAAlwSFlzAAALEgAACxIB0t1+/AAAADh0RVh0U29mdHdhcmUAbWF0cGxvdGxpYiB2ZXJzaW9uMy4yLjEsIGh0dHA6Ly9tYXRwbG90bGliLm9yZy+j8jraAAAZfUlEQVR4nO3de5SdBX3v4e/OBQj3QBJIQoYQA7GIYBQhQA1FLUgLBYRlCdrSAolUEFBbULHnwKmnNxZgD4dWDNSq5a6EAyJEyh2BJhJJUi41YGoyuUEuBOSaTPb5w3Z0jBmnmN8Me3ietd61eC97799ei7XXJ++79zuNJM0AAFBiQF8PAADQn4ktAIBCYgsAoJDYAgAoJLYAAAqJLQCAQoP6eoBNef25Z/p6BKAfGjLqfX09AtAPdaxbusl9zm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HFm9qDj3w/R514Wo78yCm58hs3bLR/1px5mXT48Tn+5DNy/Mln5B/+8eokybIVz+WPzzwvR580Lcd89OP5xg039/bowJvYEYf/Vh7/t/vz1BMP5tw/O2OTx+3/nv3y2iuL8uEP/27ntrPPmpq5j92dx35wV/75G5dnyy237I2RaWGD+noA2JSOjo588eLLM/1Lf5ldRwzL7592dg77zQPztj1273Lcu/fbJ39/0YVdtg0aODB/9smp2XvC+Lz00sv5yKln5eD3TtzoscBbz4ABA/J//u5/50O/MyXt7cvyyMPfya3f/m6efHLBRsf91V+en+9+997ObaNG7Zozzzgl79zvsLz66qu59pov5/c/cky+/kv+MQj/pSy2JkyYkGOOOSajR49Os9nM0qVLc8stt+Spp56qekn6mflP/jBtu43KmNEjkyRHfuDQ3P3AIz0KpuHDdsrwYTslSbbZZuuM231MVjy3SmwBOeC9E/PMM/+RhQsXJUluuOH/5feOPmKj2DrzjFNy04zbsv/+7+qyfdCgQRkyZKusW7cuWw8ZkmXLlvfa7LSmksuI5557bq677ro0Go3MmjUrs2fPTqPRyLXXXpvzzjuv4iXph559bmV2HTG8c32XEcPy7HOrNjpu7r89mQ+f/Imc/pk/z9M/+vFG+5csW5EnFzyTfd8xoXReoDWMGr1rFrcv7VxvX7Iso0bt2vWYUbvm2GM+lCu+8o0u25cuXZ5LLv1yFj4zK+2LfpC1L7yQO//l/l6Zm9ZVcmbr1FNPzTve8Y6sX7++y/ZLLrkkjz/+eP7mb/6m4mXpZ5rNjbc1Gl3X957wttz5ra9l662H5P6HZuWsz/2vfOf6qzr3v/zyK/nU+V/MeWd9PNtus03xxEAraPziB0mS5i984Fxy8YX53Of/Mhs2bOiyfccdd8jvHX1Exu81Kc8//0Kuv+6KnHTSh3PNNTeVzkxrK4mtDRs2ZNSoUVm0aFGX7SNHjtzof9yfN3Xq1EybNi1J0thyuzRfe7FiPFrELiOGZfmzz3Wur3h2ZYYP27nLMT8fUJMPPiBfvPjyrHl+bYbuuEPWrV+fc87/Yn738MPy2791SK/NDby5LWlfljG7jepc3230yCxbtqLLMe959765+p//PkkybNhOOfJD78/69eszePDgLPyPRVm5cnWSZMbNt+egSfuLLbpVElvnnHNO7rrrrixYsCCLFy9OkrS1tWX8+PE588wzN/m46dOnZ/r06UmS1597pmI0Wsg+b98ri9qXpn3p8uwyfOfcftd9+dv/2fUy9MpVq7PzTkPTaDQy/4l/z4ZmMzvusH2azWb+x199KeN2H5OTT/xwH70D4M1o9vcfy/jxe2Ts2DFZsmR5PvKRY/IHf9j1F4l7Tjio87+vuvLS3Padf8ktt8zMAe+dmAMPfHeGDNkqr7zyat5/2G/m0Ufn9vZboMWUxNbMmTOz11575YADDsjo0aPTaDTS3t6e2bNnd3tmC37eoEED8/lP/Uk+/ukvpKOjI8cddXjGj9s918+4LUny+8f9br57z4O5fsZtGThoYLbaYotcdOFn02g0Mmfuv+XWO+7Knm8bm+NP/umH6NkfPzmTDz6gL98S8CbQ0dGRs8/5Qr5z2zUZOGBA/ulr1+eJJ36YaVP/IEnylenf2ORjZ83+QW666bbMnjUz69evz2OPPZ7pV17dW6PTohpJfsk3Y/qeM1tAhSGj3tfXIwD9UMe6pZvc56am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oUHc7hw4d2u2D16xZs1mHAQDob7qNrUcffTTNZjONRiNtbW1Zs2ZNGo1GdtxxxyxatCjjxo3rrTkBAFpSt5cRx40bl7e97W2ZOXNmjj766AwfPjzDhg3LUUcdlZtuuqm3ZgQAaFk9+s7We9/73tx+++2d63fccUcOPfTQsqEAAPqLHsXWypUrc/7552f33XdPW1tbPv/5z2fVqlXVswEAtLwexdaUKVMyfPjwzJgxIzNmzMjw4cMzZcqU6tkAAFpeI0mzpwdvs802eemllwrH+ZnXn3umV14HeGsZMup9fT0C0A91rFu6yX09OrN10EEH5fHHH88TTzyRJNl3331z+eWXb57pAAD6sR7F1qWXXpojjjii83ta8+bNy+TJk0sHAwDoD3p8B/n29vYu6x0dHZt9GACA/qbbm5r+l8WLF+eggw5Ks9nM4MGDc9ZZZ+XJJ5+sng0AoOX16MzW6aefnjPOOCOjR49Oe3t73vWud+UTn/hE9WwAAC2vR2e2JkyYkI997GNdth188MF56KGHSoYCAOgvenRm67LLLuvRNgAAuur2zNakSZNy8MEHZ/jw4fnUpz7VuX377bfPwIEDy4cDAGh13cbWFltskW233TaDBg3Kdttt17n9hRdeyAknnFA+HABAq+vRHeTb2tqyaNGiXhjnZ9xBHqjgDvJAhV/7DvJXXnlldthhh871HXfcMXfcccevPxkAQD/Xo9gaNmxY1q5d27n+/PPPZ8SIEWVDAQD0Fz2KrQ0bNmTMmDGd621tbWk2e/z3qwEA3rJ6dJ+t888/Pw8++GDuu+++JMnkyZMzbdq00sEAAPqDHn1BPkl23nnnTJo0KY1GIw8//HDnH6Wucs8Iv3YENr8R277c1yMA/dA7fvSdTe7r9jLihAkTkiQTJ05MW1tbli5dmiVLlqStrS0TJ07cvFMCAPRD3V5G/MxnPpNp06bl4osv3mhfs9nMBz7wgbLBAAD6gx5fRuxtLiMCFVxGBCp0dxmx2zNbxx13XLdPPGPGjDc2EQDAW0S3sXX00UcnSUaMGJGDDz44d999d5LksMMOy7333iu2AAB+hW5j65RTTkmS3Hrrrdl7772zfPnyJMmuu+6ayy+/vH46AIAW16Obmo4dO7YztJJkxYoV2WuvvcqGAgDoL3p0U9N77703d9xxR6699to0m82ceOKJueeee6pnAwBoeT3+NeKxxx6byZMnJ0nuv//+3HzzzZVz+TUiUMKvEYEKb/jXiD9vzpw5efHFF3PXXXdlyJAh2XbbbfOTn/xkswwIANBf9eg7W6eddlq++c1v5oorrkiSjB49uvzMFgBAf9Cj2DrjjDNyyCGH5IUXXkiSPP300xkxYkTpYAAA/UGPYuu1117LunXrOtcHDhyYZvNNeeN5AIA3lR7F1n333ZfPfe5zGTJkSD74wQ/mxhtvzK233lo9GwBAy+vxrxFPO+20HH744Wk0Gpk5c2auvPLK0sH8GhGo4NeIQIVf69eIjUYj8+bNyzvf+c7ywAIA6G9+5WXEZrOZuXPnZsyYMb0xDwBAv9Kj+2yNHDkyjz/+eGbNmpWXXnqpc/sxxxxTNhgAQH/Qo9i68MILq+cAAOiXuo2tLbfcMqeffnrGjx+f+fPn56qrrkpHR0dvzQYA0PK6/c7W1772tey///6ZP39+jjzyyFx88cW9NRcAQL/Q7ZmtvffeO/vuu2+S5KqrrsqsWbN6ZSgAgP6i2zNbP3/XeJcPAQD++7o9s7Xffvtl7dq1SX56v60hQ4Zk7dq1aTQaaTab2WGHHXplSACAVtVtbA0a1KMfKwIAsAk9+tuIAAC8MWILAKCQ2AIAKCS2AAAKiS0AgEJiCwCgkNgCACgktgAACoktAIBCYgsAoJDYAgAoJLYAAAqJLQCAQmILAKCQ2AIAKCS2AAAKiS0AgEJiCwCgkNgCACgktgAACoktAIBCYgsAoJDYAgAoJLYAAAqJLQCAQmILAKCQ2AIAKCS2AAAKiS0AgEJiCwCgkNgCACgktgAACoktAIBCYgsAoJDYAgAoJLYAAAqJLQCAQmILAKCQ2AIAKCS2AAAKiS0AgEJiCwCgkNgCACgktgAACoktAIBCYgsAoJDYAgAoJLYAAAqJLQCAQmILAKCQ2AIAKCS2AAAKiS0AgEJiCwCgkNgCACgktgAACoktAIBCYgsAoJDYAgAoJLYAAAqJLQCAQmILAKCQ2AIAKCS2AAAKiS0AgEJiCwCgkNgCACgktgAACoktAIBCYgsAoJDYAgAoJLYAAAqJLQCAQmILAKCQ2AIAKCS2AAAKiS0AgEJiCwCg0KC+HgB6aqfD3pXxX/zjNAYOyLKr78qiy27usn/Hg/fOPl87L68uejZJ8txt/5ofX/LNvhgVaCHbTH5Pdv3zaWkMHJA11383q664scv+rQ98Z8Zc8edZt3hFkuSFmQ9l5f+9ti9GpUWJLVrDgAHZ869PzdyP/EVeW7o675n5V1k58/t5+YftXQ5b+69PZv7H/rqPhgRazoABGXnBn+THJ38h65avzLgZl+bFux7J608v7nLYy7Mfz+KpF/bRkLQ6lxFpCdu/e3xeWbg8r/742TTXrc+zN38vwz60f1+PBbS4Ifvtldd/vDTrFi9P1q3P2m/fn+0+OKmvx6KfEVu0hC133SmvLV3Vuf7a0tXZctedNzpu+/fslf3vvijvvObz2XrCbr05ItCCBu2yc9YtW9m5vn75ygzeZePPliET355x374sbf94Ybbcs603R6Qf6PXY+qM/+qPefkn6g8bGm5ppdll/cd7CPPKeT+T77/+zLLnq9uzzT+f20nBAy2r8kg+XX/Dq409nweQ/zo+O+mRWf/3W7PblL/TCYPQnvR5bF1646WveU6dOzezZszN79uyM/IMP9uJUvNm9tmx1thz1s39tbjlqp7y+fHWXYzp+8ko6Xn41SbL6rh9kwKCBGbzTdr06J9Ba1i9fmcEjh3WuD9p1WNatWNXlmA0/eSXN//xs+cm9309j0KAMHLp9r85Jayv5gvzcuXN/6fZGo5Fddtllk4+bPn16pk+fniS5Z8QJFaPRol78wdMZMm5ktmobkdeWrc6IYw/JE3/yd12O2WL4jnn9ueeTJNtNHJ8MGJB1q1/si3GBFvHKvB9mi7GjM3i3XbJuxarscNTkLPnURV2OGThsaDpWrkmSbLXvXmkMaKRjzQt9MS4tqiS2dtlllxxxxBFZs2ZNl+2NRiMPPfRQxUvSzzU7NmTB567Kvted/9NbP1x7T17+9/aM+sPfTpIs/fqdGX70pIw6+fA0Ozqy4dXX88THL+3jqYE3vY4NWX7hP6Ttn/4ijQED8vw378xrCxZl6JQjkyRrrr092x95SIae9DvJf362tJ/9t308NK2mkfzCF182gyuvvDJf/epX873vfW+jfVdffXU++tGP/srncGYLqDBi25f7egSgH3rHj76zyX0lsbU5iC2ggtgCKnQXW279AA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sabF0urL1KlT+3wGi8XS/xafLZbNsTizRb8wbdq0vh4B6Id8trA5iC0AgEJiCwCg0MAkF/T1ELA5zJkzp69HAPohny38uhr56Ze3AAAo4DIiAEAhsUVLO+KII/LUU09lwYIFOe+88/p6HKCfuOqqq7JixYrMnz+/r0ehn+jz+09YLG9kGTBgQPPpp59u7rHHHs3Bgwc3H3vsseZv/MZv9PlcFoul9Zf3ve99zYkTJzbnz5/f57NYWn9xZouWdcABB+Tpp5/OwoULs27dulx33XU55phj+nosoB944IEHsnr16r4eg35CbNGyRo8encWLF3eut7e3Z/To0X04EQBsTGzRshqNxkbbms1mH0wCAJsmtmhZ7e3tGTNmTOf6brvtlqVLl/bhRACwMbFFy5o9e3b23HPPjB07NoMHD86JJ56YW265pa/HAoAuxBYtq6OjI2eeeWZmzpyZJ598MjfccEOeeOKJvh4L6AeuueaaPPzww5kwYUIWL16cU045pa9HooW5gzwAQCFntgAACoktAIBCYgsAoJDYAgAoJLYAAAqJLaBlHXvssWk2m5kwYUK3x5199tkZMmTIG36dk08+OZdddtkbfjzw1ia2gJY1ZcqUPPDAAznxxBO7Pe6cc87J1ltv3UtTAXQltoCWtM022+SQQw7Jqaee2hlbAwYMyEUXXZR58+Zl7ty5OfPMM/PJT34yo0aNyj333JO77747SfLiiy92Ps/xxx+fr371q0mSo446Ko888kjmzJmTO++8MyNGjOj9Nwb0O4P6egCAN+LYY4/NHXfckQULFmT16tWZOHFiDjzwwOyxxx6ZOHFiOjo6MnTo0KxZsyaf/vSnc9hhh2XVqlXdPueDDz6YSZMmJUlOPfXUnHvuufnTP/3T3ng7QD8mtoCWNGXKlHzpS19Kklx33XWZMmVKxo0bly9/+cvp6OhIkqxZs+a/9Zy77bZbrr/++owcOTJbbLFFFi5cuNnnBt56xBbQcnbaaae8//3vzz777JNms5mBAwem2Wzm0UcfTbP5q/8C2c8fs9VWW3X+92WXXZZLLrkkt956aw499NBccMEFFeMDbzG+swW0nBNOOCFf//rXM3bs2Oyxxx5pa2vLwoULM2fOnJx++ukZOHBgkmTo0KFJfvodre22267z8StWrMjb3/72NBqNHHfccZ3bd9hhhyxZsiTJT3+BCLA5iC2g5UyZMiUzZszosu1b3/pWRo0alUWLFmXevHl57LHHctJJJyVJvvKVr+T222/v/IL8Zz/72Xz729/O3XffnWXLlnU+xwUXXJAbb7wx999/f1auXNl7bwjo1xpJfvU5dwAA3hBntgAACoktAIBCYgsAoJDYAgAoJLYAAAqJLQCAQmILAKCQ2AIAKPT/ASWIzH01V1XP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AlsAAAHgCAYAAACSIKhaAAAABHNCSVQICAgIfAhkiAAAAAlwSFlzAAALEgAACxIB0t1+/AAAADh0RVh0U29mdHdhcmUAbWF0cGxvdGxpYiB2ZXJzaW9uMy4yLjEsIGh0dHA6Ly9tYXRwbG90bGliLm9yZy+j8jraAAAZfUlEQVR4nO3de5SdBX3v4e/OBQj3QBJIQoYQA7GIYBQhQA1FLUgLBYRlCdrSAolUEFBbULHnwKmnNxZgD4dWDNSq5a6EAyJEyh2BJhJJUi41YGoyuUEuBOSaTPb5w3Z0jBmnmN8Me3ietd61eC97799ei7XXJ++79zuNJM0AAFBiQF8PAADQn4ktAIBCYgsAoJDYAgAoJLYAAAqJLQCAQoP6eoBNef25Z/p6BKAfGjLqfX09AtAPdaxbusl9zm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HFm9qDj3w/R514Wo78yCm58hs3bLR/1px5mXT48Tn+5DNy/Mln5B/+8eokybIVz+WPzzwvR580Lcd89OP5xg039/bowJvYEYf/Vh7/t/vz1BMP5tw/O2OTx+3/nv3y2iuL8uEP/27ntrPPmpq5j92dx35wV/75G5dnyy237I2RaWGD+noA2JSOjo588eLLM/1Lf5ldRwzL7592dg77zQPztj1273Lcu/fbJ39/0YVdtg0aODB/9smp2XvC+Lz00sv5yKln5eD3TtzoscBbz4ABA/J//u5/50O/MyXt7cvyyMPfya3f/m6efHLBRsf91V+en+9+997ObaNG7Zozzzgl79zvsLz66qu59pov5/c/cky+/kv+MQj/pSy2JkyYkGOOOSajR49Os9nM0qVLc8stt+Spp56qekn6mflP/jBtu43KmNEjkyRHfuDQ3P3AIz0KpuHDdsrwYTslSbbZZuuM231MVjy3SmwBOeC9E/PMM/+RhQsXJUluuOH/5feOPmKj2DrzjFNy04zbsv/+7+qyfdCgQRkyZKusW7cuWw8ZkmXLlvfa7LSmksuI5557bq677ro0Go3MmjUrs2fPTqPRyLXXXpvzzjuv4iXph559bmV2HTG8c32XEcPy7HOrNjpu7r89mQ+f/Imc/pk/z9M/+vFG+5csW5EnFzyTfd8xoXReoDWMGr1rFrcv7VxvX7Iso0bt2vWYUbvm2GM+lCu+8o0u25cuXZ5LLv1yFj4zK+2LfpC1L7yQO//l/l6Zm9ZVcmbr1FNPzTve8Y6sX7++y/ZLLrkkjz/+eP7mb/6m4mXpZ5rNjbc1Gl3X957wttz5ra9l662H5P6HZuWsz/2vfOf6qzr3v/zyK/nU+V/MeWd9PNtus03xxEAraPziB0mS5i984Fxy8YX53Of/Mhs2bOiyfccdd8jvHX1Exu81Kc8//0Kuv+6KnHTSh3PNNTeVzkxrK4mtDRs2ZNSoUVm0aFGX7SNHjtzof9yfN3Xq1EybNi1J0thyuzRfe7FiPFrELiOGZfmzz3Wur3h2ZYYP27nLMT8fUJMPPiBfvPjyrHl+bYbuuEPWrV+fc87/Yn738MPy2791SK/NDby5LWlfljG7jepc3230yCxbtqLLMe959765+p//PkkybNhOOfJD78/69eszePDgLPyPRVm5cnWSZMbNt+egSfuLLbpVElvnnHNO7rrrrixYsCCLFy9OkrS1tWX8+PE588wzN/m46dOnZ/r06UmS1597pmI0Wsg+b98ri9qXpn3p8uwyfOfcftd9+dv/2fUy9MpVq7PzTkPTaDQy/4l/z4ZmMzvusH2azWb+x199KeN2H5OTT/xwH70D4M1o9vcfy/jxe2Ts2DFZsmR5PvKRY/IHf9j1F4l7Tjio87+vuvLS3Padf8ktt8zMAe+dmAMPfHeGDNkqr7zyat5/2G/m0Ufn9vZboMWUxNbMmTOz11575YADDsjo0aPTaDTS3t6e2bNnd3tmC37eoEED8/lP/Uk+/ukvpKOjI8cddXjGj9s918+4LUny+8f9br57z4O5fsZtGThoYLbaYotcdOFn02g0Mmfuv+XWO+7Knm8bm+NP/umH6NkfPzmTDz6gL98S8CbQ0dGRs8/5Qr5z2zUZOGBA/ulr1+eJJ36YaVP/IEnylenf2ORjZ83+QW666bbMnjUz69evz2OPPZ7pV17dW6PTohpJfsk3Y/qeM1tAhSGj3tfXIwD9UMe6pZvc56am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oUHc7hw4d2u2D16xZs1mHAQDob7qNrUcffTTNZjONRiNtbW1Zs2ZNGo1GdtxxxyxatCjjxo3rrTkBAFpSt5cRx40bl7e97W2ZOXNmjj766AwfPjzDhg3LUUcdlZtuuqm3ZgQAaFk9+s7We9/73tx+++2d63fccUcOPfTQsqEAAPqLHsXWypUrc/7552f33XdPW1tbPv/5z2fVqlXVswEAtLwexdaUKVMyfPjwzJgxIzNmzMjw4cMzZcqU6tkAAFpeI0mzpwdvs802eemllwrH+ZnXn3umV14HeGsZMup9fT0C0A91rFu6yX09OrN10EEH5fHHH88TTzyRJNl3331z+eWXb57pAAD6sR7F1qWXXpojjjii83ta8+bNy+TJk0sHAwDoD3p8B/n29vYu6x0dHZt9GACA/qbbm5r+l8WLF+eggw5Ks9nM4MGDc9ZZZ+XJJ5+sng0AoOX16MzW6aefnjPOOCOjR49Oe3t73vWud+UTn/hE9WwAAC2vR2e2JkyYkI997GNdth188MF56KGHSoYCAOgvenRm67LLLuvRNgAAuur2zNakSZNy8MEHZ/jw4fnUpz7VuX377bfPwIEDy4cDAGh13cbWFltskW233TaDBg3Kdttt17n9hRdeyAknnFA+HABAq+vRHeTb2tqyaNGiXhjnZ9xBHqjgDvJAhV/7DvJXXnlldthhh871HXfcMXfcccevPxkAQD/Xo9gaNmxY1q5d27n+/PPPZ8SIEWVDAQD0Fz2KrQ0bNmTMmDGd621tbWk2e/z3qwEA3rJ6dJ+t888/Pw8++GDuu+++JMnkyZMzbdq00sEAAPqDHn1BPkl23nnnTJo0KY1GIw8//HDnH6Wucs8Iv3YENr8R277c1yMA/dA7fvSdTe7r9jLihAkTkiQTJ05MW1tbli5dmiVLlqStrS0TJ07cvFMCAPRD3V5G/MxnPpNp06bl4osv3mhfs9nMBz7wgbLBAAD6gx5fRuxtLiMCFVxGBCp0dxmx2zNbxx13XLdPPGPGjDc2EQDAW0S3sXX00UcnSUaMGJGDDz44d999d5LksMMOy7333iu2AAB+hW5j65RTTkmS3Hrrrdl7772zfPnyJMmuu+6ayy+/vH46AIAW16Obmo4dO7YztJJkxYoV2WuvvcqGAgDoL3p0U9N77703d9xxR6699to0m82ceOKJueeee6pnAwBoeT3+NeKxxx6byZMnJ0nuv//+3HzzzZVz+TUiUMKvEYEKb/jXiD9vzpw5efHFF3PXXXdlyJAh2XbbbfOTn/xkswwIANBf9eg7W6eddlq++c1v5oorrkiSjB49uvzMFgBAf9Cj2DrjjDNyyCGH5IUXXkiSPP300xkxYkTpYAAA/UGPYuu1117LunXrOtcHDhyYZvNNeeN5AIA3lR7F1n333ZfPfe5zGTJkSD74wQ/mxhtvzK233lo9GwBAy+vxrxFPO+20HH744Wk0Gpk5c2auvPLK0sH8GhGo4NeIQIVf69eIjUYj8+bNyzvf+c7ywAIA6G9+5WXEZrOZuXPnZsyYMb0xDwBAv9Kj+2yNHDkyjz/+eGbNmpWXXnqpc/sxxxxTNhgAQH/Qo9i68MILq+cAAOiXuo2tLbfcMqeffnrGjx+f+fPn56qrrkpHR0dvzQYA0PK6/c7W1772tey///6ZP39+jjzyyFx88cW9NRcAQL/Q7ZmtvffeO/vuu2+S5KqrrsqsWbN6ZSgAgP6i2zNbP3/XeJcPAQD++7o9s7Xffvtl7dq1SX56v60hQ4Zk7dq1aTQaaTab2WGHHXplSACAVtVtbA0a1KMfKwIAsAk9+tuIAAC8MWILAKCQ2AIAKCS2AAAKiS0AgEJiCwCgkNgCACgktgAACoktAIBCYgsAoJDYAgAoJLYAAAqJLQCAQmILAKCQ2AIAKCS2AAAKiS0AgEJiCwCgkNgCACgktgAACoktAIBCYgsAoJDYAgAoJLYAAAqJLQCAQmILAKCQ2AIAKCS2AAAKiS0AgEJiCwCgkNgCACgktgAACoktAIBCYgsAoJDYAgAoJLYAAAqJLQCAQmILAKCQ2AIAKCS2AAAKiS0AgEJiCwCgkNgCACgktgAACoktAIBCYgsAoJDYAgAoJLYAAAqJLQCAQmILAKCQ2AIAKCS2AAAKiS0AgEJiCwCgkNgCACgktgAACoktAIBCYgsAoJDYAgAoJLYAAAqJLQCAQmILAKCQ2AIAKCS2AAAKiS0AgEJiCwCgkNgCACgktgAACoktAIBCYgsAoJDYAgAoJLYAAAqJLQCAQmILAKCQ2AIAKCS2AAAKiS0AgEJiCwCg0KC+HgB6aqfD3pXxX/zjNAYOyLKr78qiy27usn/Hg/fOPl87L68uejZJ8txt/5ofX/LNvhgVaCHbTH5Pdv3zaWkMHJA11383q664scv+rQ98Z8Zc8edZt3hFkuSFmQ9l5f+9ti9GpUWJLVrDgAHZ869PzdyP/EVeW7o675n5V1k58/t5+YftXQ5b+69PZv7H/rqPhgRazoABGXnBn+THJ38h65avzLgZl+bFux7J608v7nLYy7Mfz+KpF/bRkLQ6lxFpCdu/e3xeWbg8r/742TTXrc+zN38vwz60f1+PBbS4Ifvtldd/vDTrFi9P1q3P2m/fn+0+OKmvx6KfEVu0hC133SmvLV3Vuf7a0tXZctedNzpu+/fslf3vvijvvObz2XrCbr05ItCCBu2yc9YtW9m5vn75ygzeZePPliET355x374sbf94Ybbcs603R6Qf6PXY+qM/+qPefkn6g8bGm5ppdll/cd7CPPKeT+T77/+zLLnq9uzzT+f20nBAy2r8kg+XX/Dq409nweQ/zo+O+mRWf/3W7PblL/TCYPQnvR5bF1646WveU6dOzezZszN79uyM/IMP9uJUvNm9tmx1thz1s39tbjlqp7y+fHWXYzp+8ko6Xn41SbL6rh9kwKCBGbzTdr06J9Ba1i9fmcEjh3WuD9p1WNatWNXlmA0/eSXN//xs+cm9309j0KAMHLp9r85Jayv5gvzcuXN/6fZGo5Fddtllk4+bPn16pk+fniS5Z8QJFaPRol78wdMZMm5ktmobkdeWrc6IYw/JE3/yd12O2WL4jnn9ueeTJNtNHJ8MGJB1q1/si3GBFvHKvB9mi7GjM3i3XbJuxarscNTkLPnURV2OGThsaDpWrkmSbLXvXmkMaKRjzQt9MS4tqiS2dtlllxxxxBFZs2ZNl+2NRiMPPfRQxUvSzzU7NmTB567Kvted/9NbP1x7T17+9/aM+sPfTpIs/fqdGX70pIw6+fA0Ozqy4dXX88THL+3jqYE3vY4NWX7hP6Ttn/4ijQED8vw378xrCxZl6JQjkyRrrr092x95SIae9DvJf362tJ/9t308NK2mkfzCF182gyuvvDJf/epX873vfW+jfVdffXU++tGP/srncGYLqDBi25f7egSgH3rHj76zyX0lsbU5iC2ggtgCKnQXW279AA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IbEFAFBIbAEAFBJbAACFxBYAQCGxBQBQSGwBABQSWwAAhcQWAEAhsQUAUEhsAQAUElsAAIXEFgBAsabF0urL1KlT+3wGi8XS/xafLZbNsTizRb8wbdq0vh4B6Id8trA5iC0AgEJiCwCg0MAkF/T1ELA5zJkzp69HAPohny38uhr56Ze3AAAo4DIiAEAhsUVLO+KII/LUU09lwYIFOe+88/p6HKCfuOqqq7JixYrMnz+/r0ehn+jz+09YLG9kGTBgQPPpp59u7rHHHs3Bgwc3H3vsseZv/MZv9PlcFoul9Zf3ve99zYkTJzbnz5/f57NYWn9xZouWdcABB+Tpp5/OwoULs27dulx33XU55phj+nosoB944IEHsnr16r4eg35CbNGyRo8encWLF3eut7e3Z/To0X04EQBsTGzRshqNxkbbms1mH0wCAJsmtmhZ7e3tGTNmTOf6brvtlqVLl/bhRACwMbFFy5o9e3b23HPPjB07NoMHD86JJ56YW265pa/HAoAuxBYtq6OjI2eeeWZmzpyZJ598MjfccEOeeOKJvh4L6AeuueaaPPzww5kwYUIWL16cU045pa9HooW5gzwAQCFntgAACoktAIBCYgsAoJDYAgAoJLYAAAqJLaBlHXvssWk2m5kwYUK3x5199tkZMmTIG36dk08+OZdddtkbfjzw1ia2gJY1ZcqUPPDAAznxxBO7Pe6cc87J1ltv3UtTAXQltoCWtM022+SQQw7Jqaee2hlbAwYMyEUXXZR58+Zl7ty5OfPMM/PJT34yo0aNyj333JO77747SfLiiy92Ps/xxx+fr371q0mSo446Ko888kjmzJmTO++8MyNGjOj9Nwb0O4P6egCAN+LYY4/NHXfckQULFmT16tWZOHFiDjzwwOyxxx6ZOHFiOjo6MnTo0KxZsyaf/vSnc9hhh2XVqlXdPueDDz6YSZMmJUlOPfXUnHvuufnTP/3T3ng7QD8mtoCWNGXKlHzpS19Kklx33XWZMmVKxo0bly9/+cvp6OhIkqxZs+a/9Zy77bZbrr/++owcOTJbbLFFFi5cuNnnBt56xBbQcnbaaae8//3vzz777JNms5mBAwem2Wzm0UcfTbP5q/8C2c8fs9VWW3X+92WXXZZLLrkkt956aw499NBccMEFFeMDbzG+swW0nBNOOCFf//rXM3bs2Oyxxx5pa2vLwoULM2fOnJx++ukZOHBgkmTo0KFJfvodre22267z8StWrMjb3/72NBqNHHfccZ3bd9hhhyxZsiTJT3+BCLA5iC2g5UyZMiUzZszosu1b3/pWRo0alUWLFmXevHl57LHHctJJJyVJvvKVr+T222/v/IL8Zz/72Xz729/O3XffnWXLlnU+xwUXXJAbb7wx999/f1auXNl7bwjo1xpJfvU5dwAA3hBntgAACoktAIBCYgsAoJDYAgAoJLYAAAqJLQCAQmILAKCQ2AIAKPT/ASWIzH01V1XP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data:image/png;base64,iVBORw0KGgoAAAANSUhEUgAAAlsAAAHwCAYAAACR9qrBAAAABHNCSVQICAgIfAhkiAAAAAlwSFlzAAALEgAACxIB0t1+/AAAADh0RVh0U29mdHdhcmUAbWF0cGxvdGxpYiB2ZXJzaW9uMy4yLjEsIGh0dHA6Ly9tYXRwbG90bGliLm9yZy+j8jraAAAfOklEQVR4nO3de7TVdZ3/8dfmgIgKggIqyFGRwBG0SLzhT7ykkg2GFiuhCzTey3sXyUuljU1TjZaRMxqak6ZiWZRmiI0X1MwgiUuKJcnITVDgKKSgh8P+/dHMGYnAo/k5x3N6PNb6ruX3u7/7u997LddeT77fvb+nkqQaAACKaNfSAwAAtGViCwCgILEFAFCQ2AIAKEhsAQAUJLYAAAoSWwAF7LbbbqlWq6mpqWnpUYAWJraAIhYsWJD3vOc9f/WxCy+8ME8//XTWrFmTRYsWZdKkSUmS3/3ud1mzZk3WrFmT9evXZ+3atY3rF154YcaNG5dqtZorrrhio+ONHDky1Wo1N9xww199vcMOOywNDQ1Zs2ZNVq9enSeffDIf//jH39L3+3ruv//+nHzyyc36msDbg9gCmtXYsWPzsY99LEcddVQ6d+6cIUOG5N57702SDBo0KJ07d07nzp3z0EMP5ayzzmpc/8pXvpIkmT9/fk488cSNzhiNHTs2v//977f4ukuXLk3nzp3TpUuXnH/++Zk4cWL69+9f7o0C/A+xBTSr/fffP1OnTs3TTz+dJFm+fHkmTpzY5OcvW7Ysc+fOzfDhw5Mk3bp1y9ChQ3PHHXc0+RhTpkzJqlWrsu+++yZJKpVKxo8fn/nz52fFihW57bbb0q1btyRJx44dc9NNN2XFihWpq6vL9OnT07NnzySbnr374he/mJtuummT17v88stz6KGH5tvf/nbWrFmTCRMmJEmuvPLKLF++PC+88EJmz56dgQMHNvk9AK2H2AKa1aOPPpqxY8fmM5/5TPbbb7+0a/fGP4ZuvPHGjB07NkkyevTo/PSnP80rr7zSpOdWKpUcd9xx6d69e+bPn58kOeecc3L88cfnsMMOS69evVJXV5err746STJu3Lhsv/326dOnT3bcccecccYZWbt27Rua95JLLtnoTN3ZZ5+dY445JsOGDUv//v3TtWvXnHjiiVm5cuUbOi7QOogtoFndfPPNOfvsszN8+PBMmzYtzz33XMaPH/+GjjF58uQcfvjh6dKlS8aOHZsbb7zxdZ/zvxG1du3aTJ48OZ/61Kcya9asJMnpp5+eiy++OEuWLMmrr76aSy+9NKNGjUpNTU3q6+uz4447pl+/ftmwYUNmzpyZNWvWvKn3/lr19fXp3Llz9tprr1QqlTz55JNZtmzZ33xc4O1HbAHN7pZbbsnRRx+drl275owzzsiXvvSlHHPMMU1+/rp163LXXXflkksuSffu3fPII4+87nOWLl2abt26pUuXLvnWt76VI488svGx3XbbLZMnT05dXV3q6uoyb968NDQ0ZKeddspNN92UqVOnZtKkSVmyZEm++tWvpn379m/qfb/W/fffn29/+9u5+uqrs3z58lx77bXp3Lnz33xc4O1HbAEtZv369bn99tszZ86cDBo06A0998Ybb8ynP/3pv/odqS159dVXM378+Oyzzz4ZOXJkkmTRokU59thj061bt8alU6dOWbp0adavX58vfelLGThwYIYOHZoRI0Y0XsJ86aWXss022zQee+edd97s61ar1U22TZgwIUOGDMnAgQPTv3//fPazn31D7wVoHcQWUEyHDh3SsWPHxqWmpibjxo3L+973vmy33XapVCp573vfm4EDB+bXv/71Gzr2tGnTcvTRRzd+2fyNqK+vzxVXXJEvfOELSZJrrrkmX/7yl1NbW5sk6d69e97//vcnSQ4//PAMGjQo7dq1y+rVq1NfX5+GhoYkyaxZszJ69Oi0b98+++23X0aNGrXZ11y+fHn69u3buD5kyJAccMABad++fV566aWsW7eu8bhA2yK2gGKmTJmSdevWNS6XXnppVq9enYsuuigLFy7MCy+8kK997Wv5xCc+kV/+8pdv+Pj33Xdf6urq3tRs3/3ud1NbW5sRI0bkqquuyh133JF77rknq1evzqOPPpoDDzwwyZ/PVt1+++1ZvXp15s2bl2nTpuX73/9+kuTzn/989txzz9TV1eWyyy7LLbfcstnXu+qqqzJq1KisWrUqV111Vbp06ZKJEyemrq4uzzzzTFauXJl/+7d/e1PvBXh7qyTZ9Nw2AABvCWe2AAAKElsAAAWJLQCAgsQWAEBBYgsAoKC//TbIhbz6/B9begSgDerU69CWHgFogxrql272MWe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PG29vCjv8mI0afk2A+dlOtu+sEmj0+fOScHHfPBfHDcmfnguDPzH9+9OUny7PLn809njc9xHz4tIz9yem76wU+ae3TgbWz4MYfn8d89mCefeDgXfPbMze43ZL935pW1C/OBD/xj47Zzzzk1s2fdl1m/vTffv+nqdOzYsTlGphVr39IDwOY0NDTk8iuuzsRv/kt27tk9J55ybo74fwdmzz1222i/d79zUP7965dttK19TU0+e/ap2XtAv7z00sv50MnnZOj+gzd5LvD3p127dvnWVV/Oe983JosXP5tHf/Xz3PmzezJv3lOb7PeVf7k499zzQOO2Xr12zllnnpR93nlE1q1bl1tvuSYnfmhkbvwr/xiE/1UstgYMGJCRI0emd+/eqVarWbp0ae644448+eSTpV6SNmbuvD+kdtde6dN7lyTJse85LPc99GiTgqlH9x3So/sOSZJtt90mfXfrk+XPrxRbQA7Yf3D++Mf/zoIFC5MkP/jBT/P+44ZvEltnnXlSfjz5rgwZ8q6Ntrdv3z6dOm2d+vr6bNOpU559dlmzzU7rVOQy4gUXXJBJkyalUqlk+vTpmTFjRiqVSm699daMHz++xEvSBj33/Irs3LNH4/pOPbvnuedXbrLf7N/NywfGfTJnfPrzmf/0M5s8vuTZ5Zn31B+z78ABRecFWodevXfOosVLG9cXL3k2vXrtvPE+vXbO8SPfm2u/c9NG25cuXZYrv3FNFvxxehYv/G1eXL06v/ivB5tlblqvIme2Tj755AwcODDr16/faPuVV16Zxx9/PF/96ldLvCxtTLW66bZKZeP1vQfsmV/86HvZZptOefCR6Tnnwi/l57dd3/j4yy+vzfkXX57x55ye7bbdtvDEQGtQ+csPkiTVv/jAufKKy3LhRf+SDRs2bLS9a9ft8/7jhqdf/4Pywgurc9uka/PhD38gt9zy46Iz07oVia0NGzakV69eWbhw4Ubbd9lll03+x32tU089NaeddlqSpNKxc6qvrCkxHq3ETj27Z9lzzzeuL39uRXp033GjfV4bUMOGHpDLr7g6dS+8mG5dt0/9+vU57+LL84/HHJGjDz+k2eYG3t6WLH42fXbt1bi+a+9d8uyzyzfaZ79375ubv//vSZLu3XfIse89MuvXr0+HDh2y4L8XZsWKVUmSyT+ZkoMPGiK22KIisXXeeefl3nvvzVNPPZVFixYlSWpra9OvX7+cddZZm33exIkTM3HixCTJq8//scRotCKD9uqfhYuXZvHSZdmpx46Zcu+0fO2LG1+GXrFyVXbcoVsqlUrmPvH7bKhW03X7LqlWq/nCV76Zvrv1ybjRH2ihdwC8Hc34zaz067dHdt+9T5YsWZYPfWhkPjZ2418kvmPAwY3/ff1138hdP/+v3HHH1Byw/+AceOC706nT1lm7dl2OPOL/5bHHZjf3W6CVKRJbU6dOTf/+/XPAAQekd+/eqVQqWbx4cWbMmLHFM1vwWu3b1+Si8z+R0z91SRoaGnLCiGPSr+9uuW3yXUmSE0/4x9xz/8O5bfJdqWlfk6232ipfv+xzqVQqmTn7d7nz7nvzjj13zwfH/flD9NzTx2XY0ANa8i0BbwMNDQ0597xL8vO7bklNu3b5z+/dliee+ENOO/VjSZLvTLxps8+dPuO3+fGP78qM6VOzfv36zJr1eCZed3NzjU4rVUnyV74Z0/Kc2QJK6NTr0JYeAWiDGuqXbvYxNzUF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ar+lB7t167bFJ9fV1b2lwwAAtDVbjK3HHnss1Wo1lUoltbW1qaurS6VSSdeuXbNw4cL07du3ueYEAGiVtngZsW/fvtlzzz0zderUHHfccenRo0e6d++eESNG5Mc//nFzzQgA0Go16Ttb+++/f6ZMmdK4fvfdd+ewww4rNhQAQFvRpNhasWJFLr744uy2226pra3NRRddlJUrV5aeDQCg1WtSbI0ZMyY9evTI5MmTM3ny5PTo0SNjxowpPRsAQKtXSVJt6s7bbrttXnrppYLj/J9Xn/9js7wO8PelU69DW3oEoA1qqF+62ceadGbr4IMPzuOPP54nnngiSbLvvvvm6quvfmumAwBow5oUW9/4xjcyfPjwxu9pzZkzJ8OGDSs6GABAW9DkO8gvXrx4o/WGhoa3fBgAgLZmizc1/V+LFi3KwQcfnGq1mg4dOuScc87JvHnzSs8GANDqNenM1hlnnJEzzzwzvXv3zuLFi/Oud70rn/zkJ0vPBgDQ6jXpzNaAAQPy0Y9+dKNtQ4cOzSOPPFJkKACAtqJJZ7YmTJjQpG0AAGxsi2e2DjrooAwdOjQ9evTI+eef37i9S5cuqampKT4cAEBrt8XY2mqrrbLddtulffv26dy5c+P21atXZ9SoUcWHAwBo7Zp0B/na2tosXLiwGcb5P+4gD5TgDvJACX/zHeSvu+66bL/99o3rXbt2zd133/23TwYA0MY1Kba6d++eF198sXH9hRdeSM+ePYsNBQDQVjQptjZs2JA+ffo0rtfW1qZabfLfrwYA+LvVpPtsXXzxxXn44Yczbdq0JMmwYcNy2mmnFR0MAKAtaNIX5JNkxx13zEEHHZRKpZJf/epXjX+UupT7e/q1I/DW67ndyy09AtAGDXz655t9bIuXEQcMGJAkGTx4cGpra7N06dIsWbIktbW1GTx48Fs7JQBAG7TFy4if/vSnc9ppp+WKK67Y5LFqtZr3vOc9xQYDAGgLmnwZsbm5jAiU4DIiUMKWLiNu8czWCSecsMUDT548+c1NBADwd2KLsXXcccclSXr27JmhQ4fmvvvuS5IcccQReeCBB8QWAMDr2GJsnXTSSUmSO++8M3vvvXeWLVuWJNl5551z9dVXl58OAKCVa9JNTXfffffG0EqS5cuXp3///sWGAgBoK5p0U9MHHnggd999d2699dZUq9WMHj06999/f+nZAABavSb/GvH444/PsGHDkiQPPvhgfvKTn5Scy68RgSL8GhEo4U3/GvG1Zs6cmTVr1uTee+9Np06dst122+VPf/rTWzIgAEBb1aTvbJ1yyim5/fbbc+211yZJevfuXfzMFgBAW9Ck2DrzzDNzyCGHZPXq1UmS+fPnp2fPnkUHAwBoC5oUW6+88krq6+sb12tqalKtvi1vPA8A8LbSpNiaNm1aLrzwwnTq1ClHHXVUfvjDH+bOO+8sPRsAQKvX5F8jnnLKKTnmmGNSqVQyderUXHfddUUH82tEoAS/RgRK+Jt+jVipVDJnzpzss88+xQMLAKCted3LiNVqNbNnz06fPn2aYx4AgDalSffZ2mWXXfL4449n+vTpeemllxq3jxw5sthgAABtQZNi67LLLis9BwBAm7TF2OrYsWPOOOOM9OvXL3Pnzs3111+fhoaG5poNAKDV2+J3tr73ve9lyJAhmTt3bo499thcccUVzTUXAECbsMUzW3vvvXf23XffJMn111+f6dOnN8tQAABtxRbPbL32rvEuHwIAvHFbPLP1zne+My+++GKSP99vq1OnTnnxxRdTqVRSrVaz/fbbN8uQAACt1RZjq337Jv1YEQCAzWjS30YEAODNEV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kNgCAChIbAEAFCS2AAAKElsAAAWJLQCAgsQWAEBBYgsAoCCxBQBQUPuWHgCaaocj3pV+l/9TKjXt8uzN92bhhJ9s9HjXoXtn0PfGZ93C55Ikz9/16zxz5e0tMSrQimw7bL/s/PnTUqlpl7rb7snKa3+40ePbHLhP+lz7+dQvWp4kWT31kaz49q0tMSqtlNiidWjXLu/415Mz+0P/nFeWrsp+U7+SFVN/k5f/sHij3V789bzM/ei/ttCQQKvTrl12ufQTeWbcJalftiJ9J38ja+59NK/OX7TRbi/PeDyLTr2shYaktXMZkVahy7v7Ze2CZVn3zHOp1q/Pcz/5Zbq/d0hLjwW0cp3e2T+vPrM09YuWJfXr8+LPHkznow5q6bFoY8QWrULHnXfIK0tXNq6/snRVOu684yb7ddmvf4bc9/Xsc8tF2WbArs05ItAKtd9px9Q/u6Jxff2yFemw06afLZ0G75W+P5uQ2u9elo7vqG3OEWkDmj22Pv7xjzf3S9IWVDbdVE11o/U1cxbk0f0+md8c+dksuX5KBv3nBc00HNBqVf7Kh8tfWPf4/Dw17J/y9Iizs+rGO7PrNZc0w2C0Jc0eW5ddtvlr3qeeempmzJiRGTNmZJePHdWMU/F298qzq9Kx1//9a7Njrx3y6rJVG+3T8Ke1aXh5XZJk1b2/Tbv2NemwQ+dmnRNoXdYvW5EOu3RvXG+/c/fUL1+50T4b/rQ21f/5bPnTA79JpX371HTr0qxz0roV+YL87Nmz/+r2SqWSnXbaabPPmzhxYiZOnJgkub/nqBKj0Uqt+e38dOq7S7au7ZlXnl2Vnscfkic+cdVG+2zVo2teff6FJEnnwf2Sdu1Sv2pNS4wLtBJr5/whW+3eOx123Sn1y1dm+xHDsuT8r2+0T033bmlYUZck2Xrf/qm0q6ShbnVLjEsrVSS2dtpppwwfPjx1dXUbba9UKnnkkUdKvCRtXLVhQ5668PrsO+niP9/64db78/LvF6fX2KOTJEtv/EV6HHdQeo07JtWGhmxY92qeOP0bLTw18LbXsCHLLvuP1P7nP6fSrl1euP0XeeWphek25tgkSd2tU9Ll2EPS7cPvS/7ns2XxuV9r4aFpbSrJX3zx5S1w3XXX5YYbbsgvf/nLTR67+eab85GPfOR1j+HMFlBCz+1ebukRgDZo4NM/3+xjRWLrrSC2gBLEFlDClmLLrR8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JLYAAAoSWwAABYktAICCxBYAQEFiCwCgILEFAFCQ2AIAKEhsAQAUVrVYWvty6qmntvgMFoul7S0+WyxvxeLMFm3Caaed1tIjAG2QzxbeCmILAKAgsQUAUFBNkktbegh4K8ycObOlRwDaIJ8t/K0q+fOXtwAAKMBlRACAgsQWrdrw4cPz5JNP5qmnnsr48eNbehygjbj++uuzfPnyzJ07t6VHoY1o8ftPWCxvZmnXrl11/vz51T322KPaoUOH6qxZs6r/8A//0OJzWSyW1r8ceuih1cGDB1fnzp3b4rNYWv/izBat1gEHHJD58+dnwYIFqa+vz6RJkzJy5MiWHgtoAx566KGsWrWqpcegjRBbtFq9e/fOokWLGtcXL16c3r17t+BEALApsUWrValUNtlWrVZbYBIA2DyxRau1ePHi9OnTp3F91113zdKlS1twIgDYlNii1ZoxY0be8Y53ZPfdd0+HDh0yevTo3HHHHS09FgBsRGzRajU0NOSss87K1KlTM2/evPzgBz/IE0880dJjAW3ALbfckl/96lcZMGBAFi1alJNOOqmlR6IVcwd5AICCnNkCAChIbAEAFCS2AAAKElsAAAWJLQCAgsQW0Godf/zxqVarGTBgwBb3O/fcc9OpU6c3/Trjxo3LhAkT3vTzgb9vYgtotcaMGZOHHnooo0eP3uJ+5513XrbZZptmmgpgY2ILaJW23XbbHHLIITn55JMbY6tdu3b5+te/njlz5mT27Nk566yzcvbZZ6dXr165//77c9999yVJ1qxZ03icD37wg7nhhhuSJCNGjMijjz6amTNn5he/+EV69uzZ/G8MaHPat/QAAG/G8ccfn7vvvjtPPfVUVq1alcGDB+fAAw/MHnvskcGDB6ehoSHdunVLXV1dPvWpT+WII47IypUrt3jMhx9+OAcddFCS5OSTT84FF1yQz3zmM83xdoA2TGwBrdKYMWPyzW9+M0kyadKkjBkzJn379s0111yThoaGJEldXd0bOuauu+6a2267Lbvssku22mqrLFiw4C2fG/j7I7aAVmeHHXbIkUcemUGDBqVaraampibVajWPPfZYqtXX/wtkr91n6623bvzvCRMm5Morr8ydd96Zww47LJdeemmJ8YG/M76zBbQ6o0aNyo033pjdd989e+yxR2pra7NgwYLMnDkzZ5xxRmpqapIk3bp1S/Ln72h17ty58fnLly/PXnvtlUqlkhNOOKFx+/bbb58lS5Yk+fMvEAHeCmILaHXGjBmTyZMnb7TtRz/6UXr16pWFCxdmzpw5mTVrVj784Q8nSb7zne9kypQpjV+Q/9znPpef/exnue+++/Lss882HuPSSy/ND3/4wzz44INZsWJF870hoE2rJHn9c+4AALwpzmwBABQktgAAChJbAAAFiS0AgILEFgBAQWILAKAgsQUAUJDYAgAo6P8Dd8zEkPm7bW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png;base64,iVBORw0KGgoAAAANSUhEUgAAAUQAAAEWCAYAAAAerO46AAAABHNCSVQICAgIfAhkiAAAAAlwSFlzAAALEgAACxIB0t1+/AAAADh0RVh0U29mdHdhcmUAbWF0cGxvdGxpYiB2ZXJzaW9uMy4yLjEsIGh0dHA6Ly9tYXRwbG90bGliLm9yZy+j8jraAAAYlklEQVR4nO3deXRU9d3H8c/NAgZIIJAESCCsBsumKavhAQQVxIJB5QixlVgQRFkUN8piC9bWRy0oRZ6CAakgW6XGggjRArJIkSiyyGKJULORQJKBRNZkuM8f/jo1BeJEmJlMfL/Oued479y5853j+PbOGkuSLQCAAnw9AABUFQQRAAyCCAAGQQQAgyACgEEQAcAgiICbmjVrJtu2FRgY6OtR4CEEEW47evSobr311steNnnyZB05ckQlJSXKysrSihUrJElffPGFSkpKVFJSorKyMp09e9a1PnnyZCUnJ8u2bc2cObPc8RITE2XbthYtWnTZ2+vdu7ecTqdKSkpUXFysQ4cO6cEHH7ym9/f7bNq0SSNHjvTqbcKzCCKu2vDhw/XAAw/otttuU2hoqDp37qwNGzZIktq3b6/Q0FCFhoZq69atGjdunGv9hRdekCRlZGRo6NCh5c68hg8fri+//LLC283NzVVoaKjCwsI0ceJEpaSkKC4uznN3FNUeQcRV69Kli9LS0nTkyBFJUn5+vlJSUty+fl5envbt26f+/ftLksLDw5WQkKDVq1e7fYx169apqKhIHTt2lCRZlqVJkyYpIyNDBQUFWrlypcLDwyVJNWvW1JIlS1RQUCCHw6GdO3cqKipK0qVnwb/5zW+0ZMmSS27v+eefV8+ePfXaa6+ppKREc+bMkSTNmjVL+fn5OnnypPbs2aN27dq5fR/gewQRV23Hjh0aPny4nnrqKXXq1EkBAZV/WC1evFjDhw+XJA0bNkx/+9vfdP78ebeua1mWBg0apIiICGVkZEiSJkyYoMGDB6t3796Kjo6Ww+HQ3LlzJUnJycmqW7eumjZtqgYNGmjMmDE6e/ZspeadNm1auTPe8ePHq1+/furVq5fi4uJUr149DR06VIWFhZU6LnyLIOKqLV26VOPHj1f//v21efNmHT9+XJMmTarUMVJTU3XLLbcoLCxMw4cP1+LFi7/3Ov8O3dmzZ5WamqonnnhCu3fvliQ9/PDDmjp1qnJycnThwgVNnz5dQ4YMUWBgoEpLS9WgQQO1bt1aFy9e1K5du1RSUvKD7vt3lZaWKjQ0VDfccIMsy9KhQ4eUl5d31ceF9xBEXBPLli3T7bffrnr16mnMmDF67rnn1K9fP7evf+7cOa1du1bTpk1TRESEtm/f/r3Xyc3NVXh4uMLCwvTHP/5Rffv2dV3WrFkzpaamyuFwyOFw6ODBg3I6nWrYsKGWLFmitLQ0rVixQjk5OXrxxRcVFBT0g+73d23atEmvvfaa5s6dq/z8fM2fP1+hoaFXfVx4D0HENVVWVqZVq1Zp7969at++faWuu3jxYj355JOXfc2uIhcuXNCkSZPUoUMHJSYmSpKysrI0YMAAhYeHu5aQkBDl5uaqrKxMzz33nNq1a6eEhAQNHDjQ9XT99OnTqlWrluvYjRo1uuLt2valPxQ1Z84cde7cWe3atVNcXJyefvrpSt0X+BZBRKUEBwerZs2ariUwMFDJycm68847VadOHVmWpTvuuEPt2rXTJ598Uqljb968WbfffrvrDYrKKC0t1cyZM/XrX/9akjRv3jz97ne/U2xsrCQpIiJCd911lyTplltuUfv27RUQEKDi4mKVlpbK6XRKknbv3q1hw4YpKChInTp10pAhQ654m/n5+WrZsqVrvXPnzuratauCgoJ0+vRpnTt3znVc+AeCiEpZt26dzp0751qmT5+u4uJiTZkyRZmZmTp58qReeuklPfLII/r4448rffyNGzfK4XD8oNneeOMNxcbGauDAgZo9e7ZWr16tDz74QMXFxdqxY4e6desm6duzvlWrVqm4uFgHDx7U5s2b9dZbb0mSnn32WbVq1UoOh0MzZszQsmXLrnh7s2fP1pAhQ1RUVKTZs2crLCxMKSkpcjgc+vrrr1VYWKg//OEPP+i+wDcs8QOxACCJM0QAcCGIAGAQRAAwCCIAGFf/aVQPuXDiK1+PAD8REt3T1yPAjzhLc694GWeIAGAQRAAwCCIAGAQRAAyCCAAGQQQAgyACgEEQAcAgiABgEEQAMAgiABgEEQAMgggABkEEAIMgAoBBEAHAIIgAYBBEADAIIgAYBBEADIIIAAZBBACDIAKAQRABwCCIAGAQRAAwCCIAGAQRAAyCCAAGQQQAgyACgEEQAcAgiABgEEQAMAgiABgEEQAMgggABkEEAIMgAoBBEAHAIIgAYBBEADAIIgAYBBEADIIIAAZBBACDIAKAQRABwCCIAGAQRAAwCGIVsW3Hpxo47CENuG+EFiz5yyWX79y1V9373at7k8fq3uSx+tMbSyVJx/JP6JfjJmnQ/aOV+POHteQv73p7dPhA/363aP8XW3TowDY98/TYK+7XudONOn82U/fc8zPXtscmjNKe3Ru1+/MNemvJXNWsWdMbI/uFIF8PAMnpdOr5mXOV8urv1SgqQkMfekx9/qebWrVoVm6/n97YXv/38oxy24ICA/X0+FFq26a1Tp8+o/tGTlBCl/hLrovqIyAgQH+c/TvdcWeSsrOPacc/3tea9z7QwYOHL9nvhd9P1QcffOTaFh3dSOPGjlCHG/vo3LlzWr5snobel6jFl/mf8I+Rx4LYpk0bJSYmKiYmRrZtKzc3V6tXr9ahQ4c8dZN+a9/Bfyq2SbSaxjSWJA24tbc2bt3hVtQiI+orMqK+JKl27Vpq2ayp8k8UEsRqrGuXeH311b909GimJOkvf/mb7hrU/5Igjhs7Qu+krlXnzjeV2x4UFKSQkOtUWlqqWiEhOnYsz2uzV3Ueecr8zDPPaMWKFbIsSzt37lR6erosy9Ly5cs1adIkT9ykXzt+okCNoiJd6w2jInT8ROEl++354qDuSX5UY558VhlHvr7k8pxj+Tp4+Ct1bNfGo/PCt6JjGikrO9e1np1zTNHRjcrvE91IgxPv0PzXl5Tbnpubp1mvzNPRr3YqO/NznSou1od/3+KVuf2BR84QR44cqXbt2qmsrKzc9lmzZmn//v168cUXL3u9UaNGafTo0ZIkq2ao7PMlnhivyrHtS7dZVvn1tm1a6cO/vqlatUK0ZftOTZj8nN5fudB1+ZkzZzVx6vOaNOFh1ald28MTw5es/35wSLL/60E0a+YMTZ7ye128eLHc9nr16uquQf3VOq67Tp4s1soV83X//fdo2bJ3PDqzv/BIEC9evKjo6GhlZmaW2964ceNL/gV9V0pKilJSUiRJF0585YnRqqSGURHKO37CtZ5/vECREQ3K7fPdyPVK6KrnZ86V4+Qphderq9KyMj0+9Xn9rF8f3X5LD6/NDd/IyT6mpk2iXetNYhrr2LH8cvt0+mlHLX3r/yRJERH1NeCOviorK1NwcLCO/itTBQVFkqTUd9fp5u6dCaLhkSA+/vjj2rBhgw4fPqysrCxJUmxsrFq3bq1x48Z54ib9Wvsb4pSZnavs3Dw1jGygdRs266XflH9poaCwSA3qh8uyLO078KUu2rbq1Q2Tbdv69QuvqmWzpkoedo+P7gG8Kf3T3WrduoWaN2+qnJw83Xdfoh4YXv6d5uvb3Oz654ULXtHa9/+u1avT1LVLvLp1+6lCQq7T2bPn1LfP/+izz/Z4+y5UWR4JYlpamuLi4tS1a1fFxMTIsixlZ2crPT29wjPEH6ugoEBNmfiIHn5impxOp+4e2E+tWzbTytS1kqShd/9MH2zappWpaxUYFKjratTQyzN+JcuytGvPF1qzfoOub9Vc9yZ/+x/FYw8nq1dCV1/eJXiQ0+nUY49P0/trlykwIEB/fnOlDhz4p0aPekCS9HrKkited2f653rnnbVK35mmsrIy7d69XykLlnpr9CrPknSZV7B878f0lBlXJyS6p69HgB9xluZe8TI+mA0ABkEEAIMgAoBBEAHAIIgAYBBEADAIIgAYBBEADIIIAAZBBACDIAKAQRABwCCIAGAQRAAwCCIAGAQRAAyCCAAGQQQAgyACgEEQAcAgiABgEEQAMAgiABgEEQAMgggABkEEAIMgAoBBEAHACKrowvDw8Aqv7HA4rukwAOBLFQbxs88+k23bsixLsbGxcjgcsixL9erVU2Zmplq2bOmtOQHA4yp8ytyyZUu1atVKaWlpGjRokCIjIxUREaGBAwfqnXfe8daMAOAVbr2G2KVLF61bt861vn79evXu3dtjQwGAL7gVxIKCAk2dOlXNmjVTbGyspkyZosLCQk/PBgBe5VYQk5KSFBkZqdTUVKWmpioyMlJJSUmeng0AvMqSZLu7c+3atXX69GkPjvMfF0585ZXbgf8Lie7p6xHgR5yluVe8zK0zxJtvvln79+/XgQMHJEkdO3bU3Llzr810AFBFuBXEV155Rf3793e9brh371716tXLo4MBgLe5/U2V7OzscutOp/OaDwMAvlThB7P/LSsrSzfffLNs21ZwcLAmTJiggwcPeno2APAqt84Qx4wZo7FjxyomJkbZ2dm66aab9Oijj3p6NgDwKrfOENu0aaNf/OIX5bYlJCRo+/btHhkKAHzBrTPEOXPmuLUNAPxZhWeI3bt3V0JCgiIjIzVx4kTX9rCwMAUGBnp8OADwpgqDWKNGDdWpU0dBQUEKDQ11bS8uLtaQIUM8PhwAeJNb31SJjY1VZmamF8b5D76pAnfxTRVUxlV/U2XBggWqW7eua71evXpav3791U8GAFWIW0GMiIjQqVOnXOsnT55UVFSUx4YCAF9wK4gXL15U06ZNXeuxsbGybbd/EwIA/IJbn0OcOnWqtm3bps2bN0uSevXqpdGjR3t0MADwNrd//qtBgwbq3r27LMvSP/7xD4//QOymKN7Fhnui6pzx9QjwI+2OvH/Fyyp8ytymTRtJUnx8vGJjY5Wbm6ucnBzFxsYqPj7+2k4JAD5W4VPmJ598UqNHj9bMmTMvucy2bd16660eGwwAvK1Sv5jtTTxlhrt4yozKqOgpc4VniHfffXeFB05NTf1hEwFAFVRhEAcNGiRJioqKUkJCgjZu3ChJ6tOnjz766COCCKBaqTCII0aMkCStWbNGbdu2VV5eniSpUaNG/E0VANWOWx/Mbt68uSuGkpSfn6+4uDiPDQUAvuDWB7M/+ugjrV+/XsuXL5dt2xo2bJg2bdrk6dkAwKvcfpd58ODBrr+0t2XLFr377ruenIt3meE23mVGZfzgd5m/a9euXSopKdGGDRsUEhKiOnXq6JtvvrkmAwJAVeDWa4gPPfSQVq1apfnz50uSYmJiPH6GCADe5lYQx44dqx49eqi4uFiSlJGRwc9/Aah23Ari+fPnVVpa6loPDAzk578AVDtuBXHz5s2aPHmyQkJCdNttt+ntt9/WmjVrPD0bAHiV2+8yP/TQQ+rXr58sy1JaWpoWLFjg0cF4lxnu4l1mVMZVvctsWZb27t2rDh06eDyCAOBL3/uU2bZt7dmzp9yfEACA6sitzyE2btxY+/fv186dO3X69GnX9sTERI8NBgDe5lYQZ8yY4ek5AMDnKgxizZo1NWbMGLVu3Vr79u3TwoUL5XQ6vTUbAHhVha8hvvnmm+rcubP27dunAQMGXPZPCQBAdVHhGWLbtm3VsWNHSdLChQu1c+dOrwwFAL5Q4Rnid7+dwlNlANVdhWeIN954o06dOiXp288jhoSE6NSpU7IsS7Ztq27dul4ZEgC8ocIgBgW5/etgAOD33PouMwD8GBBEADAIIgAYBBEADIIIAAZBBACDIAKAQRABwCCIAGAQRAAwCCIAGAQRAAyCCAAGQQQAgyACgEEQAcAgiABgEEQAMAgiABgEEQAMgggABkEEAIMgAoBBEAHA4C/RV1H1+9yk1s//UlZggI4t3aDMOe+Wu7xeQlu1f3OSzmUelySdWPuJvp61yhejwsdq9+qkRs+OlhUYIMfKD1Q4/+1yl9fq1kFN5z+r0qx8SVJx2nYVvLbcF6NWeQSxKgoI0PX/O1J77vutzucWqVPaCypI+1Rn/pldbrdTnxzUvl/8r4+GRJUQEKDG0x/R18nTVJpXoJapr6hkww5dyMgqt9uZ9P3KGjXDR0P6D54yV0FhP22ts0fzdO7r47JLy3T83Y8VcUdnX4+FKijkxjhd+DpXpVl5UmmZTr23RaG3dff1WH6LIFZBNRvV1/ncQtf6+dwi1WzU4JL9wjrFqfPGl9Vh2RTVatPEmyOiighq2EClxwpc62V5BQpueOljJST+BrV8b45i35ihmtfHenNEv+L1ID744INXvGzUqFFKT09Xenq6Gj9wm/eGqmqsSzfZssutl+w9qh2dHtWnfZ9WzsJ1av/nZ7w0HKoU6zIPlv9ybn+GDvf6pY4MHK+ixWvUZN40Lwzmn7wexBkzrvw6RkpKirp06aIuXbro2JK/e3GqquX8sSLVjP7P/+VrRtfXhbyicvs4vzkr55lzkqSiDZ8rIChQwfVDvTonfK8sr0DBjSNc60GNIlSaX1hun4vfnJVtHivffPSprKAgBYaHeXVOf+GRN1X27Nlz2e2WZalhw4aeuMlqpeTzDIW0bKzrYqN0/liRogb30IFHZpfbp0ZkPV04cVKSFBrfWgoIUGlRiS/GhQ+d3ftP1Wgeo+AmDVWaX6i6A3spZ+LL5fYJjAiXs8AhSbquY5ysAEtOR7Evxq3yPBLEhg0bqn///nI4HOW2W5al7du3e+ImqxXbeVGHJy9UxxVTv/3YzfJNOvNltqKH3y5Jyl38oSIHdVd0cj/ZTqcunrugAw+/4uOp4RPOi8qb8SfF/vm3sgICdHLVhzp/OFPhSQMkSY7l6xQ2oIfC779TMo+V7Mde8vHQVZcl/deLU9fAggULtGjRIn388ceXXLZ06VL9/Oc//95jbIoacq3HQjUVVeeMr0eAH2l35P0rXuaRIF4LBBHuIoiojIqCyMduAMAgiABgEEQAMAgiABgEEQAMgggABkEEAIMgAoBBEAHAIIgAYBBEADAIIgAYBBEADIIIAAZBBACDIAKAQRABwCCIAGAQRAAwCCIAGAQRAAyCCAAGQQQAgyACgEEQAcAgiABgEEQAMAgiABgEEQAMgggABkEEAIMgAoBBEAHAIIgAYBBEADAIIgAYBBEADIIIAAZBBACDIAKAQRABwCCIAGAQRAAwCCIAGAQRAAyCCAAGQQQAgyACgEEQAeA7bBb/WUaNGuXzGVj8Y+GxUvmFM0Q/M3r0aF+PAD/BY6XyCCIAGAQRAIxASdN9PQQqZ9euXb4eAX6Cx0rlWPr2xUQA+NHjKTMAGAQRAAyC6Cf69++vQ4cO6fDhw5o0aZKvx0EVtnDhQuXn52vfvn2+HsUv+fzDkCzf82HRgAA7IyPDbtGihR0cHGzv3r3b/slPfuLzuViq5tKzZ087Pj7e3rdvn89n8beFM0Q/0LVrV2VkZOjo0aMqLS3VihUrlJiY6OuxUEVt3bpVRUVFvh7DLxFEPxATE6OsrCzXenZ2tmJiYnw4EVA9EUQ/YFnWJdts2/bBJED1RhD9QHZ2tpo2bepab9KkiXJzc304EVA9EUQ/kJ6eruuvv17NmzdXcHCwhg0bptWrV/t6LKBa8vk7OyzfvwwYMMD+8ssv7YyMDHvKlCk+n4el6i7Lli2zc3Nz7QsXLthZWVn2iBEjfD6Tvyx8dQ8ADJ4yA4BBEAHAIIgAYBBEADAIIgAYBBFVyuDBg2Xbttq0aVPhfo899phCQkJ+8O0kJydrzpw5P/j6qJ4IIqqUpKQkbd26VcOGDatwv8cff1y1atXy0lT4sSCIqDJq166tHj16aOTIka4gBgQE6OWXX9bevXu1Z88ejRs3TuPHj1d0dLQ2bdqkjRs3SpJKSkpcx7n33nu1aNEiSdLAgQO1Y8cO7dq1Sx9++KGioqK8f8fgN4J8PQDwb4MHD9b69et1+PBhFRUVKT4+Xt26dVOLFi0UHx8vp9Op8PBwORwOPfHEE+rTp48KCwsrPOa2bdvUvXt3SdLIkSP1zDPP6KmnnvLG3YEfIoioMpKSkvTqq69KklasWKGkpCS1bNlS8+bNk9PplCQ5HI5KHbNJkyZauXKlGjdurBo1aujo0aPXfG5UHwQRVUL9+vXVt29ftW/fXrZtKzAwULZt67PPPnPrp86+u891113n+uc5c+Zo1qxZWrNmjXr37q3p06d7YnxUE7yGiCphyJAhWrx4sZo3b64WLVooNjZWR48e1a5duzRmzBgFBgZKksLDwyV9+5phaGio6/r5+fm64YYbZFmW7r77btf2unXrKicnR9K37ywDFSGIqBKSkpKUmppabttf//pXRUdHKzMzU3v37tXu3bt1//33S5Jef/11rVu3zvWmyq9+9Su999572rhxo44dO+Y6xvTp0/X2229ry5YtKigo8N4dgl/i124AwOAMEQAMgggABkEEAIMgAoBBEAHAIIgAYBBEADD+H9KB1xKOAtdX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2600" y="5867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Both models fail to learn</a:t>
            </a:r>
          </a:p>
        </p:txBody>
      </p:sp>
      <p:sp>
        <p:nvSpPr>
          <p:cNvPr id="12" name="AutoShape 15" descr="data:image/png;base64,iVBORw0KGgoAAAANSUhEUgAAAcIAAAGHCAYAAAAjjVKaAAAABHNCSVQICAgIfAhkiAAAAAlwSFlzAAAPYQAAD2EBqD+naQAAADh0RVh0U29mdHdhcmUAbWF0cGxvdGxpYiB2ZXJzaW9uMy4yLjEsIGh0dHA6Ly9tYXRwbG90bGliLm9yZy+j8jraAAAgAElEQVR4nO3de3zO9f/H8ee1g1ljYzazoZlRDjlPpWLMIYcOvhLyJYSfQ+WLkFM5RKLDyDkZ0fdbKEmFEinHCLMQ0YaR05zpu9nm8/vDt+vb9R2zw3XtUu/H/Xa7bjfX+/pcn+v1cUsPn+v6XGOzLMsSAACG8nD3AAAAuBMhBAAYjRACAIxGCAEARiOEAACjEUIAgNEIIQDAaIQQAGA0QggAMBohhPHmz58vm82mH374IdvtkpOT1bdvX911113y9fVVYGCgqlWrpp49eyo5OVmHDh2SzWbL0e3QoUNat26d/f78+fNv+JoxMTGy2WwqV67cLY+ja9euDq9RqFAhRUZGatCgQbp48WIefmec6/fjXbdunX1txYoVGj16tNtmAiTJy90DAH8GR48eVe3atVWsWDG98MILuvvuu3XhwgXt3btXixcvVmJiou6//35t3rzZ4Xl9+/bVhQsX9M9//tNhPTQ0VIcOHZIkFS1aVHPnzlXXrl0dtklKStK6devk7++f4zl9fX21du1aSdL58+f10Ucf6c0331RCQoK++uqr3B+4i61YsULTp08nhnArQgjkwJw5c5SSkqKtW7cqIiLCvt66dWsNHz5c165dk4eHh+6//36H5/n7++vq1atZ1v+offv2evfdd3XgwAFVrFjRvh4XF6fSpUurWrVq2rt3b47m/N8ZmjdvrsTERK1evVpJSUkOswO4jrdGgRw4c+aMPDw8VLJkyRs+7uGR9z9KTZs2VdmyZRUXF2dfu3btmt577z116dIlX/uWpKioKEnSyZMnHdYXLVqkevXqyc/PT0WKFNHDDz+snTt3OmyTmJioDh06KCwsTD4+PgoJCVHjxo0VHx9v38Zms93wjK5cuXJZznL/qGvXrpo+fbp9H39821iSlixZovvuu08BAQG64447VL58eT3zzDN5+B0AskcIgRyoV6+erl27pjZt2ujLL7906mduHh4e6tq1qxYsWKDMzExJ0ldffaWjR4+qW7du+d5/UlKSvLy8VL58efvaq6++qqeeekpVqlTR4sWLtXDhQl26dEn169d3OPts2bKltm/frkmTJmn16tWaOXOmatWqpfPnz+d7rpdeeklt27aVJG3evNl+Cw0N1ebNm9W+fXuVL19eH374ob744gu9/PLLysjIyPfrAv+Lt0aBHOjYsaPWr1+vOXPm6KuvvpLNZlOlSpXUvHlz9evXL0cXs2SnW7duGjdunFatWqVWrVopLi5O0dHRioyMzPW+fo/FhQsXtGTJEi1dulRDhw61n80mJydr1KhReu655/T222/bn9e0aVNVrFhRY8aM0aJFi3TmzBnt379fkydPVqdOnezbtWnTJl/H+rvIyEiFhIRIUpa3jjdt2iTLsjRr1iwFBATY17M7wwTyijNCIAdsNptmzZqlxMREzZgxQ926dVN6erpiY2NVtWpVffvtt/naf0REhBo2bKi4uDidOXNGn376aZ7eBrxy5Yq8vb3l7e2toKAg9enTR+3bt9f48ePt23z55ZfKyMjQ008/rYyMDPutcOHCio6Otl/VGRgYqMjISL3++ut66623tHPnTl27di1fx5lTdevWlSS1a9dOixcv1rFjxwrkdWEmQgjkQnh4uPr06aO5c+fqwIEDWrRokVJTUzV48OB877t79+767LPP9NZbb8nX19f+tmFu+Pr6atu2bdq2bZs+++wzNWzYUB988IFee+01+za/f1ZYt25dezR/vy1atEgpKSmSrsd/zZo1evjhhzVp0iTVrl1bwcHB6tevny5dupTv481OgwYNtGzZMnuwy5Qpo3vuuUcffPCBS18XZuKtUSAf2rVrpwkTJmj37t353lebNm307LPP6rXXXlPPnj3l6+ub6314eHjYL46Rrr/dWadOHY0ZM0Z///vfVbZsWQUFBUmSPvroI4WHh2e7v/DwcM2dO1eS9PPPP2vx4sUaPXq0rl69qlmzZkmSfHx8lJaWluW5Z86cyfX8f/T444/r8ccfV1pamrZs2aIJEyaoY8eOKleunOrVq5evfQN/xBkhkAPHjx+/4frly5eVnJyssLCwfL+Gr6+vXn75ZT366KPq06dPvvcnXY/U9OnTlZqaqnHjxkmSHn74YXl5eemXX35RVFTUDW83ctddd2nkyJGqVq2aduzYYV8vV66cEhISHLZdu3atLl++nKP5JOnf//53tttER0dr4sSJkpTlylYgvzgjBP5j7dq19kv3/6hly5YaP368Nm7cqPbt26tmzZry9fVVUlKSpk2bpjNnzuj11193ygwDBw7UwIEDnbKv30VHR6tly5aaN2+ehg4dqoiICI0dO1YjRoxQYmKimjdvruLFi+vkyZPaunWr/Pz8NGbMGCUkJOi5557Tk08+qYoVK6pQoUJau3atEhISNHToUPv+O3furJdeekkvv/yyoqOjtXfvXk2bNs3hIpebqVatmiRp4sSJatGihTw9PVW9enWNGzdOR48eVePGjVWmTBmdP39eU6ZMkbe3t6Kjo536+wPIAgw3b948S9JNb0lJSdaWLVusZ5991qpRo4YVGBhoeXp6WsHBwVbz5s2tFStW3HTf0dHRVtWqVW/42DfffGNJspYsWZLtfK1atbLCw8NveRxdunSx/Pz8bvjYjz/+aHl4eFjdunWzry1btsxq1KiR5e/vb/n4+Fjh4eFW27Ztra+//tqyLMs6efKk1bVrV6tSpUqWn5+fVaRIEat69epWbGyslZGRYd9PWlqaNWTIEKts2bKWr6+vFR0dbcXHx1vh4eFWly5dshzvN9984/DcHj16WMHBwZbNZrP/fn/++edWixYtrNKlS1uFChWySpYsabVs2dJav379LX8fgNyyWZZluSvCAAC4G58RAgCMRggBAEYjhAAAoxFCAIDRCCEAwGiEEABgNEIIADDaX/Iny6SnJLp7BMDtfMPqu3sEwO0yrt76Xy7hj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uTIh0s/18Ntu6p2o8fU7pnntT1+90233bojQfc82CLLLfFwssN2Cxd9okc69FCdRo+r8d86a+KU2UpLu+rqQwHypHevLjqwf7MuX/xF329ZqYcevDdHz3ugXpRSfzusH7Z95bDe/ZmOWrd2qU6f3KPTJ/foy5Ufqm5UTVeMjlvwcvcAuP2t/PpbvTZltka+8KxqVa+iJctWqPegl7T8/dkKLVXyps/7/IM5KuJ3h/1+8WIB/33sy7WKnTVPrwwboJrVqujQkaMaOf4tSdKL/+jluoMB8uDJJx/TW2+O1nPPD9emzdvUs0dnff7Z+6pWo6GSk3+96fP8/YtqXtwUrV27QSVDgh0ei46upw8XfarNW35QamqqBr3QVytX/EvVa8bo119PuPqQ8AecEeKWFiz6RG0eaaa2jzVXZLk7NbR/b5UqGawPP/ki2+cFFi+moBKB9punp6f9sV2796lWtSpq1ayRSoeG6MH76qhl04bas++Aqw8HyLUB/+ipuHkfKm7eB9q376BeGDRKyUd/Ve9eT2f7vJkzJurDRcu05fvtWR57usvzmjX7Pe3atUf79/+iXr0Hy8PDQzExD7nqMHATbg3h0aNHNWLECDVq1EiVK1dWlSpV1KhRI40YMULJycm33gFcLj09XXv3H9AD99Z2WH/g3tratXtvts99sttzavhYR3XvN1Rbt+9yeKxWjSrau/+gfty7X5KUfOy4vtu8TQ0eyNnbTUBB8fb2Vu3a1bX6628d1lev/lb17o+66fO6PN1O5cuHa+wrb+Xode64w1fe3l46d/Z8vuZF7rntrdENGzaoRYsWKlu2rJo1a6ZmzZrJsiydOnVKy5Yt09SpU7Vy5Uo9+OCD7hoRks6dv6jMzGsqEVjcYb1E8WJKOXPuhs8JLhGo0S/2U5W7K+pqero+W7VG3f8xTPOmTVRUzWqSpJZNGurcuQvq3GeQZFnKyMxU+7+1Uo/O7Vx+TEBuBAUFysvLS6dOpjisnzqVopCbfDRQoUKEXh0/XA1j2igzMzNHr/Pq+OE6duyEvl6zPt8zI3fcFsIBAwaoR48eio2Nvenj/fv317Zt27LdT1pamtLS0hzWPNLS5OPj47RZIdlsNof7lqwsa7+LCC+jiPAy9vs176msE6dOa/6/PraHcOuOBL2zYJFGvvCsqle9W0eO/qrXpsxW8Lx/qXe3jq47ECCPLMtyuG+z2bKsSZKHh4cWLpimMWPf1IEDiTna96AX+qhD+8fVuOmTWf5/Btdz21uju3fvVu/evW/6eK9evbR7982vTPzdhAkTFBAQ4HCbOGWWM0c1WvFi/vL09FDKmbMO62fPXVCJwGI53k/1qpV0+Oh/LyqYNmeBHn04Rm0fa667IiPUJPpB/aNXV727cLGuXbvmtPmB/EpJOauMjAyFlHK82CU4uIROnTydZfuiRYuoblRNvT1lnFJ/O6zU3w5r5IgBqlmjqlJ/O6xGDR3f5Ro4oJeGvvi8WrTsqB9//Mmlx4Ibc1sIQ0NDtWnTpps+vnnzZoWGht5yP8OGDdOFCxccbi/+4+aBRe54e3uryt0VtXnbTof1zdt2qMY9VXK8n30//6LgEoH2+6lpafLwcDyj9PTwkGVZN/xbNuAu6enp2rEjQU0aN3BYb9KkgTZv+SHL9hcvXlKNWjGqU7eZ/Tb7nYXat/+g6tRtpu+37rBv+8LA3hoxvL9aPdJJ23ckuPxYcGNue2t00KBB6t27t7Zv366mTZsqJCRENptNJ06c0OrVq/Xuu+9q8uTJt9yPj49PlrdB06+m3GRr5MXT7f+mYa+8oaqVKqrGPZX10acrdfzkabX/W0tJUuzMeTqVckYTXhok6fr3A8NCQ1QhIlzp6Rn67Mu1Wr1uo2LHj7TvM/rB+7Tgw6WqdFekqleppCNHf9XUOQvU8KH7Ha4uBW4HsVPm6L15U7R9+y5t+X67enbvpDvLltbsdxZKksaPG6qwsFB1e+YfsixLe/bsd3j+6dMpSk1Nc1gf9EIfjRk9WJ2efk6HDicr5D9fr7h8+YquXPmt4A4O7gth3759VaJECcXGxmr27Nn2D5Q9PT1Vp04dLViwQO3aceHE7aBFk2hduHhJs+b9S6fPnFXF8uU0842xCisVIklKOXNWx0+esm+fnpGhN6a9q1Onz8jHp5AqRIRrxutjHK4I7dXlKdlsNk19Z4FOnT6j4sUD1PDB+9Tv/7oU+PEBt7JkyXKVCCyukSMGKDS0pHbv2a9HH+usI0eOSZJKlQrRnWXDcrXP3r26yMfHR0sWzXFYH/vKmzm+0hTOYbNug/eh0tPTlZJy/SwuKChI3t7e+dtfSs4+oAb+ynzD6rt7BMDtMq4eu+U2t8VPlvH29s7R54EAADgbP1kGAGA0QggAMBohBAAYjRACAIxGCAEARiOEAACjEUIAgNEIIQDAaIQQAGA0QggAMBohBAAYjRACAIxGCAEARiOEAACjEUIAgNEIIQDAaIQQAGA0QggAMBohBAAYjRACAIxGCAEARiOEAACjEUIAgNEIIQDAaIQQAGA0QggAMBohBAAYjRACAIxGCAEARiOEAACjEUIAgNEIIQDAaIQQAGA0QggAMBohBAAYjRACAIxGCAEARiOEAACjEUIAgNEIIQDAaIQQAGA0QggAMJpXTjdMSEjI8U6rV6+ep2EAAChoOQ5hzZo1ZbPZZFmWbDZbtttmZmbmezAAAApCjt8aTUpKUmJiopKSkvTxxx8rIiJCM2bM0M6dO7Vz507NmDFDkZGR+vjjj105LwAATmWzLMvK7ZPuvfdejR49Wi1btnRYX7FihV566SVt377daQPmRXpKoltfH7gd+IbVd/cIgNtlXD12y23ydLHMjz/+qIiIiCzrERER2rt3b152CQCAW+QphJUrV9a4ceOUmppqX0tLS9O4ceNUuXJlpw0HAICr5fhimT+aNWuWHn30UZUtW1Y1atSQJO3atUs2m02ff/65UwcEAMCV8vQZoST99ttvev/997Vv3z5ZlqUqVaqoY8eO8vPzc/aMucZnhACfEQJSzj4jzHMIb2eEECCEgOTCi2UkaeHChXrooYcUFhamw4cPS5JiY2P16aef5nWXAAAUuDyFcObMmRo4cKBatGihc+fO2b9AX7x4cU2ePNmpAwIA4Ep5CuHUqVM1Z84cjRgxQl5e/73eJioqSj/++KPThgMAwNXyFMKkpCTVqlUry7qPj4+uXLmS76EAACgoeQphRESE4uPjs6yvXLlSVapUyfdQAAAUlDx9j3Dw4MF69tlnlZqaKsuytHXrVn3wwQeaMGGC3n33XWfPCACAy+QphN26dVNGRoaGDBmi3377TR07dlTp0qU1ZcoUdejQwdkzAgDgMvn+HmFKSoquXbumkiVLOmumfON7hADfIwQkF36PMCYmRufPn5ckBQUF2SN48eJFxcTE5GWXAAC4RZ5CuG7dOl29ejXLempqqtavX5/voQAAKCi5+owwISHB/uu9e/fqxIkT9vuZmZlatWqVSpcu7bzpAABwsVyFsGbNmrLZbLLZbDd8C9TX11dTp0512nAAALharkKYlJQky7JUvnx5bd26VcHBwfbHChUqpJIlS8rT09PpQwIA4Cq5CmF4eLgk6dq1ay4ZBgCAgpani2UmTJiguLi4LOtxcXGaOHFivocCAKCg5CmEs2fPVqVKlbKsV61aVbNmzcr3UAAAFJQ8hfDEiRMKDQ3Nsh4cHKzjx4/neygAAApKnkJYtmxZbdy4Mcv6xo0bFRYWlu+hAAAoKHn6WaM9evRQ//79lZ6ebv8axZo1azRkyBC98MILTh0QAABXylMIhwwZorNnz6pv3772nzBTuHBhvfjiixo2bJhTB8yLa78ecPcIgNuF+BVz9wjAn0K+fuj25cuX9dNPP8nX11cVK1aUj4+PM2fLs7SEL909AuB25aMHunsEwO2Ondtzy23ydEb4uyJFiqhu3br52QUAAG6V4xC2adNG8+fPl7+/v9q0aZPttkuXLs33YAAAFIQchzAgIEA2m83+awAA/gry/Q/z3o74jBDgM0JAytlnhHn6HiEAAH8VOX5rtFatWva3Rm9lx44deR4IAICClOMQtm7d2v7r1NRUzZgxQ1WqVFG9evUkSVu2bNGePXvUt29f508JAICL5DiEo0aNsv+6R48e6tevn1555ZUs2yQnJztvOgAAXCxPF8sEBATohx9+UMWKFR3WDxw4oKioKF24cMFpA+YFF8sAXCwDSC68WMbX11cbNmzIsr5hwwYVLlw4L7sEAMAt8vSTZfr3768+ffpo+/btuv/++yVd/4wwLi5OL7/8slMHBADAlfIUwqFDh6p8+fKaMmWK/vWvf0mSKleurPnz56tdu3ZOHRAAAFfiC/XAXxSfEQIu/kL9+fPn9e6772r48OE6e/aspOvfHzx27FhedwkAQIHL01ujCQkJatKkiQICAnTo0CH16NFDgYGB+uSTT3T48GEtWLDA2XMCAOASeTojHDhwoLp27aoDBw44XCXaokULfffdd04bDgAAV8tTCLdt26ZevXplWS9durROnDiR76EAACgoeQph4cKFdfHixSzr+/fvV3BwcL6HAgCgoOQphI8//rjGjh2r9PR0SZLNZtORI0c0dOhQPfHEE04dEAAAV8pTCN944w2dPn1aJUuW1L///W9FR0erQoUKKlq0qMaPH+/sGQEAcJk8XTXq7++vDRs2aO3atdqxY4euXbum2rVrq0mTJs6eDwAAl8p1CDMyMlS4cGHFx8crJiZGMTExrpgLAIACkeu3Rr28vBQeHq7MzExXzAMAQIHK02eEI0eO1LBhw+w/UQYAgD+rPH1G+Pbbb+vgwYMKCwtTeHi4/Pz8HB7fsWOHU4YDAMDV8hTC1q1by2az6S/487oBAIbJVQh/++03DR48WMuWLVN6eroaN26sqVOnKigoyFXzAQDgUrn6jHDUqFGaP3++WrVqpaeeekpff/21+vTp46rZAABwuVydES5dulRz585Vhw4dJEl///vf9eCDDyozM1Oenp4uGRAAAFfK1RlhcnKy6tevb79/7733ysvLS7/++qvTBwMAoCDkKoSZmZkqVKiQw5qXl5cyMjKcOhQAAAUlV2+NWpalrl27ysfHx76Wmpqq3r17O3yFYunSpc6bEAAAF8pVCLt06ZJlrVOnTk4bBgCAgparEM6bN89VcwAA4BZ5+hFrAAD8VRBCAIDRCCEAwGiEEABgNEIIADAaIQQAGI0QAgCMRggBAEYjhAAAoxFCAIDRCCEAwGiEEABgNEIIADAaIQQAGI0QAgCMRggBAEYjhAAAoxFCAIDRCCEAwGiEEABgNEIIADAaIQQAGI0QAgCMRggBAEYjhAAAoxFCAIDRCCEAwGiEEABgNEIIADAaIQQAGI0QAgCMRggBAEYjhAAAoxFCAIDRCCEAwGiEEABgNC93D4A/hw+/XK/5n65RyvmLiixTSkO6PaE6lSNvuO22PQfUffTULOufTh6hiNIhkqRnRr2tH/YezLJN/VpVNH14b+cODzhBl+4d1Pv5bioZEqyf9x3UqOGvaevmHbd8XtR9tfTx5/O1/6eDatbgCft6i0ea6PmBPVWu/J3y9vJSUuIRzZ4+Xx8v+syVh4EbIIS4pVUbd2jSvKUa0fNJ1bq7vJas3qi+42dqWexwhQYH3vR5y6eMVBHfwvb7xf2L2H8dO6i70jMy7ffPX76iJwdNVLN6tVxzEEA+PPa35hr96lANH/SKtn2/U527ttP7i2erYb3H9OvR4zd9XlH/Ipoy81Vt+PZ7BZcs4fDY+XMX9Pab7+jggSSlX01Xk4ej9da0cUo5fVbfrt3o6kPCH/DWKG5pweff6G8x9+uJxg+ofJlSerHbEyoVVFyLv9qQ7fMCA4ooqLi//ebp+d//3AKK+jk8tjlhnwr7eKtpvZquPhwg13r27aIP3/9YHyz8WAd/TtSo4a/p12PH9fQz7bN93sTYUVr20Qpt3xaf5bHNG7dp1RdrdPDnRB0+lKy5s9/XT3t+1r3313bVYeAmCCGylZ6eoZ8Sk/VAjUoO6/WqV1L8/qRsn9tu8CTF9BypHmOmaevun7Pd9pM1W9T8gTq6o7BPvmcGnMnb21vVa1bRt2s3Oax/+80mRd1787+4tevYWuHl7tRbE2fk6HUeanCfIiuU05ZNP+RrXuTebR3C5ORkPfPMM+4ew2jnLl1R5rVrKlGsqMN6iWJFlXL+0g2fE1TMXy/36qC3BnVX7KDuKhdWUj3HTr/hZ4KS9OOBwzqYfFxtGtdz+vxAfgWWKCYvLy+lnD7jsJ5y+oxKlgy64XMiyt+p4aMG6Pn/G6LMzMwbbiNdf+v05+RtOnQqXu8tmqmRL76q9es2O3V+3Npt/Rnh2bNn9d577ykuLu6m26SlpSktLc1x8epV+RQq5OLpzGKTzeG+ZVmy2W68bUTpEPtFMZJU4+4InThzTu8tX6uoKhWybP/J2s2qUDZU1SqGO3VmwJksy3K4b7PZsqxJkoeHh6bNeV1vvjZdib8cznafly9dUbMGT8jP7w49FH2fRo0foiOHjmrzxm1OnR3Zc2sIly9fnu3jiYmJt9zHhAkTNGbMGIe1Eb3/rpf6dM7XbLiueFE/eXp4KOX8RYf1sxcuq0RA0Zs8K6vqFcvpi/VZ3/L5d9pVrdq4Q33bt8z3rIArnD1zXhkZGQr+n7O/EkGBOv0/Z4mSVKSIn2rWvkf3VK+kcZNGSLoeRw8PDx0+vUsd2/yfNq7/XtL1uB5KOiJJ2rN7nyrcVV7PDehJCAuYW0PYunXrm/6t6ne2m512/MewYcM0cOBAx8Wfv3XGeJDk7e2lyuXLanPCfjW+r4Z9fUvCPjWqWy3H+9mXdFRBxfyzrH+1aaeuZmTokQZ1nTIv4Gzp6elKiN+rBo0e0Kov1tjXGzR8QF+uXJtl+0uXLivmgccd1rp0f0oP1r9X/9d1gI4cPnbT17LZbCrk4+284ZEjbg1haGiopk+frtatW9/w8fj4eNWpUyfbffj4+MjHx/ECizTeFnWqpx9ppOFTF6pqZFnVuCtCH329ScdTzunJZg9Jkqb8c7lOnr2gV5+/fha+8ItvVDq4hCLLllJ6Rqa++G6bvv5+l94a1D3Lvpeu3ayYutVVrKhfgR4TkBtzZrynKbNe066du7V92y516vKkSpcJ1cJ5iyRJQ1/ur9DQkvpHn+GyLEv7f3L8PDzl9BmlpV11WH9uQA/t2rlHh5OS5V3IW42bNlDbDo9p2AuvFOixwc0hrFOnjnbs2HHTEN7qbBEFo/mDtXX+8hXN/uhLnT53QRXKhmr68N4K+893CE+fu6gTKefs26dnZOrNBct06uwF+RTyVmTZUpo+rJfq167qsN9Dv57Szn2Jmj2yb4EeD5Bbyz9ZpeKBxTRgSB+VDAnW/p8OqHP73jqWfP07hCEhwQorE5qrfd5xxx2a8MZLKhUWotTUNP1yIFH9eg3V8k9WueIQkA2b5cbSrF+/XleuXFHz5s1v+PiVKyssumAAAAdLSURBVFf0ww8/KDo6Olf7TUv40hnjAX9q5aMH3noj4C/u2Lk9t9zGrWeE9evXz/ZxPz+/XEcQAIDcuK2/RwgAgKs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EYIAQBGI4QAAKMRQgCA0QghAMBohBAAYDRCCAAwGiEEABiNEAIAjGazLMty9xD4a0lLS9OECRM0bNgw+fj4uHscwC34c/DnQQjhdBcvXlRAQIAuXLggf39/d48DuAV/Dv48eGsUAGA0QggAMBohBAAYjRDC6Xx8fDRq1CguEIDR+HPw58HFMgAAo3FGCAAwGiEEABiNEAIAjEYIAQBGI4RwuhkzZigiIkKFCxdWnTp1tH79enePBBSY7777To8++qjCwsJks9m0bNkyd4+EWyCEcKpFixapf//+GjFihHbu3Kn69eurRYsWOnLkiLtHAwrElStXVKNGDU2bNs3doyCH+PoEnOq+++5T7dq1NXPmTPta5cqV1bp1a02YMMGNkwEFz2az6ZNPPlHr1q3dPQqywRkhnObq1avavn27mjVr5rDerFkzbdq0yU1TAUD2CCGcJiUlRZmZmQoJCXFYDwkJ0YkTJ9w0FQBkjxDC6Ww2m8N9y7KyrAHA7YIQwmmCgoLk6emZ5ezv1KlTWc4SAeB2QQjhNIUKFVKdOnW0evVqh/XVq1frgQcecNNUAJA9L3cPgL+WgQMHqnPnzoqKilK9evX0zjvv6MiRI+rdu7e7RwMKxOXLl3Xw4EH7/aSkJMXHxyswMFB33nmnGyfDzfD1CTjdjBkzNGnSJB0/flz33HOPYmNj1aBBA3ePBRSIdevWqVGjRlnWu3Tpovnz5xf8QLglQggAMBqfEQIAjEYIAQBGI4QAAKMRQgCA0QghAMBohBAAYDRCCAAwGiEEABiNEALIls1m07Jly9w9BuAyhBC4jWzatEmenp5q3rx5rp5Xrlw5TZ482UVTAX9thBC4jcTFxen555/Xhg0bdOTIEXePAxiBEAK3iStXrmjx4sXq06ePHnnkkSw/oHn58uWKiopS4cKFFRQUpDZt2kiSGjZsqMOHD2vAgAGy2Wz2fwR59OjRqlmzpsM+Jk+erHLlytnvb9u2TU2bNlVQUJACAgIUHR2tHTt2uPQ4gdsNIQRuE4sWLdLdd9+tu+++W506ddK8efP0+8/E/+KLL9SmTRu1atVKO3fu1Jo1axQVFSVJWrp0qcqUKaOxY8fq+PHjOn78eI5f89KlS+rSpYvWr1+vLVu2qGLFimrZsqUuXbrkkmMEbkf8e4TAbWLu3Lnq1KmTJKl58+a6fPmy1qxZoyZNmmj8+PHq0KGDxowZY9++Ro0akqTAwEB5enqqaNGiKlWqVK5eMyYmxuH+7NmzVbx4cX377bd65JFH8nlEwJ8DZ4TAbWD//v3aunWrOnToIEny8vJS+/btFRcXJ0mKj49X48aNnf66p06dUu/evXXXXXcpICBAAQEBunz5Mp9PwiicEQK3gblz5yojI0OlS5e2r1mWJW9vb507d06+vr653qeHh4f+958bTU9Pd7jftWtXnT59WpMnT1Z4eLh8fHxUr149Xb16NW8HAvwJcUYIuFlGRoYWLFigN998U/Hx8fbbrl27FB4ern/+85+qXr261qxZc9N9FCpUSJmZmQ5rwcHBOnHihEMM4+PjHbZZv369+vXrp5YtW6pq1ary8fFRSkqKcw8QuM1xRgi42eeff65z586pe/fuCggIcHisbdu2mjt3rmJjY9W4cWNFRkaqQ4cOysjI0MqVKzVkyBBJ179H+N1336lDhw7y8fFRUFCQGjZsqNOnT2vSpElq27atVq1apZUrV8rf39++/woVKmjhwoWKiorSxYsXNXjw4DydfQJ/ZpwRAm42d+5cNWnSJEsEJemJJ55QfHy8/P39tWTJEi1fvlw1a9ZUTEyMvv/+e/t2Y8eO1aFDhxQZGang4GBJUuXKlTVjxgxNnz5dNWrU0NatWzVo0CCH/cfFxencuXOqVauWOnfurH79+qlkyZKuPWDgNmOz/vdDBAAADMIZIQDAaIQQAGA0QggAMBohBAAYjRACAIxGCAEARiOEAACjEUIAgNEIIQDAaIQQAGA0QggAMNr/A6gnThrQFwGcAAAAAElFTkSuQmC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8" y="2510118"/>
            <a:ext cx="3623353" cy="314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510118"/>
            <a:ext cx="3591977" cy="312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9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Ensemble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Gradient Boost Classifier</a:t>
            </a:r>
            <a:endParaRPr lang="en-US" dirty="0"/>
          </a:p>
        </p:txBody>
      </p:sp>
      <p:sp>
        <p:nvSpPr>
          <p:cNvPr id="7" name="AutoShape 2" descr="data:image/png;base64,iVBORw0KGgoAAAANSUhEUgAAAcIAAAGHCAYAAAAjjVKaAAAABHNCSVQICAgIfAhkiAAAAAlwSFlzAAAPYQAAD2EBqD+naQAAADh0RVh0U29mdHdhcmUAbWF0cGxvdGxpYiB2ZXJzaW9uMy4yLjEsIGh0dHA6Ly9tYXRwbG90bGliLm9yZy+j8jraAAAgAElEQVR4nO3de3zO9f/H8edlh2tzWuyAoZlDzGFOQyhySEwiOeVbRvnmUAnh5xQjGSJ8lahMqb6Vc04dNCmHZGGO5Rs5VU4zzKGxw+f3R1/Xt6sNs+3apd6P++123dr1/rw/7+v1vpo99zm8r9ksy7IEAIChCri7AAAA3IkgBAAYjSAEABiNIAQAGI0gBAAYjSAEABiNIAQAGI0gBAAYjSAEABiNIES+2bVrl5588klVqFBBvr6+8vX1VaVKldSnTx999913+VZHdHS0bDabU1u5cuXUs2dPl77u5s2bFR0drXPnzmWr/7U6rz0KFCigUqVKKTIyUps2bXJprdnx66+/Kjo6WgkJCdnqv379eqf5eHh4KDAwUO3atcvX//838ufvg1udI/6aPN1dAMwwd+5cPfPMM6pcubKee+45VatWTTabTd9//70++OAD1atXTwcOHFCFChXcUt+yZctUtGhRl77G5s2bNW7cOPXs2VN33HFHtvf79NNP5efnp4yMDB09elRTpkzRfffdp2+//VZ16tRxYcU39uuvv2rcuHEqV66catWqle39Jk6cqGbNmik1NVU7duzQuHHj1LRpUyUkJKhSpUourPjW5XSO+GshCOFymzZtUv/+/dW2bVstXrxY3t7ejm3NmzfX008/rUWLFsnX1/eG41y+fFkFCxZ0SY21a9d2ybh5oW7dugoICJAkNWrUSPXr11eFChW0ePFitwZhTlWqVEl33323JOnee+/VHXfcoaioKL333nsaN26cm6uDiTg1CpebOHGiPDw8NHfuXKcQ/KPOnTsrODjY8bxnz54qXLiwdu/erVatWqlIkSJq0aKFJGnt2rVq3769ypQpIx8fH1WsWFF9+vRRYmJipnFXr16tWrVqyW63KzQ0VFOnTs3y9bM6NZqcnKwhQ4YoNDRU3t7eKl26tAYOHKhLly459bPZbHrmmWf07rvvKiwsTAULFlTNmjW1atUqR5/o6GgNHTpUkhQaGuo4Pbh+/fqbvn9/5ufnJ0ny8vJyaj969Kgee+wxBQUFyW63KywsTNOmTVNGRoZTv6SkJPXv31+lS5eWt7e3ypcvr1GjRunKlStO/RYtWqQGDRrIz89PBQsWVPny5fXEE09I+v00Z7169SRJvXr1cswnOjr6lucTEREhSTp58qRT+48//qju3bs7zee1115z6pORkaEJEyaocuXK8vX11R133KHw8HDNnDnT0adnz54qV65cptfN6hT5H91sjj/99JO6deum4OBg2e12lShRQi1atOA06l8QR4RwqfT0dH355ZeKiIhQqVKlbmnfq1ev6qGHHlKfPn00fPhwpaWlSZIOHjyohg0bqnfv3vLz89Phw4f1yiuv6J577tHu3bsdAREXF6f27durYcOG+vDDD5Wenq4pU6Zk+oGblcuXL6tp06b6+eefNXLkSIWHh2vv3r0aM2aMdu/erS+++MLph+jq1asVHx+v8ePHq3DhwpoyZYoefvhh7d+/X+XLl1fv3r2VlJSkWbNmaenSpY73omrVqtl6D9PS0hynRkePHi273a5OnTo5+pw+fVqNGjXS1atX9eKLL6pcuXJatWqVhgwZooMHD2r27NmSpJSUFDVr1kwHDx7UuHHjFB4erg0bNigmJkYJCQlavXq1JOmbb75R165d1bVrV0VHR8vHx0dHjhzRunXrJEl16tTR/Pnz1atXL40ePVpt27aVJJUpU+am8/mzQ4cOSZLuuusuR9u+ffvUqFEj3XnnnZo2bZpKliypzz77TAMGDFBiYqLGjh0rSZoyZYqio6M1evRoNWnSRKmpqfrhhx+yfR32Rm42x8jISMf31J133qnExERt3rw5T14b+cwCXOjEiROWJKtbt26ZtqWlpVmpqamOR0ZGhmNbVFSUJcmKjY294fgZGRlWamqqdeTIEUuS9fHHHzu2NWjQwAoODrZ+++03R1tycrJVvHhx68/f+iEhIVZUVJTjeUxMjFWgQAErPj7eqd/ixYstSdaaNWscbZKsEiVKWMnJyU7zLlCggBUTE+Noe/nlly1J1qFDh244p2vGjh1rScr0KFq0qLV06VKnvsOHD7ckWd9++61Te79+/SybzWbt37/fsizLmjNnjiXJWrhwoVO/yZMnW5Kszz//3LIsy5o6daolyTp37tx164uPj7ckWfPnz8/WfL788ktLkvXRRx9Zqamp1uXLl61NmzZZlStXtqpWrWqdPXvW0feBBx6wypQpY50/f95pjGeeecby8fGxkpKSLMuyrAcffNCqVavWDV83KirKCgkJydR+7f39oz9/H1xvjomJiZYka8aMGdmYOW53nBqF29StW1deXl6Ox7Rp0zL1eeSRRzK1nTp1Sn379lXZsmXl6ekpLy8vhYSESJK+//57SdKlS5cUHx+vjh07ysfHx7FvkSJF1K5du5vWtmrVKlWvXl21atVSWlqa4/HAAw9keUqzWbNmKlKkiON5iRIlFBQUpCNHjmTrvbiRL774QvHx8dq6datWrVqlli1bqlu3blq2bJmjz7p161S1alXVr1/fad+ePXvKsizHkdy6detUqFAhp6PJa/2k34+iJTlOCXbp0kULFy7UL7/8kut5XNO1a1d5eXmpYMGCaty4sZKTk7V69WrHDUQpKSmKi4vTww8/rIIFCzq9/5GRkUpJSdGWLVskSfXr19fOnTvVv39/ffbZZ0pOTs6zOm+kePHiqlChgl5++WW98sor2rFjR6ZT0PjrIAjhUgEBAfL19c0yEP79738rPj5eK1asyHLfggULZrqTMyMjQ61atdLSpUs1bNgwxcXFaevWrY4fjL/99psk6ezZs8rIyFDJkiUzjZtV25+dPHlSu3btcgpqLy8vFSlSRJZlZboe6e/vn2kMu93uqCc3atasqYiICNWrV09t27bVokWLVLFiRT399NOOPmfOnMny1PO1665nzpxx/LdkyZKZro0FBQXJ09PT0a9JkyZavny50tLS1KNHD5UpU0bVq1fXBx98kOv5TJ48WfHx8frqq680atQonTx5Uh06dHBcozxz5ozS0tI0a9asTO9/ZGSkJDne/xEjRmjq1KnasmWL2rRpI39/f7Vo0cLlyzFsNpvi4uL0wAMPaMqUKapTp44CAwM1YMAAXbhwwaWvjbzHNUK4lIeHh5o3b67PP/9cx48fd/phfe362OHDh7PcN6sbGfbs2aOdO3fq7bffVlRUlKP9wIEDTv2KFSsmm82mEydOZBojq7Y/uxbgsbGx193uLgUKFFC1atW0aNEinTp1SkFBQfL399fx48cz9f31118l/a9ef39/ffvtt7Isy+n9PXXqlNLS0pzm1b59e7Vv315XrlzRli1bFBMTo+7du6tcuXJq2LBhjusvX7684waZJk2ayNfXV6NHj9asWbM0ZMgQFStWTB4eHnr88cedwv6PQkNDJUmenp4aPHiwBg8erHPnzumLL77QyJEj9cADD+jYsWMqWLCgfHx8Mt0IJCnLm6tuRUhIiObNmydJ+s9//qOFCxcqOjpaV69e1Zw5c3I1NvIXR4RwuREjRig9PV19+/ZVampqrsa69sPbbrc7tc+dO9fpeaFChVS/fn0tXbpUKSkpjvYLFy5o5cqVN32dBx98UAcPHpS/v78iIiIyPbK6C/FmrtWc26PE9PR07d69W3a73XHE3KJFC+3bt0/bt2936rtgwQLZbDY1a9bM0e/ixYtavnx5pn7XtmdVd9OmTTV58mRJ0o4dO/J0PsOGDVPFihU1adIkXbhwQQULFlSzZs20Y8cOhYeHZ/n+Z3UEfscdd6hTp056+umnlZSU5PgFq1y5cjp16pTTTVJXr17VZ599dtPasjvHu+66S6NHj1aNGjUy/T/A7Y8jQrhc48aN9dprr+nZZ59VnTp19NRTT6latWoqUKCAjh8/riVLlkhStha0V6lSRRUqVNDw4cNlWZaKFy+ulStXau3atZn6vvjii2rdurXuv/9+Pf/880pPT9fkyZNVqFAhJSUl3fB1Bg4cqCVLlqhJkyYaNGiQwsPDHXdtfv7553r++efVoEGDW3ofatSoIUmaOXOmoqKi5OXlpcqVKztdW8zKtm3bHEsmTp48qdjYWP3www8aNGiQ4/rnoEGDtGDBArVt21bjx49XSEiIVq9erdmzZ6tfv36OOzJ79Oih1157TVFRUTp8+LBq1KihjRs3auLEiYqMjFTLli0lSWPGjNHPP/+sFi1aqEyZMjp37pxmzpwpLy8vNW3aVJIcnxD0/vvvKywsTIULF1ZwcLDTMpjs8PLy0sSJE9WlSxfNnDlTo0eP1syZM3XPPffo3nvvVb9+/VSuXDlduHBBBw4c0MqVKx3XPNu1a6fq1asrIiJCgYGBOnLkiGbMmKGQkBDH4vyuXbtqzJgx6tatm4YOHaqUlBT961//Unp6+k1ru94cExMT9cwzz6hz586qVKmSvL29tW7dOu3atUvDhw+/pfnjNuDee3VgkoSEBKtXr15WaGioZbfbLR8fH6tixYpWjx49rLi4OKe+UVFRVqFChbIcZ9++fdb9999vFSlSxCpWrJjVuXNn6+jRo5Yka+zYsU59V6xYYYWHh1ve3t7WnXfeaU2aNClbdwtalmVdvHjRGj16tFW5cmXL29vb8vPzs2rUqGENGjTIOnHihKOfJOvpp5/OVGdWY44YMcIKDg62ChQoYEmyvvzyy+u+X1ndNVq8eHGrQYMGVmxsrJWenu7U/8iRI1b37t0tf39/y8vLy6pcubL18ssvZ+p35swZq2/fvlapUqUsT09PKyQkxBoxYoSVkpLi6LNq1SqrTZs2VunSpS1vb28rKCjIioyMtDZs2OA01gcffGBVqVLF8vLyyvL9/6Nrd40uWrQoy+0NGjSwihUr5rhT9dChQ9YTTzxhlS5d2vLy8rICAwOtRo0aWRMmTHDsM23aNKtRo0ZWQECA4//xk08+aR0+fNhp7DVr1li1atWyfH19rfLly1uvvvpqtr8PsprjyZMnrZ49e1pVqlSxChUqZBUuXNgKDw+3pk+fbqWlpV33PcDtyWZZluWeCAYAwP24RggAMBpBCAAwGkEIADAaQQgAMBpBCAAwGkEIADAaQQgAMNrf8pNlvO23/jfRgL+bS0fj3F0C4HZeJSrftA9H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yJY+fXpo//7NSj5/QFu+WaPGjetft2/JkkFa8M6r2rP7K6X8dlRTp0Zn6uPp6alRIwfq++83Kvn8AX0X/7latbrPdRMAcunDZWv0QJfeqtPyEXXpPUjbdu69Yf9Vn69Xx14DFHF/J93XIUqjY2bq3Plkx/YDh45q4OgYterSW9WbPKR3F37s6ingOghC3FTnTu00bWq0Jk2apfoNWmvjpq1aueJdlS0bnGV/u91bpxPPaNKkf2nXrn1Z9hk/bph6935MgwaNUc1azfXGm+9q0cK3VKtmNVdOBciRT+I2aNKst/TPHl206K0ZqhNeVX2HjdPxk6ez7L991z6NnDhDHdver+XvvKpXxv+f9vzwo8ZMedXR57eUKyoTXFID+/RQQPFi+TUVZIEgxE0999xTmv/2h5o//wP98MMBDRkSrZ9//lV9nuqRZf8jR37W88+P1XvvL9H58xey7NO9e0dNnjJLn366TocOHdUbb7yrtWvXa+DAPq6cCpAjCxZ+rI5tW6rTg61UoVxZDR/wT5UMDNCHy9dk2X/n3v0KLhmkxzq1U5ngkqoTXlWdH2qtvT8ccPSpEVZJQ/r3UmSLJvL29sqvqSALbg3Cn3/+WaNGjVKzZs0UFhamqlWrqlmzZho1apSOHTvmztLwX15eXqpTp4a+WPu1U/vaL77W3XdH5Hhcu92ulJQrTm2//ZaiRo3q5XhMwBVSU1O17z8H1Khebaf2RvVqa+eeH7Lcp1b1Kjp5OlFff/OdLMtSYtJZrV2/SU0a5vzfDFzH010vvHHjRrVp00Zly5ZVq1at1KpVK1mWpVOnTmn58uWaNWuWPvnkEzVu3NhdJUJSQEBxeXp66uQp51NAp06eVsmSgTked+3arzTwuX9q48ZvdfDgYTVvfo/atXtAHh6cpMDt5ez5ZKWnZ8i/2B1O7f7F/ZSYdC7LfWrXCNPkF57XkOiXdfXqVaWlp6tZ4/oaOfCp/CgZt8htQTho0CD17t1b06dPv+72gQMHKj4+/objXLlyRVeuOB9ZWJYlm82WZ7Xi9/f0j2w2W6a2WzH4+TGa8/oU7d61XpZl6aefjuidBR8pqkfX3JYKuMSff6ZYlnS9HzMHDx9VzMw31bdnVzWuX1uJZ85q6uz5Gj91tl4cPiAfqsWtcNuv33v27FHfvn2vu71Pnz7as2fPTceJiYmRn5+f0yMjPevrUrh1iYlJSktLU8kSQU7tgUEBOnkyMVfjdurcW3cUu0sVK92t6jWa6tLFyzp8+GhuSwbyVDG/ovLwKKDEpLNO7Ulnz2c6SrzmzfcWq3aNKnri0Y6qXCFUjevX0QuD+2nZmi90OjEpP8rGLXBbEJYqVUqbN2++7vZvvvlGpUqVuuk4I0aM0Pnz550eBTyK5GWpRktNTdX27bvVouW9Tu0tW9yrLVu+y/X4V65c0a+/npCnp6c6PByplSs/z/WYQF7y8vJS1bsq6pvvEpzav/kuQTWrV8lyn5SUK7LZnH+8Fijw+3NLOT+TAtdw26nRIUOGqG/fvtq2bZvuv/9+lShRQjabTSdOnNDatWv11ltvacaMGTcdx263y263O7VxWjRvzZz5hubPn6lt23bp22+36ckn/6GyZUvrjTfflSRNeHG4goNL6oknBzr2qRleVZJUuHBBBQb4q2Z4VV29mqrvf/hRklSvXm2VDi6pnbv2Kji4pF54YbAKFLBp6rTX83+CwE306NJeI16armqVK6pmtSpavPIzHT91Wl3bt5EkTZ/7jk4lJilm1CBJ0n2N6yt6yqv6cPkaNa5fR6fPJGnyrLdUI+wuBQX4S/r9l8yDh4/99+s0nUxM0g8//qSCvj66s0zWS5PgGm4Lwv79+8vf31/Tp0/X3LlzlZ6eLkny8PBQ3bp1tWDBAnXp0sVd5eEPFi1eqeL+xTRq5ECVKhWkvXv366H2PXT06C+Sfl9AX7Zsaad94uP/d2RXt25NPfrowzp8+JjuqtxQkuTjY9e4cUMVGnqnLl68rE8/XadevZ7T+T8sOAZuF21a3KvzyRc0552PdPpMkiqFhuj1yWMUXPL3SwaJZ846rSns0KaFLl3+TR8sXa2pr8WqSOHCql+nhgb37enocyoxSZ3+8Mvj2x8u09sfLlNErep6+18T821ukGxWbu54yCOpqalKTPz9elNAQIC8vHK3psbbXiYvygL+0i4djXN3CYDbeZWofNM+bjsi/CMvL69sXQ8EACCvsWgLAGA0ghAAYDSCEABgNIIQAGA0ghAAYDSCEABgNIIQAGA0ghAAYDSCEABgNIIQAGA0ghAAYDSCEABgNIIQAGA0ghAAYDSCEABgNIIQAGA0ghAAYDSCEABgNIIQAGA0ghAAYDSCEABgNIIQAGA0ghAAYDSCEABgNIIQAGA0ghAAYDSCEABgNIIQAGA0ghAAYDSCEABgNIIQAGA0ghAAYDSCEABgNIIQAGA0ghAAYDSCEABgNIIQAGA0ghAAYDSCEABgNIIQAGA0ghAAYDSCEABgNM/sdty1a1e2Bw0PD89RMQAA5LdsB2GtWrVks9lkWZZsNtsN+6anp+e6MAAA8kO2T40eOnRIP/30kw4dOqQlS5YoNDRUs2fP1o4dO7Rjxw7Nnj1bFSpU0JIlS1xZLwAAecpmWZZ1qzvVr19f0dHRioyMdGpfs2aNXnjhBW3bti3PCswJb3sZt74+cDu4dDTO3SUAbudVovJN++ToZpndu3crNDQ0U3toaKj27duXkyEBAHCLHAVhWFiYJkyYoJSUFEfblStXNGHCBIWFheVZcQAAuFq2b5b5ozlz5qhdu3YqW7asatasKUnauXOnbDabVq1alacFAgDgSjm6RihJly9f1nvvvacffvhBlmWpatWq6t69uwoVKpTXNd4yrhECXCMEpOxdI8xxEN7OCEKAIAQkF94sI0nvvvuu7rnnHgUHB+vIkSOSpOnTp+vjjz/O6ZAAAOS7HAXh66+/rsGDB6tNmzY6e/asYwF9sWLFNGPGjDwtEAAAV8pREM6aNUtvvvmmRo0aJU/P/91vExERod27d+dZcQAAuFqOgvDQoUOqXbt2pna73a5Lly7luigAAPJLjoIwNDRUCQkJmdo/+eQTVa1aNddFAQCQX3K0jnDo0KF6+umnlZKSIsuytHXrVn3wwQeKiYnRW2+9ldc1AgDgMjkKwl69eiktLU3Dhg3T5cuX1b17d5UuXVozZ85Ut27d8rpGAABcJtfrCBMTE5WRkaGgoKC8qinXWEcIsI4QkFy4jrB58+Y6d+6cJCkgIMARgsnJyWrevHlOhgQAwC1yFITr16/X1atXM7WnpKRow4YNuS4KAID8ckvXCHft2uX4et++fTpx4oTjeXp6uj799FOVLl0676oDAMDFbikIa9WqJZvNJpvNluUpUF9fX82aNSvPigMAwNVuKQgPHToky7JUvnx5bd26VYGBgY5t3t7eCgoKkoeHR54XCQCAq9xSEIaEhEiSMjIyXFIMAAD5LUc3y8TExCg2NjZTe2xsrCZPnpzrogAAyC85CsK5c+eqSpUqmdqrVaumOXPm5LooAADyS46C8MSJEypVqlSm9sDAQB0/fjzXRQEAkF9yFIRly5bVpk2bMrVv2rRJwcHBuS4KAID8kqPPGu3du7cGDhyo1NRUxzKKuLg4DRs2TM8//3yeFggAgCvlKAiHDRumpKQk9e/f3/EJMz4+Pvq///s/jRgxIk8LzImM3H18KvD34OHl7gqAv4Rcfej2xYsX9f3338vX11eVKlWS3W7Py9pyzNObT7cBfvuVjzsEvALK37RPjo4IrylcuLDq1auXmyEAAHCrbAdhx44d9fbbb6to0aLq2LHjDfsuXbo014UBAJAfsh2Efn5+stlsjq8BAPg7yPUf5r0dcY0Q4BohIGXvGmGO1hECAPB3ke1To7Vr13acGr2Z7du357ggAADyU7aDsEOHDo6vU1JSNHv2bFWtWlUNGzaUJG3ZskV79+5V//79875KAABcJEfXCHv37q1SpUrpxRdfdGofO3asjh07luVfpshPXCMEuEYISNm7RpijIPTz89N3332nSpUqObX/+OOPioiI0Pnz5291yDxFEAIEISC58GYZX19fbdy4MVP7xo0b5ePjk5MhAQBwixx9sszAgQPVr18/bdu2TXfffbek368RxsbGasyYMXlaIAAArpTjdYQLFy7UzJkz9f3330uSwsLC9Nxzz6lLly55WmBOcGoU4NQoILnwGuHtjiAECEJAcvGC+nPnzumtt97SyJEjlZSUJOn39YO//PJLTocEACDf5ega4a5du9SyZUv5+fnp8OHD6t27t4oXL65ly5bpyJEjWrBgQV7XCQCAS+ToiHDw4MHq2bOnfvzxR6e7RNu0aaOvv/46z4oDAMDVchSE8fHx6tOnT6b20qVL68SJE7kuCgCA/JKjIPTx8VFycnKm9v379yswMDDXRQEAkF9yFITt27fX+PHjlZqaKkmy2Ww6evSohg8frkceeSRPCwQAwJVytHwiOTlZkZGR2rt3ry5cuKDg4GCdOHFCDRs21Jo1a1SoUCFX1JptLJ8AWD4BSPmwjnDdunXavn27MjIyVKdOHbVs2TKnQ+UpghAgCAHJRUGYlpYmHx8fJSQkqHr16jkuzpUIQoAgBCQXLaj39PRUSEiI0tPTc1QUAAC3kxzdLDN69GiNGDHC8YkyAAD8VeXoGmHt2rV14MABpaamKiQkJNPNMdu3b8+zAnOCU6MAp0YBKXunRnP0EWsdOnSQzWbT3/DzugEAhrmlILx8+bKGDh2q5cuXKzU1VS1atNCsWbMUEBDgqvoAAHCpW7pGOHbsWL399ttq27atHn30UX3xxRfq16+fq2oDAMDlbumIcOnSpZo3b566desmSfrHP/6hxo0bKz09XR4eHi4pEAAAV7qlI8Jjx47p3nvvdTyvX7++PD099euvv+Z5YQAA5IdbCsL09HR5e3s7tXl6eiotLS1PiwIAIL/c0qlRy7LUs2dP2e12R1tKSor69u3rtIRi6dKleVchAAAudEtBGBUVlantsccey7NiAADIb7n60O3bFQvqARbUA5KLPmsUAIC/E4IQAGA0ghAAYDSCEABgNIIQAGA0ghAAYDSCEABgNIIQAGA0ghAAYDSCEABgNIIQAGA0ghAAYDSCEABgNIIQAGA0ghAAYDSCEABgNIIQAGA0ghAAYDSCEABgNIIQAGA0ghAAYDSCEABgNIIQAGA0ghAAYDSCEABgNIIQAGA0ghAAYDSCEABgNIIQAGA0ghAAYDSCEABgNIIQAGA0ghAAYDSCEABgNIIQAGA0gvlP9f4AAA2MSURBVBAAYDSCENnSt0+Uftz/jS4mH9S3Wz7RPY3rX7dvyZJBenfBq9q752tdTTmmaVPHZdlvwLO9tXfP17pw/oAOHYzXtJejZbfbXTUFIFc+XLpKD3TqqTrNHlKXJ57VtoQ9N+y/6rN16hjVXxHNO+i+h7pr9Euv6Nz5ZMf2xSs+UY9+Q9SodWc1at1ZvZ8bod379rt6GsgCQYib6tz5Ib0yLVoxk/6liPoPaOPGrVq18j2VLRucZX+73VunT59RzKR/aeeufVn2efTRhzXxpRF6ccIrqh5+n57q87w6d26niRNGuHIqQI588sVXmjRzrv7Zo5sWzX9VdcKrqe+QF3T8xKks+2/fuUcjJ0xTxwcf0PL35uiVF0dqz/f/0ZhJMxx94rfvUuT99yn2X5P03txXVLJEoJ4aNEonTyfm17TwXzbLsix3F5HXPL1Lu7uEv5XNG1dq+449eubZ/4XU7l3rtWLFpxo1etIN941bu0gJO/fp+SFjndpnzpigsCqV1Kp1V0fby5PHqF69Wrqvece8nYChfvt1g7tL+Nt49J8DFXZXBY0Z+qyjrV33p9T83oYa1K9Xpv7z/71YHy1brU8XzXe0vb/oY8X+e7Hilr2b5Wukp6erUevOGjm4v9q3aZn3kzCUV0D5m/bhiBA35OXlpTp1wrX2i6+c2teu/UoN747I8bibNm9VnTo1VC+iliQpNPROtW7TXGs+ictVvUBeS01N1b79P6pR/TpO7Y3q19HOPVmf8ahVo6pOnk7U15u3yrIsJSad1dr1G9Wk4fUvKaSkXFFaWrr8ihbJ0/pxc57uLuBGjh07prFjxyo2NtbdpRgrIKC4PD09deqk8+maU6cSVaJkUI7HXbhwhQID/PXV+mWy2Wzy8vLS63Pe0ZSXX8ttyUCeOnsuWenpGfIvXsyp3b/YHUo8czbLfWrXqKrJY4dpyJhJunr1qtLS09Xsnrs1cnC/677O9DnzFRTor4YRtfO0ftzcbX1EmJSUpHfeeeeGfa5cuaLk5GSnx9/wbK/b/fk9tdlsuXqfmzZpqBHDB+iZZ0eqXoPWeqTzk2ob2VKjRg7MbamAS9hsNqfnlqxMbdccPHREMdPnqG+v7voodpbmvjJBPx8/ofEvz8qyf+z7i7Rm7XrNmPiC7HbvPK8dN+bWI8IVK1bccPtPP/100zFiYmI0bpzzXYm2AoVl8yiaq9rwu8TEJKWlpalEyUCn9sBAf506eTrH446LHqr331+i2PkfSJL27PlBhQoV1JzZUzQxZia/zOC2UeyOovLwKKDEM0lO7Ulnz8u/+B1Z7vPmuwtVO7yqnvhHJ0lS5Yqh8vWxq0f/oRrwzygFBhR39J3/78V6c8FHenPGRFWuGOq6ieC63BqEHTp0uOmRxfV+47pmxIgRGjx4sFNbMf8qeVIffr8+sn37LrVs0UQff/ypo71lyyZaufKzHI/rW9BXGVaGU1t6erpsttwfbQJ5ycvLS1UrV9I38TvUsmljR/s38dvV7J6GWe6TknJFHh4eTm0F/vv8j9/bse8v1hvvfKC5r0xQ9bC7XFA9ssOtp0ZLlSqlJUuWKCMjI8vH9u3bbzqG3W5X0aJFnR43C0/cmukz39STTzyqnlFdVaVKRU17OVp3li2tuW/8fvfbSxOGa37sTKd9atasppo1q6lQ4UIKDCyumjWrKSyskmP76tVr1eepHurS5SGVK1dWLVvcq3Fjh2rlqrXKyHAOSMDdenR9WEtWfqalqz7TwcNHNXnmXB0/eVpdH46UJE1/fb5GvDjV0f++xg0U99UmfbhslY79clzbd+1VzPTXVaNqZQUF+kv6/XTorDff0YsjBql0qRJKPJOkxDNJunz5N7fM0WRuPSKsW7eutm/frg4dOmS5nSOD28OiRSvkX7yYRo8apFKlgrRn7361e+hxHT36iySpZMkSuvNPawq3xX/u+Dqibk11f7SjDh8+pop33S1Jemni76c/x0cPU+nSJXX6dJJWrV6rF8ZMzr+JAdnUpmVTnU++oDnz/63TZ5JUqXw5vT51vIJLlpAkJZ5J0vGT/1tT2KHt/bp0+bI+WLxSU2e9pSKFC6l+3Zoa3P8JR58Pl65SamqaBo1+yem1+j3xDz395GP5MzFIcvM6wg0bNujSpUtq3bp1ltsvXbqk7777Tk2bNr2lcVlHCLCOEJCyt46QBfXA3xRBCLCgHgCAmyI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s1mWZbm7CPy9XLlyRTExMRoxYoTsdru7ywHcgn8Hfx0EIfJccnKy/Pz8dP78eRUtWtTd5QBuwb+Dvw5OjQIAjEYQAgCMRhACAIxGECLP2e12jR07lhsEYDT+Hfx1cLMMAMBoHBECAIxGEAIAjEYQAgCMRhACAIxGECLPzZ49W6GhofLx8VHdunW1YcMGd5cE5Juvv/5a7dq1U3BwsGw2m5YvX+7uknATBCHy1EcffaSBAwdq1KhR2rFjh+699161adNGR48edXdpQL64dOmSatasqVdffdXdpSCbWD6BPNWgQQPVqVNHr7/+uqMtLCxMHTp0UExMjBsrA/KfzWbTsmXL1KFDB3eXghvgiBB55urVq9q2bZtatWrl1N6qVStt3rzZTVUBwI0RhMgziYmJSk9PV4kSJZzaS5QooRMnTripKgC4MYIQec5mszk9tywrUxsA3C4IQuSZgIAAeXh4ZDr6O3XqVKajRAC4XRCEyDPe3t6qW7eu1q5d69S+du1aNWrUyE1VAcCNebq7APy9DB48WI8//rgiIiLUsGFDvfHGGzp69Kj69u3r7tKAfHHx4kUdOHDA8fzQoUNKSEhQ8eLFdeedd7qxMlwPyyeQ52bPnq0pU6bo+PHjql69uqZPn64mTZq4uywgX6xfv17NmjXL1B4VFaW33347/wvCTRGEAACjcY0QAGA0ghAAYDSCEABgNIIQAGA0ghAAYDSCEABgNIIQAGA0ghAAYDSCEMAN2Ww2LV++3N1lAC5DEAK3kc2bN8vDw0OtW7e+pf3KlSunGTNmuKgq4O+NIARuI7GxsXr22We1ceNGHT161N3lAEYgCIHbxKVLl7Rw4UL169dPDz74YKYPaF6xYoUiIiLk4+OjgIAAdezYUZJ033336ciRIxo0aJBsNpvjjyBHR0erVq1aTmPMmDFD5cqVczyPj4/X/fffr4CAAPn5+alp06bavn27S+cJ3G4IQuA28dFHH6ly5cqqXLmyHnvsMc2fP1/XPhN/9erV6tixo9q2basdO3YoLi5OERERkqSlS5eqTJkyGj9+vI4fP67jx49n+zUvXLigqKgobdiwQVu2bFGlSpUUGRmpCxcuuGSOwO2Iv0cI3CbmzZunxx57TJLUunVrXbx4UXFxcWrZsqVeeukldevWTePGjXP0r1mzpiSpePHi8vDwUJEiRVSyZMlbes3mzZs7PZ87d66KFSumr776Sg8++GAuZwT8NXBECNwG9u/fr61bt6pbt26SJE9PT3Xt2lWxsbGSpISEBLVo0SLPX/fUqVPq27ev7rrrLvn5+cnPz08XL17k+iSMwhEhcBuYN2+e0tLSVLp0aUebZVny8vLS2bNn5evre8tjFihQQH/+c6OpqalOz3v27KnTp09rxowZCgkJkd1uV8OGDXX16tWcTQT4C+KIEHCztLQ0LViwQNOmTVNCQoLjsXPnToWEhOj9999XeHi44uLirjuGt7e30tPTndoCAwN14sQJpzBMSEhw6rNhwwYNGDBAkZGRqlatmux2uxITE/N2gsBtjiNCwM1WrVqls2fP6sknn5Sfn5/Ttk6dOmnevHmaPn26WrRooQoVKqhbt25KS0vTJ598omHDhkn6fR3h119/rW7duslutysgIED33XefTp8+rSlTpqhTp0769NNP9cknn6ho0aKO8StWrKh3331XERERSk5O1tChQ3N09An8lXFECLjZvHnz1LJly0whKEmPPPKIEhISVLRoUS1atEgrVqxQrVq11Lx5c3377beOfuPHj9fhw4dVoUIFBQYGSpLCwsI0e/Zsvfbaa6pZs6a2bt2qIUOGOI0fGxurs2fPqnbt2nr88cc1YMAABQUFuXbCwG3GZv35IgIAAAbhiBAAYDSCEABgNIIQAGA0ghAAYDSCEABgNIIQAGA0ghAAYDSCEABgNIIQAGA0ghAAYDSCEABgtP8HRdIfOFxa0t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png;base64,iVBORw0KGgoAAAANSUhEUgAAAcIAAAGHCAYAAAAjjVKaAAAABHNCSVQICAgIfAhkiAAAAAlwSFlzAAAPYQAAD2EBqD+naQAAADh0RVh0U29mdHdhcmUAbWF0cGxvdGxpYiB2ZXJzaW9uMy4yLjEsIGh0dHA6Ly9tYXRwbG90bGliLm9yZy+j8jraAAAgAElEQVR4nO3de3zO9f/H8edlh2tzWuyAoZlDzGFOQyhySEwiOeVbRvnmUAnh5xQjGSJ8lahMqb6Vc04dNCmHZGGO5Rs5VU4zzKGxw+f3R1/Xt6sNs+3apd6P++123dr1/rw/7+v1vpo99zm8r9ksy7IEAIChCri7AAAA3IkgBAAYjSAEABiNIAQAGI0gBAAYjSAEABiNIAQAGI0gBAAYjSAEABiNIES+2bVrl5588klVqFBBvr6+8vX1VaVKldSnTx999913+VZHdHS0bDabU1u5cuXUs2dPl77u5s2bFR0drXPnzmWr/7U6rz0KFCigUqVKKTIyUps2bXJprdnx66+/Kjo6WgkJCdnqv379eqf5eHh4KDAwUO3atcvX//838ufvg1udI/6aPN1dAMwwd+5cPfPMM6pcubKee+45VatWTTabTd9//70++OAD1atXTwcOHFCFChXcUt+yZctUtGhRl77G5s2bNW7cOPXs2VN33HFHtvf79NNP5efnp4yMDB09elRTpkzRfffdp2+//VZ16tRxYcU39uuvv2rcuHEqV66catWqle39Jk6cqGbNmik1NVU7duzQuHHj1LRpUyUkJKhSpUourPjW5XSO+GshCOFymzZtUv/+/dW2bVstXrxY3t7ejm3NmzfX008/rUWLFsnX1/eG41y+fFkFCxZ0SY21a9d2ybh5oW7dugoICJAkNWrUSPXr11eFChW0ePFitwZhTlWqVEl33323JOnee+/VHXfcoaioKL333nsaN26cm6uDiTg1CpebOHGiPDw8NHfuXKcQ/KPOnTsrODjY8bxnz54qXLiwdu/erVatWqlIkSJq0aKFJGnt2rVq3769ypQpIx8fH1WsWFF9+vRRYmJipnFXr16tWrVqyW63KzQ0VFOnTs3y9bM6NZqcnKwhQ4YoNDRU3t7eKl26tAYOHKhLly459bPZbHrmmWf07rvvKiwsTAULFlTNmjW1atUqR5/o6GgNHTpUkhQaGuo4Pbh+/fqbvn9/5ufnJ0ny8vJyaj969Kgee+wxBQUFyW63KywsTNOmTVNGRoZTv6SkJPXv31+lS5eWt7e3ypcvr1GjRunKlStO/RYtWqQGDRrIz89PBQsWVPny5fXEE09I+v00Z7169SRJvXr1cswnOjr6lucTEREhSTp58qRT+48//qju3bs7zee1115z6pORkaEJEyaocuXK8vX11R133KHw8HDNnDnT0adnz54qV65cptfN6hT5H91sjj/99JO6deum4OBg2e12lShRQi1atOA06l8QR4RwqfT0dH355ZeKiIhQqVKlbmnfq1ev6qGHHlKfPn00fPhwpaWlSZIOHjyohg0bqnfv3vLz89Phw4f1yiuv6J577tHu3bsdAREXF6f27durYcOG+vDDD5Wenq4pU6Zk+oGblcuXL6tp06b6+eefNXLkSIWHh2vv3r0aM2aMdu/erS+++MLph+jq1asVHx+v8ePHq3DhwpoyZYoefvhh7d+/X+XLl1fv3r2VlJSkWbNmaenSpY73omrVqtl6D9PS0hynRkePHi273a5OnTo5+pw+fVqNGjXS1atX9eKLL6pcuXJatWqVhgwZooMHD2r27NmSpJSUFDVr1kwHDx7UuHHjFB4erg0bNigmJkYJCQlavXq1JOmbb75R165d1bVrV0VHR8vHx0dHjhzRunXrJEl16tTR/Pnz1atXL40ePVpt27aVJJUpU+am8/mzQ4cOSZLuuusuR9u+ffvUqFEj3XnnnZo2bZpKliypzz77TAMGDFBiYqLGjh0rSZoyZYqio6M1evRoNWnSRKmpqfrhhx+yfR32Rm42x8jISMf31J133qnExERt3rw5T14b+cwCXOjEiROWJKtbt26ZtqWlpVmpqamOR0ZGhmNbVFSUJcmKjY294fgZGRlWamqqdeTIEUuS9fHHHzu2NWjQwAoODrZ+++03R1tycrJVvHhx68/f+iEhIVZUVJTjeUxMjFWgQAErPj7eqd/ixYstSdaaNWscbZKsEiVKWMnJyU7zLlCggBUTE+Noe/nlly1J1qFDh244p2vGjh1rScr0KFq0qLV06VKnvsOHD7ckWd9++61Te79+/SybzWbt37/fsizLmjNnjiXJWrhwoVO/yZMnW5Kszz//3LIsy5o6daolyTp37tx164uPj7ckWfPnz8/WfL788ktLkvXRRx9Zqamp1uXLl61NmzZZlStXtqpWrWqdPXvW0feBBx6wypQpY50/f95pjGeeecby8fGxkpKSLMuyrAcffNCqVavWDV83KirKCgkJydR+7f39oz9/H1xvjomJiZYka8aMGdmYOW53nBqF29StW1deXl6Ox7Rp0zL1eeSRRzK1nTp1Sn379lXZsmXl6ekpLy8vhYSESJK+//57SdKlS5cUHx+vjh07ysfHx7FvkSJF1K5du5vWtmrVKlWvXl21atVSWlqa4/HAAw9keUqzWbNmKlKkiON5iRIlFBQUpCNHjmTrvbiRL774QvHx8dq6datWrVqlli1bqlu3blq2bJmjz7p161S1alXVr1/fad+ePXvKsizHkdy6detUqFAhp6PJa/2k34+iJTlOCXbp0kULFy7UL7/8kut5XNO1a1d5eXmpYMGCaty4sZKTk7V69WrHDUQpKSmKi4vTww8/rIIFCzq9/5GRkUpJSdGWLVskSfXr19fOnTvVv39/ffbZZ0pOTs6zOm+kePHiqlChgl5++WW98sor2rFjR6ZT0PjrIAjhUgEBAfL19c0yEP79738rPj5eK1asyHLfggULZrqTMyMjQ61atdLSpUs1bNgwxcXFaevWrY4fjL/99psk6ezZs8rIyFDJkiUzjZtV25+dPHlSu3btcgpqLy8vFSlSRJZlZboe6e/vn2kMu93uqCc3atasqYiICNWrV09t27bVokWLVLFiRT399NOOPmfOnMny1PO1665nzpxx/LdkyZKZro0FBQXJ09PT0a9JkyZavny50tLS1KNHD5UpU0bVq1fXBx98kOv5TJ48WfHx8frqq680atQonTx5Uh06dHBcozxz5ozS0tI0a9asTO9/ZGSkJDne/xEjRmjq1KnasmWL2rRpI39/f7Vo0cLlyzFsNpvi4uL0wAMPaMqUKapTp44CAwM1YMAAXbhwwaWvjbzHNUK4lIeHh5o3b67PP/9cx48fd/phfe362OHDh7PcN6sbGfbs2aOdO3fq7bffVlRUlKP9wIEDTv2KFSsmm82mEydOZBojq7Y/uxbgsbGx193uLgUKFFC1atW0aNEinTp1SkFBQfL399fx48cz9f31118l/a9ef39/ffvtt7Isy+n9PXXqlNLS0pzm1b59e7Vv315XrlzRli1bFBMTo+7du6tcuXJq2LBhjusvX7684waZJk2ayNfXV6NHj9asWbM0ZMgQFStWTB4eHnr88cedwv6PQkNDJUmenp4aPHiwBg8erHPnzumLL77QyJEj9cADD+jYsWMqWLCgfHx8Mt0IJCnLm6tuRUhIiObNmydJ+s9//qOFCxcqOjpaV69e1Zw5c3I1NvIXR4RwuREjRig9PV19+/ZVampqrsa69sPbbrc7tc+dO9fpeaFChVS/fn0tXbpUKSkpjvYLFy5o5cqVN32dBx98UAcPHpS/v78iIiIyPbK6C/FmrtWc26PE9PR07d69W3a73XHE3KJFC+3bt0/bt2936rtgwQLZbDY1a9bM0e/ixYtavnx5pn7XtmdVd9OmTTV58mRJ0o4dO/J0PsOGDVPFihU1adIkXbhwQQULFlSzZs20Y8cOhYeHZ/n+Z3UEfscdd6hTp056+umnlZSU5PgFq1y5cjp16pTTTVJXr17VZ599dtPasjvHu+66S6NHj1aNGjUy/T/A7Y8jQrhc48aN9dprr+nZZ59VnTp19NRTT6latWoqUKCAjh8/riVLlkhStha0V6lSRRUqVNDw4cNlWZaKFy+ulStXau3atZn6vvjii2rdurXuv/9+Pf/880pPT9fkyZNVqFAhJSUl3fB1Bg4cqCVLlqhJkyYaNGiQwsPDHXdtfv7553r++efVoEGDW3ofatSoIUmaOXOmoqKi5OXlpcqVKztdW8zKtm3bHEsmTp48qdjYWP3www8aNGiQ4/rnoEGDtGDBArVt21bjx49XSEiIVq9erdmzZ6tfv36OOzJ79Oih1157TVFRUTp8+LBq1KihjRs3auLEiYqMjFTLli0lSWPGjNHPP/+sFi1aqEyZMjp37pxmzpwpLy8vNW3aVJIcnxD0/vvvKywsTIULF1ZwcLDTMpjs8PLy0sSJE9WlSxfNnDlTo0eP1syZM3XPPffo3nvvVb9+/VSuXDlduHBBBw4c0MqVKx3XPNu1a6fq1asrIiJCgYGBOnLkiGbMmKGQkBDH4vyuXbtqzJgx6tatm4YOHaqUlBT961//Unp6+k1ru94cExMT9cwzz6hz586qVKmSvL29tW7dOu3atUvDhw+/pfnjNuDee3VgkoSEBKtXr15WaGioZbfbLR8fH6tixYpWjx49rLi4OKe+UVFRVqFChbIcZ9++fdb9999vFSlSxCpWrJjVuXNn6+jRo5Yka+zYsU59V6xYYYWHh1ve3t7WnXfeaU2aNClbdwtalmVdvHjRGj16tFW5cmXL29vb8vPzs2rUqGENGjTIOnHihKOfJOvpp5/OVGdWY44YMcIKDg62ChQoYEmyvvzyy+u+X1ndNVq8eHGrQYMGVmxsrJWenu7U/8iRI1b37t0tf39/y8vLy6pcubL18ssvZ+p35swZq2/fvlapUqUsT09PKyQkxBoxYoSVkpLi6LNq1SqrTZs2VunSpS1vb28rKCjIioyMtDZs2OA01gcffGBVqVLF8vLyyvL9/6Nrd40uWrQoy+0NGjSwihUr5rhT9dChQ9YTTzxhlS5d2vLy8rICAwOtRo0aWRMmTHDsM23aNKtRo0ZWQECA4//xk08+aR0+fNhp7DVr1li1atWyfH19rfLly1uvvvpqtr8PsprjyZMnrZ49e1pVqlSxChUqZBUuXNgKDw+3pk+fbqWlpV33PcDtyWZZluWeCAYAwP24RggAMBpBCAAwGkEIADAaQQgAMBpBCAAwGkEIADAaQQgAMNrf8pNlvO23/jfRgL+bS0fj3F0C4HZeJSrftA9H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AACjEYQAAKMRhAAAoxGEyJY+fXpo//7NSj5/QFu+WaPGjetft2/JkkFa8M6r2rP7K6X8dlRTp0Zn6uPp6alRIwfq++83Kvn8AX0X/7latbrPdRMAcunDZWv0QJfeqtPyEXXpPUjbdu69Yf9Vn69Xx14DFHF/J93XIUqjY2bq3Plkx/YDh45q4OgYterSW9WbPKR3F37s6ingOghC3FTnTu00bWq0Jk2apfoNWmvjpq1aueJdlS0bnGV/u91bpxPPaNKkf2nXrn1Z9hk/bph6935MgwaNUc1azfXGm+9q0cK3VKtmNVdOBciRT+I2aNKst/TPHl206K0ZqhNeVX2HjdPxk6ez7L991z6NnDhDHdver+XvvKpXxv+f9vzwo8ZMedXR57eUKyoTXFID+/RQQPFi+TUVZIEgxE0999xTmv/2h5o//wP98MMBDRkSrZ9//lV9nuqRZf8jR37W88+P1XvvL9H58xey7NO9e0dNnjJLn366TocOHdUbb7yrtWvXa+DAPq6cCpAjCxZ+rI5tW6rTg61UoVxZDR/wT5UMDNCHy9dk2X/n3v0KLhmkxzq1U5ngkqoTXlWdH2qtvT8ccPSpEVZJQ/r3UmSLJvL29sqvqSALbg3Cn3/+WaNGjVKzZs0UFhamqlWrqlmzZho1apSOHTvmztLwX15eXqpTp4a+WPu1U/vaL77W3XdH5Hhcu92ulJQrTm2//ZaiRo3q5XhMwBVSU1O17z8H1Khebaf2RvVqa+eeH7Lcp1b1Kjp5OlFff/OdLMtSYtJZrV2/SU0a5vzfDFzH010vvHHjRrVp00Zly5ZVq1at1KpVK1mWpVOnTmn58uWaNWuWPvnkEzVu3NhdJUJSQEBxeXp66uQp51NAp06eVsmSgTked+3arzTwuX9q48ZvdfDgYTVvfo/atXtAHh6cpMDt5ez5ZKWnZ8i/2B1O7f7F/ZSYdC7LfWrXCNPkF57XkOiXdfXqVaWlp6tZ4/oaOfCp/CgZt8htQTho0CD17t1b06dPv+72gQMHKj4+/objXLlyRVeuOB9ZWJYlm82WZ7Xi9/f0j2w2W6a2WzH4+TGa8/oU7d61XpZl6aefjuidBR8pqkfX3JYKuMSff6ZYlnS9HzMHDx9VzMw31bdnVzWuX1uJZ85q6uz5Gj91tl4cPiAfqsWtcNuv33v27FHfvn2vu71Pnz7as2fPTceJiYmRn5+f0yMjPevrUrh1iYlJSktLU8kSQU7tgUEBOnkyMVfjdurcW3cUu0sVK92t6jWa6tLFyzp8+GhuSwbyVDG/ovLwKKDEpLNO7Ulnz2c6SrzmzfcWq3aNKnri0Y6qXCFUjevX0QuD+2nZmi90OjEpP8rGLXBbEJYqVUqbN2++7vZvvvlGpUqVuuk4I0aM0Pnz550eBTyK5GWpRktNTdX27bvVouW9Tu0tW9yrLVu+y/X4V65c0a+/npCnp6c6PByplSs/z/WYQF7y8vJS1bsq6pvvEpzav/kuQTWrV8lyn5SUK7LZnH+8Fijw+3NLOT+TAtdw26nRIUOGqG/fvtq2bZvuv/9+lShRQjabTSdOnNDatWv11ltvacaMGTcdx263y263O7VxWjRvzZz5hubPn6lt23bp22+36ckn/6GyZUvrjTfflSRNeHG4goNL6oknBzr2qRleVZJUuHBBBQb4q2Z4VV29mqrvf/hRklSvXm2VDi6pnbv2Kji4pF54YbAKFLBp6rTX83+CwE306NJeI16armqVK6pmtSpavPIzHT91Wl3bt5EkTZ/7jk4lJilm1CBJ0n2N6yt6yqv6cPkaNa5fR6fPJGnyrLdUI+wuBQX4S/r9l8yDh4/99+s0nUxM0g8//qSCvj66s0zWS5PgGm4Lwv79+8vf31/Tp0/X3LlzlZ6eLkny8PBQ3bp1tWDBAnXp0sVd5eEPFi1eqeL+xTRq5ECVKhWkvXv366H2PXT06C+Sfl9AX7Zsaad94uP/d2RXt25NPfrowzp8+JjuqtxQkuTjY9e4cUMVGnqnLl68rE8/XadevZ7T+T8sOAZuF21a3KvzyRc0552PdPpMkiqFhuj1yWMUXPL3SwaJZ846rSns0KaFLl3+TR8sXa2pr8WqSOHCql+nhgb37enocyoxSZ3+8Mvj2x8u09sfLlNErep6+18T821ukGxWbu54yCOpqalKTPz9elNAQIC8vHK3psbbXiYvygL+0i4djXN3CYDbeZWofNM+bjsi/CMvL69sXQ8EACCvsWgLAGA0ghAAYDSCEABgNIIQAGA0ghAAYDSCEABgNIIQAGA0ghAAYDSCEABgNIIQAGA0ghAAYDSCEABgNIIQAGA0ghAAYDSCEABgNIIQAGA0ghAAYDSCEABgNIIQAGA0ghAAYDSCEABgNIIQAGA0ghAAYDSCEABgNIIQAGA0ghAAYDSCEABgNIIQAGA0ghAAYDSCEABgNIIQAGA0ghAAYDSCEABgNIIQAGA0ghAAYDSCEABgNIIQAGA0ghAAYDSCEABgNIIQAGA0ghAAYDSCEABgNM/sdty1a1e2Bw0PD89RMQAA5LdsB2GtWrVks9lkWZZsNtsN+6anp+e6MAAA8kO2T40eOnRIP/30kw4dOqQlS5YoNDRUs2fP1o4dO7Rjxw7Nnj1bFSpU0JIlS1xZLwAAecpmWZZ1qzvVr19f0dHRioyMdGpfs2aNXnjhBW3bti3PCswJb3sZt74+cDu4dDTO3SUAbudVovJN++ToZpndu3crNDQ0U3toaKj27duXkyEBAHCLHAVhWFiYJkyYoJSUFEfblStXNGHCBIWFheVZcQAAuFq2b5b5ozlz5qhdu3YqW7asatasKUnauXOnbDabVq1alacFAgDgSjm6RihJly9f1nvvvacffvhBlmWpatWq6t69uwoVKpTXNd4yrhECXCMEpOxdI8xxEN7OCEKAIAQkF94sI0nvvvuu7rnnHgUHB+vIkSOSpOnTp+vjjz/O6ZAAAOS7HAXh66+/rsGDB6tNmzY6e/asYwF9sWLFNGPGjDwtEAAAV8pREM6aNUtvvvmmRo0aJU/P/91vExERod27d+dZcQAAuFqOgvDQoUOqXbt2pna73a5Lly7luigAAPJLjoIwNDRUCQkJmdo/+eQTVa1aNddFAQCQX3K0jnDo0KF6+umnlZKSIsuytHXrVn3wwQeKiYnRW2+9ldc1AgDgMjkKwl69eiktLU3Dhg3T5cuX1b17d5UuXVozZ85Ut27d8rpGAABcJtfrCBMTE5WRkaGgoKC8qinXWEcIsI4QkFy4jrB58+Y6d+6cJCkgIMARgsnJyWrevHlOhgQAwC1yFITr16/X1atXM7WnpKRow4YNuS4KAID8ckvXCHft2uX4et++fTpx4oTjeXp6uj799FOVLl0676oDAMDFbikIa9WqJZvNJpvNluUpUF9fX82aNSvPigMAwNVuKQgPHToky7JUvnx5bd26VYGBgY5t3t7eCgoKkoeHR54XCQCAq9xSEIaEhEiSMjIyXFIMAAD5LUc3y8TExCg2NjZTe2xsrCZPnpzrogAAyC85CsK5c+eqSpUqmdqrVaumOXPm5LooAADyS46C8MSJEypVqlSm9sDAQB0/fjzXRQEAkF9yFIRly5bVpk2bMrVv2rRJwcHBuS4KAID8kqPPGu3du7cGDhyo1NRUxzKKuLg4DRs2TM8//3yeFggAgCvlKAiHDRumpKQk9e/f3/EJMz4+Pvq///s/jRgxIk8LzImM3H18KvD34OHl7gqAv4Rcfej2xYsX9f3338vX11eVKlWS3W7Py9pyzNObT7cBfvuVjzsEvALK37RPjo4IrylcuLDq1auXmyEAAHCrbAdhx44d9fbbb6to0aLq2LHjDfsuXbo014UBAJAfsh2Efn5+stlsjq8BAPg7yPUf5r0dcY0Q4BohIGXvGmGO1hECAPB3ke1To7Vr13acGr2Z7du357ggAADyU7aDsEOHDo6vU1JSNHv2bFWtWlUNGzaUJG3ZskV79+5V//79875KAABcJEfXCHv37q1SpUrpxRdfdGofO3asjh07luVfpshPXCMEuEYISNm7RpijIPTz89N3332nSpUqObX/+OOPioiI0Pnz5291yDxFEAIEISC58GYZX19fbdy4MVP7xo0b5ePjk5MhAQBwixx9sszAgQPVr18/bdu2TXfffbek368RxsbGasyYMXlaIAAArpTjdYQLFy7UzJkz9f3330uSwsLC9Nxzz6lLly55WmBOcGoU4NQoILnwGuHtjiAECEJAcvGC+nPnzumtt97SyJEjlZSUJOn39YO//PJLTocEACDf5ega4a5du9SyZUv5+fnp8OHD6t27t4oXL65ly5bpyJEjWrBgQV7XCQCAS+ToiHDw4MHq2bOnfvzxR6e7RNu0aaOvv/46z4oDAMDVchSE8fHx6tOnT6b20qVL68SJE7kuCgCA/JKjIPTx8VFycnKm9v379yswMDDXRQEAkF9yFITt27fX+PHjlZqaKkmy2Ww6evSohg8frkceeSRPCwQAwJVytHwiOTlZkZGR2rt3ry5cuKDg4GCdOHFCDRs21Jo1a1SoUCFX1JptLJ8AWD4BSPmwjnDdunXavn27MjIyVKdOHbVs2TKnQ+UpghAgCAHJRUGYlpYmHx8fJSQkqHr16jkuzpUIQoAgBCQXLaj39PRUSEiI0tPTc1QUAAC3kxzdLDN69GiNGDHC8YkyAAD8VeXoGmHt2rV14MABpaamKiQkJNPNMdu3b8+zAnOCU6MAp0YBKXunRnP0EWsdOnSQzWbT3/DzugEAhrmlILx8+bKGDh2q5cuXKzU1VS1atNCsWbMUEBDgqvoAAHCpW7pGOHbsWL399ttq27atHn30UX3xxRfq16+fq2oDAMDlbumIcOnSpZo3b566desmSfrHP/6hxo0bKz09XR4eHi4pEAAAV7qlI8Jjx47p3nvvdTyvX7++PD099euvv+Z5YQAA5IdbCsL09HR5e3s7tXl6eiotLS1PiwIAIL/c0qlRy7LUs2dP2e12R1tKSor69u3rtIRi6dKleVchAAAudEtBGBUVlantsccey7NiAADIb7n60O3bFQvqARbUA5KLPmsUAIC/E4IQAGA0ghAAYDSCEABgNIIQAGA0ghAAYDSCEABgNIIQAGA0ghAAYDSCEABgNIIQAGA0ghAAYDSCEABgNIIQAGA0ghAAYDSCEABgNIIQAGA0ghAAYDSCEABgNIIQAGA0ghAAYDSCEABgNIIQAGA0ghAAYDSCEABgNIIQAGA0ghAAYDSCEABgNIIQAGA0ghAAYDSCEABgNIIQAGA0ghAAYDSCEABgNIIQAGA0gvlP9f4AAA2MSURBVBAAYDSCENnSt0+Uftz/jS4mH9S3Wz7RPY3rX7dvyZJBenfBq9q752tdTTmmaVPHZdlvwLO9tXfP17pw/oAOHYzXtJejZbfbXTUFIFc+XLpKD3TqqTrNHlKXJ57VtoQ9N+y/6rN16hjVXxHNO+i+h7pr9Euv6Nz5ZMf2xSs+UY9+Q9SodWc1at1ZvZ8bod379rt6GsgCQYib6tz5Ib0yLVoxk/6liPoPaOPGrVq18j2VLRucZX+73VunT59RzKR/aeeufVn2efTRhzXxpRF6ccIrqh5+n57q87w6d26niRNGuHIqQI588sVXmjRzrv7Zo5sWzX9VdcKrqe+QF3T8xKks+2/fuUcjJ0xTxwcf0PL35uiVF0dqz/f/0ZhJMxx94rfvUuT99yn2X5P03txXVLJEoJ4aNEonTyfm17TwXzbLsix3F5HXPL1Lu7uEv5XNG1dq+449eubZ/4XU7l3rtWLFpxo1etIN941bu0gJO/fp+SFjndpnzpigsCqV1Kp1V0fby5PHqF69Wrqvece8nYChfvt1g7tL+Nt49J8DFXZXBY0Z+qyjrV33p9T83oYa1K9Xpv7z/71YHy1brU8XzXe0vb/oY8X+e7Hilr2b5Wukp6erUevOGjm4v9q3aZn3kzCUV0D5m/bhiBA35OXlpTp1wrX2i6+c2teu/UoN747I8bibNm9VnTo1VC+iliQpNPROtW7TXGs+ictVvUBeS01N1b79P6pR/TpO7Y3q19HOPVmf8ahVo6pOnk7U15u3yrIsJSad1dr1G9Wk4fUvKaSkXFFaWrr8ihbJ0/pxc57uLuBGjh07prFjxyo2NtbdpRgrIKC4PD09deqk8+maU6cSVaJkUI7HXbhwhQID/PXV+mWy2Wzy8vLS63Pe0ZSXX8ttyUCeOnsuWenpGfIvXsyp3b/YHUo8czbLfWrXqKrJY4dpyJhJunr1qtLS09Xsnrs1cnC/677O9DnzFRTor4YRtfO0ftzcbX1EmJSUpHfeeeeGfa5cuaLk5GSnx9/wbK/b/fk9tdlsuXqfmzZpqBHDB+iZZ0eqXoPWeqTzk2ob2VKjRg7MbamAS9hsNqfnlqxMbdccPHREMdPnqG+v7voodpbmvjJBPx8/ofEvz8qyf+z7i7Rm7XrNmPiC7HbvPK8dN+bWI8IVK1bccPtPP/100zFiYmI0bpzzXYm2AoVl8yiaq9rwu8TEJKWlpalEyUCn9sBAf506eTrH446LHqr331+i2PkfSJL27PlBhQoV1JzZUzQxZia/zOC2UeyOovLwKKDEM0lO7Ulnz8u/+B1Z7vPmuwtVO7yqnvhHJ0lS5Yqh8vWxq0f/oRrwzygFBhR39J3/78V6c8FHenPGRFWuGOq6ieC63BqEHTp0uOmRxfV+47pmxIgRGjx4sFNbMf8qeVIffr8+sn37LrVs0UQff/ypo71lyyZaufKzHI/rW9BXGVaGU1t6erpsttwfbQJ5ycvLS1UrV9I38TvUsmljR/s38dvV7J6GWe6TknJFHh4eTm0F/vv8j9/bse8v1hvvfKC5r0xQ9bC7XFA9ssOtp0ZLlSqlJUuWKCMjI8vH9u3bbzqG3W5X0aJFnR43C0/cmukz39STTzyqnlFdVaVKRU17OVp3li2tuW/8fvfbSxOGa37sTKd9atasppo1q6lQ4UIKDCyumjWrKSyskmP76tVr1eepHurS5SGVK1dWLVvcq3Fjh2rlqrXKyHAOSMDdenR9WEtWfqalqz7TwcNHNXnmXB0/eVpdH46UJE1/fb5GvDjV0f++xg0U99UmfbhslY79clzbd+1VzPTXVaNqZQUF+kv6/XTorDff0YsjBql0qRJKPJOkxDNJunz5N7fM0WRuPSKsW7eutm/frg4dOmS5nSOD28OiRSvkX7yYRo8apFKlgrRn7361e+hxHT36iySpZMkSuvNPawq3xX/u+Dqibk11f7SjDh8+pop33S1Jemni76c/x0cPU+nSJXX6dJJWrV6rF8ZMzr+JAdnUpmVTnU++oDnz/63TZ5JUqXw5vT51vIJLlpAkJZ5J0vGT/1tT2KHt/bp0+bI+WLxSU2e9pSKFC6l+3Zoa3P8JR58Pl65SamqaBo1+yem1+j3xDz395GP5MzFIcvM6wg0bNujSpUtq3bp1ltsvXbqk7777Tk2bNr2lcVlHCLCOEJCyt46QBfXA3xRBCLCgHgCAmyI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IwgBAEYjCAEARiMIAQBGs1mWZbm7CPy9XLlyRTExMRoxYoTsdru7ywHcgn8Hfx0EIfJccnKy/Pz8dP78eRUtWtTd5QBuwb+Dvw5OjQIAjEYQAgCMRhACAIxGECLP2e12jR07lhsEYDT+Hfx1cLMMAMBoHBECAIxGEAIAjEYQAgCMRhACAIxGECLPzZ49W6GhofLx8VHdunW1YcMGd5cE5Juvv/5a7dq1U3BwsGw2m5YvX+7uknATBCHy1EcffaSBAwdq1KhR2rFjh+699161adNGR48edXdpQL64dOmSatasqVdffdXdpSCbWD6BPNWgQQPVqVNHr7/+uqMtLCxMHTp0UExMjBsrA/KfzWbTsmXL1KFDB3eXghvgiBB55urVq9q2bZtatWrl1N6qVStt3rzZTVUBwI0RhMgziYmJSk9PV4kSJZzaS5QooRMnTripKgC4MYIQec5mszk9tywrUxsA3C4IQuSZgIAAeXh4ZDr6O3XqVKajRAC4XRCEyDPe3t6qW7eu1q5d69S+du1aNWrUyE1VAcCNebq7APy9DB48WI8//rgiIiLUsGFDvfHGGzp69Kj69u3r7tKAfHHx4kUdOHDA8fzQoUNKSEhQ8eLFdeedd7qxMlwPyyeQ52bPnq0pU6bo+PHjql69uqZPn64mTZq4uywgX6xfv17NmjXL1B4VFaW33347/wvCTRGEAACjcY0QAGA0ghAAYDSCEABgNIIQAGA0ghAAYDSCEABgNIIQAGA0ghAAYDSCEMAN2Ww2LV++3N1lAC5DEAK3kc2bN8vDw0OtW7e+pf3KlSunGTNmuKgq4O+NIARuI7GxsXr22We1ceNGHT161N3lAEYgCIHbxKVLl7Rw4UL169dPDz74YKYPaF6xYoUiIiLk4+OjgIAAdezYUZJ033336ciRIxo0aJBsNpvjjyBHR0erVq1aTmPMmDFD5cqVczyPj4/X/fffr4CAAPn5+alp06bavn27S+cJ3G4IQuA28dFHH6ly5cqqXLmyHnvsMc2fP1/XPhN/9erV6tixo9q2basdO3YoLi5OERERkqSlS5eqTJkyGj9+vI4fP67jx49n+zUvXLigqKgobdiwQVu2bFGlSpUUGRmpCxcuuGSOwO2Iv0cI3CbmzZunxx57TJLUunVrXbx4UXFxcWrZsqVeeukldevWTePGjXP0r1mzpiSpePHi8vDwUJEiRVSyZMlbes3mzZs7PZ87d66KFSumr776Sg8++GAuZwT8NXBECNwG9u/fr61bt6pbt26SJE9PT3Xt2lWxsbGSpISEBLVo0SLPX/fUqVPq27ev7rrrLvn5+cnPz08XL17k+iSMwhEhcBuYN2+e0tLSVLp0aUebZVny8vLS2bNn5evre8tjFihQQH/+c6OpqalOz3v27KnTp09rxowZCgkJkd1uV8OGDXX16tWcTQT4C+KIEHCztLQ0LViwQNOmTVNCQoLjsXPnToWEhOj9999XeHi44uLirjuGt7e30tPTndoCAwN14sQJpzBMSEhw6rNhwwYNGDBAkZGRqlatmux2uxITE/N2gsBtjiNCwM1WrVqls2fP6sknn5Sfn5/Ttk6dOmnevHmaPn26WrRooQoVKqhbt25KS0vTJ598omHDhkn6fR3h119/rW7duslutysgIED33XefTp8+rSlTpqhTp0769NNP9cknn6ho0aKO8StWrKh3331XERERSk5O1tChQ3N09An8lXFECLjZvHnz1LJly0whKEmPPPKIEhISVLRoUS1atEgrVqxQrVq11Lx5c3377beOfuPHj9fhw4dVoUIFBQYGSpLCwsI0e/Zsvfbaa6pZs6a2bt2qIUOGOI0fGxurs2fPqnbt2nr88cc1YMAABQUFuXbCwG3GZv35IgIAAAbhiBAAYDSCEABgNIIQAGA0ghAAYDSCEABgNIIQAGA0ghAAYDSCEABgNIIQAGA0ghAAYDSCEABgtP8HRdIfOFxa0tY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0800" y="586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Both models fail to learn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25544"/>
            <a:ext cx="3967054" cy="344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5544"/>
            <a:ext cx="4021978" cy="349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3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Alternative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a model learn to improve predictions for whether a signal is correct or not?</a:t>
            </a:r>
          </a:p>
          <a:p>
            <a:r>
              <a:rPr lang="en-US" dirty="0" smtClean="0"/>
              <a:t>Subset the data to look at positive moving average crossover signals to predict whether profit was made selling at the following negative crossover signal</a:t>
            </a:r>
          </a:p>
          <a:p>
            <a:r>
              <a:rPr lang="en-US" dirty="0" smtClean="0"/>
              <a:t>Only ~10000 train cases and ~6000 test cases</a:t>
            </a:r>
          </a:p>
          <a:p>
            <a:r>
              <a:rPr lang="en-US" dirty="0" smtClean="0"/>
              <a:t>While this should remove a lot of the noise, the same models fail to predict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0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1187</TotalTime>
  <Words>568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Predicting Stock Prices</vt:lpstr>
      <vt:lpstr>The Value in Prediction Models</vt:lpstr>
      <vt:lpstr>The Dataset</vt:lpstr>
      <vt:lpstr>Key Features</vt:lpstr>
      <vt:lpstr>Dependent Variable</vt:lpstr>
      <vt:lpstr>Models</vt:lpstr>
      <vt:lpstr>Neural Net Results</vt:lpstr>
      <vt:lpstr>Ensemble Results</vt:lpstr>
      <vt:lpstr>Alternative Approach</vt:lpstr>
      <vt:lpstr>EMA Signal Results</vt:lpstr>
      <vt:lpstr>Why the Models Fail</vt:lpstr>
      <vt:lpstr>Implications and Future Research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By Stock Fundamentals</dc:title>
  <dc:creator>Windows User</dc:creator>
  <cp:lastModifiedBy>Windows User</cp:lastModifiedBy>
  <cp:revision>45</cp:revision>
  <dcterms:created xsi:type="dcterms:W3CDTF">2020-05-21T23:58:48Z</dcterms:created>
  <dcterms:modified xsi:type="dcterms:W3CDTF">2020-07-07T02:51:25Z</dcterms:modified>
</cp:coreProperties>
</file>