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7" r:id="rId5"/>
    <p:sldId id="275" r:id="rId6"/>
    <p:sldId id="277" r:id="rId7"/>
    <p:sldId id="276" r:id="rId8"/>
    <p:sldId id="278" r:id="rId9"/>
    <p:sldId id="274" r:id="rId10"/>
    <p:sldId id="272" r:id="rId11"/>
    <p:sldId id="271" r:id="rId12"/>
    <p:sldId id="279" r:id="rId13"/>
    <p:sldId id="270" r:id="rId14"/>
    <p:sldId id="262" r:id="rId15"/>
    <p:sldId id="259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7DD93C7-64BD-4397-85A6-12923A6E7CE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181B43C-3D9F-430C-A986-8084CCC0CED4}" type="datetimeFigureOut">
              <a:rPr lang="en-US" smtClean="0"/>
              <a:t>5/22/2020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2438400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Clustering By Stock Fundamentals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6838" y="5105400"/>
            <a:ext cx="6461760" cy="1066800"/>
          </a:xfrm>
        </p:spPr>
        <p:txBody>
          <a:bodyPr/>
          <a:lstStyle/>
          <a:p>
            <a:r>
              <a:rPr lang="en-US" dirty="0" smtClean="0"/>
              <a:t>By Adam </a:t>
            </a:r>
            <a:r>
              <a:rPr lang="en-US" dirty="0" err="1" smtClean="0"/>
              <a:t>Parente</a:t>
            </a:r>
            <a:endParaRPr lang="en-US" dirty="0"/>
          </a:p>
        </p:txBody>
      </p:sp>
      <p:sp>
        <p:nvSpPr>
          <p:cNvPr id="4" name="AutoShape 2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What Does stonks Mean? | Memes by Dictionary.c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Will FAANG Stocks Steal the Show This Earnings Season As Wel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841" y="533400"/>
            <a:ext cx="3266123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9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27051"/>
            <a:ext cx="5934075" cy="457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Retained 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7928"/>
            <a:ext cx="6297381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Total Assets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Available Cash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078538" cy="4683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2018 % Change in Cash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5867400" cy="4525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56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Earnings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00842"/>
            <a:ext cx="5905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45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2018 % Cash Change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828800"/>
            <a:ext cx="5715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6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Core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</a:t>
            </a:r>
            <a:r>
              <a:rPr lang="en-US" dirty="0" smtClean="0"/>
              <a:t>performance (retained earnings) doesn’t </a:t>
            </a:r>
            <a:r>
              <a:rPr lang="en-US" dirty="0" smtClean="0"/>
              <a:t>cluster together</a:t>
            </a:r>
          </a:p>
          <a:p>
            <a:pPr lvl="1"/>
            <a:r>
              <a:rPr lang="en-US" dirty="0" smtClean="0"/>
              <a:t>In general, earnings were not very different between the most distant clusters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Available cash change is interesting, especially with recent high levels of corporate debt</a:t>
            </a:r>
            <a:r>
              <a:rPr lang="en-US" dirty="0" smtClean="0"/>
              <a:t>.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Ultimately inconclusive without better data and a trading strategy to apply to the clusters.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Data: </a:t>
            </a:r>
          </a:p>
          <a:p>
            <a:pPr lvl="1"/>
            <a:r>
              <a:rPr lang="en-US" dirty="0" smtClean="0"/>
              <a:t>more quarters, more stocks, fewer missing data points</a:t>
            </a:r>
          </a:p>
          <a:p>
            <a:pPr lvl="1"/>
            <a:r>
              <a:rPr lang="en-US" dirty="0" smtClean="0"/>
              <a:t>Allows for more advanced features to track movement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Add additional metrics</a:t>
            </a:r>
          </a:p>
          <a:p>
            <a:pPr lvl="1"/>
            <a:r>
              <a:rPr lang="en-US" dirty="0" smtClean="0"/>
              <a:t>Dividends specifically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Add quarterly stock data</a:t>
            </a:r>
          </a:p>
          <a:p>
            <a:pPr lvl="1"/>
            <a:r>
              <a:rPr lang="en-US" dirty="0" smtClean="0"/>
              <a:t>Quarterly relative volatility could be useful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Input cluster results into a trading algorithm to optimize clustering.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02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Why Cluster by Company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342900">
              <a:lnSpc>
                <a:spcPct val="150000"/>
              </a:lnSpc>
            </a:pPr>
            <a:r>
              <a:rPr lang="en-US" sz="2400" dirty="0" smtClean="0"/>
              <a:t>There are thousands of stocks to potentially invest in</a:t>
            </a:r>
          </a:p>
          <a:p>
            <a:pPr marL="388620" indent="-342900">
              <a:lnSpc>
                <a:spcPct val="150000"/>
              </a:lnSpc>
            </a:pPr>
            <a:r>
              <a:rPr lang="en-US" sz="2400" dirty="0" smtClean="0"/>
              <a:t>Grouping stocks is fundamental to many strategies</a:t>
            </a:r>
          </a:p>
          <a:p>
            <a:pPr marL="388620" indent="-342900">
              <a:lnSpc>
                <a:spcPct val="150000"/>
              </a:lnSpc>
            </a:pPr>
            <a:r>
              <a:rPr lang="en-US" sz="2400" dirty="0" smtClean="0"/>
              <a:t>Grouping by industry and sector can be somewhat arbitrary</a:t>
            </a:r>
          </a:p>
          <a:p>
            <a:pPr marL="388620" indent="-342900">
              <a:lnSpc>
                <a:spcPct val="150000"/>
              </a:lnSpc>
            </a:pPr>
            <a:r>
              <a:rPr lang="en-US" sz="2400" dirty="0" smtClean="0"/>
              <a:t>Generate more dynamic alternative groupings</a:t>
            </a:r>
          </a:p>
          <a:p>
            <a:pPr marL="388620" indent="-342900">
              <a:lnSpc>
                <a:spcPct val="150000"/>
              </a:lnSpc>
            </a:pPr>
            <a:r>
              <a:rPr lang="en-US" sz="2400" dirty="0" smtClean="0"/>
              <a:t>Identify unique trading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239624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SimFim</a:t>
            </a:r>
            <a:r>
              <a:rPr lang="en-US" dirty="0" smtClean="0"/>
              <a:t> Bulk Data</a:t>
            </a:r>
          </a:p>
          <a:p>
            <a:pPr lvl="1"/>
            <a:r>
              <a:rPr lang="en-US" dirty="0" smtClean="0"/>
              <a:t>One of many financial data sellers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free </a:t>
            </a:r>
            <a:r>
              <a:rPr lang="en-US" dirty="0"/>
              <a:t>data </a:t>
            </a:r>
            <a:r>
              <a:rPr lang="en-US" dirty="0" smtClean="0"/>
              <a:t>available</a:t>
            </a:r>
          </a:p>
          <a:p>
            <a:r>
              <a:rPr lang="en-US" dirty="0" smtClean="0"/>
              <a:t>From Q1 2016 to Q4 2018</a:t>
            </a:r>
          </a:p>
          <a:p>
            <a:pPr lvl="1"/>
            <a:r>
              <a:rPr lang="en-US" dirty="0" smtClean="0"/>
              <a:t>Not enough cases in earlier years</a:t>
            </a:r>
          </a:p>
          <a:p>
            <a:pPr lvl="1"/>
            <a:r>
              <a:rPr lang="en-US" dirty="0" smtClean="0"/>
              <a:t>More recent quarters behind paywall</a:t>
            </a:r>
          </a:p>
          <a:p>
            <a:r>
              <a:rPr lang="en-US" dirty="0" smtClean="0"/>
              <a:t>Each quarter has at least 1000 stocks</a:t>
            </a:r>
          </a:p>
          <a:p>
            <a:r>
              <a:rPr lang="en-US" dirty="0" smtClean="0"/>
              <a:t>Large amount of missing data</a:t>
            </a:r>
            <a:endParaRPr lang="en-US" dirty="0"/>
          </a:p>
          <a:p>
            <a:pPr lvl="1"/>
            <a:r>
              <a:rPr lang="en-US" dirty="0" smtClean="0"/>
              <a:t>Almost 20% of cells are missing</a:t>
            </a:r>
          </a:p>
        </p:txBody>
      </p:sp>
    </p:spTree>
    <p:extLst>
      <p:ext uri="{BB962C8B-B14F-4D97-AF65-F5344CB8AC3E}">
        <p14:creationId xmlns:p14="http://schemas.microsoft.com/office/powerpoint/2010/main" val="2339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There are about 30 accounting styled </a:t>
            </a:r>
            <a:r>
              <a:rPr lang="en-US" dirty="0" smtClean="0"/>
              <a:t>variables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Of those the </a:t>
            </a:r>
            <a:r>
              <a:rPr lang="en-US" dirty="0" smtClean="0"/>
              <a:t>most important </a:t>
            </a:r>
            <a:r>
              <a:rPr lang="en-US" dirty="0" smtClean="0"/>
              <a:t>variables are:</a:t>
            </a:r>
          </a:p>
          <a:p>
            <a:pPr lvl="1"/>
            <a:r>
              <a:rPr lang="en-US" dirty="0" smtClean="0"/>
              <a:t>Retained Earnings per Share</a:t>
            </a:r>
          </a:p>
          <a:p>
            <a:pPr lvl="1"/>
            <a:r>
              <a:rPr lang="en-US" dirty="0" smtClean="0"/>
              <a:t>Total Assets per Share</a:t>
            </a:r>
          </a:p>
          <a:p>
            <a:pPr lvl="1"/>
            <a:r>
              <a:rPr lang="en-US" dirty="0" smtClean="0"/>
              <a:t>Liquid Capital (Cash) per Share</a:t>
            </a:r>
          </a:p>
          <a:p>
            <a:pPr lvl="1"/>
            <a:r>
              <a:rPr lang="en-US" dirty="0" smtClean="0"/>
              <a:t>Percent Change in Cash</a:t>
            </a:r>
          </a:p>
        </p:txBody>
      </p:sp>
    </p:spTree>
    <p:extLst>
      <p:ext uri="{BB962C8B-B14F-4D97-AF65-F5344CB8AC3E}">
        <p14:creationId xmlns:p14="http://schemas.microsoft.com/office/powerpoint/2010/main" val="158090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Quarterly High – Low Earnings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5925938" cy="4565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61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Bad Earnings Clustering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0007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9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248400" cy="1325562"/>
          </a:xfrm>
        </p:spPr>
        <p:txBody>
          <a:bodyPr/>
          <a:lstStyle/>
          <a:p>
            <a:pPr algn="ctr"/>
            <a:r>
              <a:rPr lang="en-US" dirty="0" smtClean="0"/>
              <a:t>Quarterly High – Low Cash Change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01" y="1815860"/>
            <a:ext cx="6008697" cy="4629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7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Good Cash Change Clustering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16966"/>
            <a:ext cx="6324600" cy="505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1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Q1 2018 Group Size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8" y="1600200"/>
            <a:ext cx="5862638" cy="452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69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482</TotalTime>
  <Words>283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Adjacency</vt:lpstr>
      <vt:lpstr>Clustering By Stock Fundamentals </vt:lpstr>
      <vt:lpstr>Why Cluster by Company Metrics</vt:lpstr>
      <vt:lpstr>The Dataset</vt:lpstr>
      <vt:lpstr>Variables</vt:lpstr>
      <vt:lpstr>Quarterly High – Low Earnings</vt:lpstr>
      <vt:lpstr>Bad Earnings Clustering</vt:lpstr>
      <vt:lpstr>Quarterly High – Low Cash Change</vt:lpstr>
      <vt:lpstr>Good Cash Change Clustering</vt:lpstr>
      <vt:lpstr>Q1 2018 Group Size</vt:lpstr>
      <vt:lpstr>Q1 2018 Retained Earnings</vt:lpstr>
      <vt:lpstr>Q1 2018 Total Assets</vt:lpstr>
      <vt:lpstr>Q1 2018 Available Cash</vt:lpstr>
      <vt:lpstr>Q1 2018 % Change in Cash</vt:lpstr>
      <vt:lpstr>Q1 2018 Earnings</vt:lpstr>
      <vt:lpstr>Q1 2018 % Cash Change</vt:lpstr>
      <vt:lpstr>Core Findings</vt:lpstr>
      <vt:lpstr>Future Improvements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By Stock Fundamentals</dc:title>
  <dc:creator>Windows User</dc:creator>
  <cp:lastModifiedBy>Windows User</cp:lastModifiedBy>
  <cp:revision>25</cp:revision>
  <dcterms:created xsi:type="dcterms:W3CDTF">2020-05-21T23:58:48Z</dcterms:created>
  <dcterms:modified xsi:type="dcterms:W3CDTF">2020-05-22T17:19:27Z</dcterms:modified>
</cp:coreProperties>
</file>