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4" r:id="rId6"/>
    <p:sldId id="266" r:id="rId7"/>
    <p:sldId id="261" r:id="rId8"/>
    <p:sldId id="273" r:id="rId9"/>
    <p:sldId id="268" r:id="rId10"/>
    <p:sldId id="262" r:id="rId11"/>
    <p:sldId id="271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CF95-8CDD-4865-B0F7-E5C5984F8B1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CAC5E8-41F1-4B19-95AE-BFB13CBC01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CF95-8CDD-4865-B0F7-E5C5984F8B1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C5E8-41F1-4B19-95AE-BFB13CBC01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ACAC5E8-41F1-4B19-95AE-BFB13CBC01F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CF95-8CDD-4865-B0F7-E5C5984F8B1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CF95-8CDD-4865-B0F7-E5C5984F8B1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ACAC5E8-41F1-4B19-95AE-BFB13CBC01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CF95-8CDD-4865-B0F7-E5C5984F8B1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CAC5E8-41F1-4B19-95AE-BFB13CBC01F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848CF95-8CDD-4865-B0F7-E5C5984F8B1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AC5E8-41F1-4B19-95AE-BFB13CBC01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CF95-8CDD-4865-B0F7-E5C5984F8B1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ACAC5E8-41F1-4B19-95AE-BFB13CBC01F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CF95-8CDD-4865-B0F7-E5C5984F8B1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ACAC5E8-41F1-4B19-95AE-BFB13CBC0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CF95-8CDD-4865-B0F7-E5C5984F8B1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CAC5E8-41F1-4B19-95AE-BFB13CBC01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CAC5E8-41F1-4B19-95AE-BFB13CBC01F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CF95-8CDD-4865-B0F7-E5C5984F8B1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ACAC5E8-41F1-4B19-95AE-BFB13CBC01F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848CF95-8CDD-4865-B0F7-E5C5984F8B1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848CF95-8CDD-4865-B0F7-E5C5984F8B1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ACAC5E8-41F1-4B19-95AE-BFB13CBC01F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Parente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1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School Attendance: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Conditional Cash Transfers Improve School Attendance?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70" name="Picture 6" descr="Image result for Oportunidades pr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572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3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93649"/>
              </p:ext>
            </p:extLst>
          </p:nvPr>
        </p:nvGraphicFramePr>
        <p:xfrm>
          <a:off x="533400" y="1752600"/>
          <a:ext cx="8001000" cy="388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7569"/>
                <a:gridCol w="1093116"/>
                <a:gridCol w="1093116"/>
                <a:gridCol w="850201"/>
                <a:gridCol w="1047569"/>
                <a:gridCol w="804655"/>
                <a:gridCol w="1093116"/>
                <a:gridCol w="971658"/>
              </a:tblGrid>
              <a:tr h="48577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5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Attending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Attending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7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2723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4104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6827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2419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3150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5569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7.42%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11.19%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18.61%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7.53%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9.81%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17.34%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7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11355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18507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29862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9855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16684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26539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30.95%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50.44%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81.39%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30.69%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51.96%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82.66%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7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14078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22611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36689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12274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19834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32108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38.37%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61.63%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100.00%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38.23%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61.77%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100.00%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4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Crosstabs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72184269"/>
              </p:ext>
            </p:extLst>
          </p:nvPr>
        </p:nvGraphicFramePr>
        <p:xfrm>
          <a:off x="457200" y="2133600"/>
          <a:ext cx="4114801" cy="3204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2291"/>
                <a:gridCol w="1129348"/>
                <a:gridCol w="1129348"/>
                <a:gridCol w="773814"/>
              </a:tblGrid>
              <a:tr h="40050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 (Pop Adjusted)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0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Attending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0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35.99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-441.57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-405.6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1.49%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-14.02%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-7.28%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0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-82.21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487.79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405.58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2.92%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0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-46.22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46.22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0.00%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24400" y="2133600"/>
            <a:ext cx="381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98 and 97(adjusted) is statistically significant</a:t>
            </a:r>
          </a:p>
          <a:p>
            <a:pPr>
              <a:buClr>
                <a:schemeClr val="accent1"/>
              </a:buClr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~450 more students attended class than expected for the treatment group</a:t>
            </a:r>
          </a:p>
          <a:p>
            <a:pPr>
              <a:buClr>
                <a:schemeClr val="accent1"/>
              </a:buClr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control group had a slight decline in attendance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5410200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Percentages are the % difference between 98 and 97 (adjusted)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21352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 demonstration of the difference the introduction of CCTs makes for school attendance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variable means are similar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different tests of the treatment effect are significant</a:t>
            </a:r>
          </a:p>
          <a:p>
            <a:pPr lvl="1"/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effect on larger population, larger effect on targeted subpopulation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5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Shultz(2004)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3429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Mexican conditional cash transfer program from the late 1990s aimed partially at school attendance.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Started a trend of randomized control trials within development economics (IFPRI)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set up control and treatment groups</a:t>
            </a:r>
          </a:p>
        </p:txBody>
      </p:sp>
      <p:pic>
        <p:nvPicPr>
          <p:cNvPr id="12294" name="Picture 6" descr="Image result for cash transfer progr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91000"/>
            <a:ext cx="4572000" cy="173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29000" y="5922981"/>
            <a:ext cx="259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by Omar Ben Haman (IJRISS)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77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5562600" cy="792162"/>
          </a:xfrm>
        </p:spPr>
        <p:txBody>
          <a:bodyPr/>
          <a:lstStyle/>
          <a:p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This analysis is with a sample of the original dataset </a:t>
            </a:r>
          </a:p>
          <a:p>
            <a:r>
              <a:rPr lang="en-US" dirty="0" smtClean="0"/>
              <a:t>Important variables are: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Attendance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reatment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Poor (welfare eligible)</a:t>
            </a:r>
          </a:p>
          <a:p>
            <a:r>
              <a:rPr lang="en-US" dirty="0" smtClean="0"/>
              <a:t>Bias from attrition and movement, but this is more prevalent for the multiyear study</a:t>
            </a:r>
          </a:p>
        </p:txBody>
      </p:sp>
    </p:spTree>
    <p:extLst>
      <p:ext uri="{BB962C8B-B14F-4D97-AF65-F5344CB8AC3E}">
        <p14:creationId xmlns:p14="http://schemas.microsoft.com/office/powerpoint/2010/main" val="28612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School attendance improves when the program (treatment) is implemented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Comparison between treatment and control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Comparison across time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Look at village level aggregates and individuals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6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Treatment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r>
              <a:rPr lang="en-US" dirty="0"/>
              <a:t>Treatment and Control groups are similar</a:t>
            </a:r>
          </a:p>
          <a:p>
            <a:r>
              <a:rPr lang="en-US" dirty="0" smtClean="0"/>
              <a:t>Statistically significant, but no magnitude</a:t>
            </a:r>
          </a:p>
          <a:p>
            <a:r>
              <a:rPr lang="en-US" dirty="0" smtClean="0"/>
              <a:t>1998 means are near identical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33467"/>
              </p:ext>
            </p:extLst>
          </p:nvPr>
        </p:nvGraphicFramePr>
        <p:xfrm>
          <a:off x="5486400" y="1447800"/>
          <a:ext cx="2895599" cy="48040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94076"/>
                <a:gridCol w="694076"/>
                <a:gridCol w="694076"/>
                <a:gridCol w="813371"/>
              </a:tblGrid>
              <a:tr h="26843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94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Mean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 Mean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68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0.503639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0.517562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0.013923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68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Indigenous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0.29704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0.299126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0.002086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68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School</a:t>
                      </a:r>
                      <a:r>
                        <a:rPr lang="en-US" sz="10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2.455722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2.39593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-0.059792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68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3.71546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3.699075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-0.016385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68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Family size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7.236309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7.20286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-0.033449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68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 to city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101.2408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104.8251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3.584272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68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 of Household Education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2.719097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2.798696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0.079599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684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 of Household</a:t>
                      </a:r>
                      <a:r>
                        <a:rPr lang="en-US" sz="10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603.7344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576.5294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-27.204997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684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 of Household Sex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0.922994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0.926552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0.003558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684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 of Household 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44.76981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44.22876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-0.541046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684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10.88926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10.85223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-0.037027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68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0.840283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0.850378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0.010095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5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Ratio (Time)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4477" y="1752600"/>
            <a:ext cx="4138523" cy="275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57200" y="4511615"/>
            <a:ext cx="4114800" cy="1130300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statistically different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4294967295"/>
          </p:nvPr>
        </p:nvSpPr>
        <p:spPr>
          <a:xfrm>
            <a:off x="4724400" y="4495800"/>
            <a:ext cx="4114800" cy="2133600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Different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village with 100 students, up to 3 more students attend school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4114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19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Ratio (Treatment)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24" y="1752600"/>
            <a:ext cx="4132848" cy="2755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4114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457200" y="4507832"/>
            <a:ext cx="4114800" cy="113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statistically different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4800600" y="4507832"/>
            <a:ext cx="3810000" cy="2121568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Different</a:t>
            </a:r>
          </a:p>
          <a:p>
            <a:pPr>
              <a:buClr>
                <a:schemeClr val="accent1"/>
              </a:buCl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village with 100 students, up to 4 more students attend school</a:t>
            </a:r>
          </a:p>
        </p:txBody>
      </p:sp>
    </p:spTree>
    <p:extLst>
      <p:ext uri="{BB962C8B-B14F-4D97-AF65-F5344CB8AC3E}">
        <p14:creationId xmlns:p14="http://schemas.microsoft.com/office/powerpoint/2010/main" val="15317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Dropout Ratio (Treatment)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4953000" y="1524000"/>
            <a:ext cx="3733801" cy="4876800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Different</a:t>
            </a:r>
          </a:p>
          <a:p>
            <a:pPr>
              <a:buClr>
                <a:schemeClr val="accent1"/>
              </a:buCl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values show that additional students enrolled</a:t>
            </a:r>
          </a:p>
          <a:p>
            <a:pPr>
              <a:buClr>
                <a:schemeClr val="accent1"/>
              </a:buClr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village with 100 students, about 1 less student drops out.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4114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3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Welfare Eligible Students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57200" y="4495800"/>
            <a:ext cx="4114800" cy="2133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Different</a:t>
            </a:r>
          </a:p>
          <a:p>
            <a:pPr>
              <a:buClr>
                <a:schemeClr val="accent1"/>
              </a:buClr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village with 100 poor students, up to 3 more students attend school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572000" y="4495800"/>
            <a:ext cx="4138864" cy="2133600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Different</a:t>
            </a:r>
          </a:p>
          <a:p>
            <a:pPr>
              <a:buClr>
                <a:schemeClr val="accent1"/>
              </a:buClr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village with 100 poor students, up to 4 more students attend school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064" y="1752600"/>
            <a:ext cx="41148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41148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4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640</TotalTime>
  <Words>536</Words>
  <Application>Microsoft Office PowerPoint</Application>
  <PresentationFormat>On-screen Show (4:3)</PresentationFormat>
  <Paragraphs>185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Progresa and School Attendance: Do Conditional Cash Transfers Improve School Attendance?</vt:lpstr>
      <vt:lpstr>Progresa and Shultz(2004)</vt:lpstr>
      <vt:lpstr>The Dataset</vt:lpstr>
      <vt:lpstr>Hypothesis</vt:lpstr>
      <vt:lpstr>Comparing Treatment and Control</vt:lpstr>
      <vt:lpstr>Attendance Ratio (Time)</vt:lpstr>
      <vt:lpstr>Attendance Ratio (Treatment)</vt:lpstr>
      <vt:lpstr>Dropout Ratio (Treatment)</vt:lpstr>
      <vt:lpstr>Welfare Eligible Students</vt:lpstr>
      <vt:lpstr>Individuals</vt:lpstr>
      <vt:lpstr>Comparing Crosstabs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23</cp:revision>
  <dcterms:created xsi:type="dcterms:W3CDTF">2020-03-18T14:32:02Z</dcterms:created>
  <dcterms:modified xsi:type="dcterms:W3CDTF">2020-03-20T16:17:06Z</dcterms:modified>
</cp:coreProperties>
</file>