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meldadede/churn-prediction-of-telco-customers" TargetMode="External"/><Relationship Id="rId3" Type="http://schemas.openxmlformats.org/officeDocument/2006/relationships/hyperlink" Target="https://www.kaggle.com/dileep070/logisticregression-telecomcustomer-churmprediction#internet_data.csv" TargetMode="External"/><Relationship Id="rId4" Type="http://schemas.openxmlformats.org/officeDocument/2006/relationships/hyperlink" Target="https://medium.com/@rohitlal/customer-churn-prediction-model-using-logistic-regression-490525a78074" TargetMode="External"/><Relationship Id="rId5" Type="http://schemas.openxmlformats.org/officeDocument/2006/relationships/hyperlink" Target="https://blogs.rstudio.com/tensorflow/posts/2018-01-11-keras-customer-churn/" TargetMode="External"/><Relationship Id="rId6" Type="http://schemas.openxmlformats.org/officeDocument/2006/relationships/hyperlink" Target="https://www.kdnuggets.com/2019/05/churn-prediction-machine-learning.html"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highlight>
                  <a:srgbClr val="FFFFFF"/>
                </a:highlight>
              </a:rPr>
              <a:t>Customer churn, also known as customer attrition, occurs when customers stop doing business with a company.</a:t>
            </a:r>
            <a:endParaRPr sz="1200"/>
          </a:p>
          <a:p>
            <a:pPr indent="0" lvl="0" marL="0" rtl="0" algn="l">
              <a:lnSpc>
                <a:spcPct val="115000"/>
              </a:lnSpc>
              <a:spcBef>
                <a:spcPts val="1600"/>
              </a:spcBef>
              <a:spcAft>
                <a:spcPts val="0"/>
              </a:spcAft>
              <a:buNone/>
            </a:pPr>
            <a:r>
              <a:rPr lang="en-GB" u="sng">
                <a:solidFill>
                  <a:schemeClr val="accent5"/>
                </a:solidFill>
                <a:hlinkClick r:id="rId2"/>
              </a:rPr>
              <a:t>https://www.kaggle.com/meldadede/churn-prediction-of-telco-customers</a:t>
            </a:r>
            <a:endParaRPr sz="1800">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en-GB" u="sng">
                <a:solidFill>
                  <a:schemeClr val="hlink"/>
                </a:solidFill>
                <a:hlinkClick r:id="rId3"/>
              </a:rPr>
              <a:t>https://www.kaggle.com/dileep070/logisticregression-telecomcustomer-churmprediction#internet_data.csv</a:t>
            </a:r>
            <a:endParaRPr sz="1800">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en-GB" u="sng">
                <a:solidFill>
                  <a:schemeClr val="hlink"/>
                </a:solidFill>
                <a:hlinkClick r:id="rId4"/>
              </a:rPr>
              <a:t>https://medium.com/@rohitlal/customer-churn-prediction-model-using-logistic-regression-490525a78074</a:t>
            </a:r>
            <a:endParaRPr sz="1800">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en-GB" u="sng">
                <a:solidFill>
                  <a:schemeClr val="hlink"/>
                </a:solidFill>
                <a:hlinkClick r:id="rId5"/>
              </a:rPr>
              <a:t>https://blogs.rstudio.com/tensorflow/posts/2018-01-11-keras-customer-churn/</a:t>
            </a:r>
            <a:endParaRPr sz="1800">
              <a:solidFill>
                <a:schemeClr val="accent3"/>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en-GB" u="sng">
                <a:solidFill>
                  <a:schemeClr val="hlink"/>
                </a:solidFill>
                <a:hlinkClick r:id="rId6"/>
              </a:rPr>
              <a:t>https://www.kdnuggets.com/2019/05/churn-prediction-machine-learning.html</a:t>
            </a:r>
            <a:endParaRPr sz="1800">
              <a:solidFill>
                <a:schemeClr val="accent3"/>
              </a:solidFill>
              <a:latin typeface="Proxima Nova"/>
              <a:ea typeface="Proxima Nova"/>
              <a:cs typeface="Proxima Nova"/>
              <a:sym typeface="Proxima Nova"/>
            </a:endParaRPr>
          </a:p>
          <a:p>
            <a:pPr indent="0" lvl="0" marL="0" rtl="0" algn="l">
              <a:spcBef>
                <a:spcPts val="16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540572ce8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540572ce8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lang="en-GB">
                <a:solidFill>
                  <a:schemeClr val="dk1"/>
                </a:solidFill>
              </a:rPr>
              <a:t>Increase Customer Loyalty </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GB">
                <a:solidFill>
                  <a:schemeClr val="dk1"/>
                </a:solidFill>
              </a:rPr>
              <a:t>More income without increasing investment by much</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GB">
                <a:solidFill>
                  <a:schemeClr val="dk1"/>
                </a:solidFill>
              </a:rPr>
              <a:t>Gaining a competitive advantage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เอาไปใช้ได้&gt;&gt;</a:t>
            </a:r>
            <a:r>
              <a:rPr lang="en-GB">
                <a:solidFill>
                  <a:srgbClr val="33334F"/>
                </a:solidFill>
              </a:rPr>
              <a:t>Predicting churn rates can also help your business identify and improve upon areas where customer service is lacking. And, by making those improvements, you can decrease churn and improve revenue numbers.</a:t>
            </a:r>
            <a:r>
              <a:rPr lang="en-GB">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540572ce8_2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540572ce8_2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540572ce8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540572ce8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rial"/>
              <a:buChar char="●"/>
            </a:pPr>
            <a:r>
              <a:rPr lang="en-GB" sz="1200">
                <a:solidFill>
                  <a:schemeClr val="dk1"/>
                </a:solidFill>
              </a:rPr>
              <a:t>Since the problem is a binary classification problem, so we will use logistic regression as the base model.</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GB" sz="1200">
                <a:solidFill>
                  <a:schemeClr val="dk1"/>
                </a:solidFill>
              </a:rPr>
              <a:t>Logistic regression predicts the likelihood of an event by measuring the relationship between a dependent variable and the features.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540572ce8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540572ce8_2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After we predict the likely churn customer, we’ll try to categorize them into group by K-mean clustering. From the k-mean result, we’ll analyze the characteristic of each group which can be determine for the promotion to retain the customer.</a:t>
            </a:r>
            <a:endParaRPr>
              <a:solidFill>
                <a:schemeClr val="dk1"/>
              </a:solidFill>
            </a:endParaRPr>
          </a:p>
          <a:p>
            <a:pPr indent="0" lvl="0" marL="457200" rtl="0" algn="l">
              <a:lnSpc>
                <a:spcPct val="115000"/>
              </a:lnSpc>
              <a:spcBef>
                <a:spcPts val="0"/>
              </a:spcBef>
              <a:spcAft>
                <a:spcPts val="1600"/>
              </a:spcAft>
              <a:buNone/>
            </a:pPr>
            <a:r>
              <a:t/>
            </a:r>
            <a:endParaRPr sz="12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540572ce8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540572ce8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540572ce8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540572ce8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telecommunication market is one of the toughest markets as </a:t>
            </a:r>
            <a:r>
              <a:rPr lang="en-GB">
                <a:solidFill>
                  <a:srgbClr val="111111"/>
                </a:solidFill>
                <a:highlight>
                  <a:srgbClr val="FFFFFF"/>
                </a:highlight>
              </a:rPr>
              <a:t>customers are always free to choose from plenty of providers even within one product category.</a:t>
            </a:r>
            <a:r>
              <a:rPr lang="en-GB"/>
              <a:t> If </a:t>
            </a:r>
            <a:r>
              <a:rPr lang="en-GB"/>
              <a:t>companies in this market wanted to achieve their goals in growth, they cannot only do it by acquiring new clients as a very important part of the growth comes from the existing clients.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540572ce8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540572ce8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Acquiring a new client costs 5 times as much as retaining an existing one. This is not to say that the companies shouldn’t go out and get new customers, but if they can also keep them for a longer life cycle, their revenue foundation will be both more profitable and predictable. Statistics by Bain &amp; Company about customer retention: </a:t>
            </a:r>
            <a:r>
              <a:rPr lang="en-GB">
                <a:solidFill>
                  <a:srgbClr val="3C3C3C"/>
                </a:solidFill>
                <a:highlight>
                  <a:srgbClr val="FFFFFF"/>
                </a:highlight>
              </a:rPr>
              <a:t>Increasing customer retention rates by just 5% increases profits by 25% to 95%</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Another statistics, this time bad news: According to a Bain &amp; Company study, 60-80% of customers who describe themselves as satisfied do not go back to do more business with the company that initially satisfied them. So, companies have to find a way to predict customer behavior and retain them.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540572ce8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540572ce8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540572ce8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540572ce8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Arial"/>
              <a:buChar char="●"/>
            </a:pPr>
            <a:r>
              <a:rPr lang="en-GB">
                <a:solidFill>
                  <a:schemeClr val="dk1"/>
                </a:solidFill>
              </a:rPr>
              <a:t>Ability to forecast rate of customer attrition. This allows the company to target the individual customer and come up with retaining strategy which could also be customized</a:t>
            </a:r>
            <a:r>
              <a:rPr lang="en-GB" sz="1000">
                <a:solidFill>
                  <a:schemeClr val="dk1"/>
                </a:solidFill>
              </a:rPr>
              <a:t> </a:t>
            </a:r>
            <a:r>
              <a:rPr lang="en-GB">
                <a:solidFill>
                  <a:schemeClr val="dk1"/>
                </a:solidFill>
              </a:rPr>
              <a:t>to further prevent them from leaving.</a:t>
            </a: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Char char="●"/>
            </a:pPr>
            <a:r>
              <a:rPr lang="en-GB">
                <a:solidFill>
                  <a:schemeClr val="dk1"/>
                </a:solidFill>
              </a:rPr>
              <a:t>Ability to categorize churn customer into groups. This way, the company can easily find the right products and services to retain the customers more effectively.</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540572ce8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540572ce8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540572ce8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540572ce8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lang="en-GB">
                <a:solidFill>
                  <a:schemeClr val="dk1"/>
                </a:solidFill>
              </a:rPr>
              <a:t>Churn: Customers who left within the previous month</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GB">
                <a:solidFill>
                  <a:schemeClr val="dk1"/>
                </a:solidFill>
              </a:rPr>
              <a:t>Services customer has signed up: phone, multiple lines, internet, online security, online backup, device protection, tech support, streaming TV, movies</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GB">
                <a:solidFill>
                  <a:schemeClr val="dk1"/>
                </a:solidFill>
              </a:rPr>
              <a:t>Customer account information: contract, payment method, paperless billing, monthly charges, total charges</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GB">
                <a:solidFill>
                  <a:schemeClr val="dk1"/>
                </a:solidFill>
              </a:rPr>
              <a:t>Demographic info: gender, age range, single or married</a:t>
            </a:r>
            <a:endParaRPr>
              <a:solidFill>
                <a:schemeClr val="dk1"/>
              </a:solidFill>
            </a:endParaRPr>
          </a:p>
          <a:p>
            <a:pPr indent="0" lvl="0" marL="457200" rtl="0" algn="l">
              <a:lnSpc>
                <a:spcPct val="115000"/>
              </a:lnSpc>
              <a:spcBef>
                <a:spcPts val="0"/>
              </a:spcBef>
              <a:spcAft>
                <a:spcPts val="1600"/>
              </a:spcAft>
              <a:buNone/>
            </a:pPr>
            <a:r>
              <a:t/>
            </a:r>
            <a:endParaRPr sz="10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540572ce8_2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540572ce8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6000"/>
          </a:blip>
          <a:stretch>
            <a:fillRect/>
          </a:stretch>
        </p:blipFill>
        <p:spPr>
          <a:xfrm>
            <a:off x="-1645875" y="-587463"/>
            <a:ext cx="6318426" cy="6318426"/>
          </a:xfrm>
          <a:prstGeom prst="rect">
            <a:avLst/>
          </a:prstGeom>
          <a:noFill/>
          <a:ln>
            <a:noFill/>
          </a:ln>
        </p:spPr>
      </p:pic>
      <p:sp>
        <p:nvSpPr>
          <p:cNvPr id="55" name="Google Shape;55;p13"/>
          <p:cNvSpPr txBox="1"/>
          <p:nvPr>
            <p:ph idx="4294967295" type="ctrTitle"/>
          </p:nvPr>
        </p:nvSpPr>
        <p:spPr>
          <a:xfrm>
            <a:off x="1709700" y="1861775"/>
            <a:ext cx="7434300" cy="1590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GB" sz="5500">
                <a:solidFill>
                  <a:srgbClr val="295D8F"/>
                </a:solidFill>
                <a:latin typeface="Proxima Nova"/>
                <a:ea typeface="Proxima Nova"/>
                <a:cs typeface="Proxima Nova"/>
                <a:sym typeface="Proxima Nova"/>
              </a:rPr>
              <a:t>CHURN</a:t>
            </a:r>
            <a:r>
              <a:rPr b="1" lang="en-GB" sz="5500">
                <a:solidFill>
                  <a:srgbClr val="484769"/>
                </a:solidFill>
                <a:latin typeface="Proxima Nova"/>
                <a:ea typeface="Proxima Nova"/>
                <a:cs typeface="Proxima Nova"/>
                <a:sym typeface="Proxima Nova"/>
              </a:rPr>
              <a:t> PREDICTION</a:t>
            </a:r>
            <a:endParaRPr b="1" sz="5500">
              <a:solidFill>
                <a:srgbClr val="484769"/>
              </a:solidFill>
              <a:latin typeface="Proxima Nova"/>
              <a:ea typeface="Proxima Nova"/>
              <a:cs typeface="Proxima Nova"/>
              <a:sym typeface="Proxima Nova"/>
            </a:endParaRPr>
          </a:p>
          <a:p>
            <a:pPr indent="0" lvl="0" marL="0" rtl="0" algn="r">
              <a:spcBef>
                <a:spcPts val="0"/>
              </a:spcBef>
              <a:spcAft>
                <a:spcPts val="0"/>
              </a:spcAft>
              <a:buNone/>
            </a:pPr>
            <a:r>
              <a:rPr lang="en-GB" sz="3600">
                <a:solidFill>
                  <a:srgbClr val="777692"/>
                </a:solidFill>
                <a:latin typeface="Proxima Nova"/>
                <a:ea typeface="Proxima Nova"/>
                <a:cs typeface="Proxima Nova"/>
                <a:sym typeface="Proxima Nova"/>
              </a:rPr>
              <a:t>for </a:t>
            </a:r>
            <a:r>
              <a:rPr lang="en-GB" sz="3600">
                <a:solidFill>
                  <a:srgbClr val="777692"/>
                </a:solidFill>
                <a:latin typeface="Proxima Nova"/>
                <a:ea typeface="Proxima Nova"/>
                <a:cs typeface="Proxima Nova"/>
                <a:sym typeface="Proxima Nova"/>
              </a:rPr>
              <a:t>Telecom</a:t>
            </a:r>
            <a:r>
              <a:rPr lang="en-GB" sz="3600">
                <a:solidFill>
                  <a:srgbClr val="777692"/>
                </a:solidFill>
                <a:latin typeface="Proxima Nova"/>
                <a:ea typeface="Proxima Nova"/>
                <a:cs typeface="Proxima Nova"/>
                <a:sym typeface="Proxima Nova"/>
              </a:rPr>
              <a:t> Companies</a:t>
            </a:r>
            <a:endParaRPr sz="3600">
              <a:solidFill>
                <a:srgbClr val="777692"/>
              </a:solidFill>
              <a:latin typeface="Proxima Nova"/>
              <a:ea typeface="Proxima Nova"/>
              <a:cs typeface="Proxima Nova"/>
              <a:sym typeface="Proxima Nova"/>
            </a:endParaRPr>
          </a:p>
        </p:txBody>
      </p:sp>
      <p:pic>
        <p:nvPicPr>
          <p:cNvPr id="56" name="Google Shape;56;p13"/>
          <p:cNvPicPr preferRelativeResize="0"/>
          <p:nvPr/>
        </p:nvPicPr>
        <p:blipFill>
          <a:blip r:embed="rId4">
            <a:alphaModFix amt="84000"/>
          </a:blip>
          <a:stretch>
            <a:fillRect/>
          </a:stretch>
        </p:blipFill>
        <p:spPr>
          <a:xfrm>
            <a:off x="0" y="3650100"/>
            <a:ext cx="9144000" cy="5862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6" name="Shape 136"/>
        <p:cNvGrpSpPr/>
        <p:nvPr/>
      </p:nvGrpSpPr>
      <p:grpSpPr>
        <a:xfrm>
          <a:off x="0" y="0"/>
          <a:ext cx="0" cy="0"/>
          <a:chOff x="0" y="0"/>
          <a:chExt cx="0" cy="0"/>
        </a:xfrm>
      </p:grpSpPr>
      <p:pic>
        <p:nvPicPr>
          <p:cNvPr id="137" name="Google Shape;137;p22"/>
          <p:cNvPicPr preferRelativeResize="0"/>
          <p:nvPr/>
        </p:nvPicPr>
        <p:blipFill>
          <a:blip r:embed="rId3">
            <a:alphaModFix/>
          </a:blip>
          <a:stretch>
            <a:fillRect/>
          </a:stretch>
        </p:blipFill>
        <p:spPr>
          <a:xfrm rot="5400000">
            <a:off x="-4085975" y="692400"/>
            <a:ext cx="6667500" cy="4419600"/>
          </a:xfrm>
          <a:prstGeom prst="rect">
            <a:avLst/>
          </a:prstGeom>
          <a:noFill/>
          <a:ln>
            <a:noFill/>
          </a:ln>
        </p:spPr>
      </p:pic>
      <p:sp>
        <p:nvSpPr>
          <p:cNvPr id="138" name="Google Shape;138;p22"/>
          <p:cNvSpPr txBox="1"/>
          <p:nvPr>
            <p:ph type="title"/>
          </p:nvPr>
        </p:nvSpPr>
        <p:spPr>
          <a:xfrm>
            <a:off x="1457575" y="272450"/>
            <a:ext cx="753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solidFill>
                  <a:srgbClr val="44485B"/>
                </a:solidFill>
                <a:latin typeface="Proxima Nova"/>
                <a:ea typeface="Proxima Nova"/>
                <a:cs typeface="Proxima Nova"/>
                <a:sym typeface="Proxima Nova"/>
              </a:rPr>
              <a:t>BUSINESS VALUE / BENEFITS</a:t>
            </a:r>
            <a:endParaRPr b="1">
              <a:solidFill>
                <a:srgbClr val="44485B"/>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b="1">
              <a:solidFill>
                <a:srgbClr val="44485B"/>
              </a:solidFill>
              <a:latin typeface="Proxima Nova"/>
              <a:ea typeface="Proxima Nova"/>
              <a:cs typeface="Proxima Nova"/>
              <a:sym typeface="Proxima Nova"/>
            </a:endParaRPr>
          </a:p>
          <a:p>
            <a:pPr indent="0" lvl="0" marL="0" rtl="0" algn="l">
              <a:spcBef>
                <a:spcPts val="0"/>
              </a:spcBef>
              <a:spcAft>
                <a:spcPts val="0"/>
              </a:spcAft>
              <a:buNone/>
            </a:pPr>
            <a:r>
              <a:t/>
            </a:r>
            <a:endParaRPr b="1">
              <a:solidFill>
                <a:srgbClr val="44485B"/>
              </a:solidFill>
              <a:latin typeface="Proxima Nova"/>
              <a:ea typeface="Proxima Nova"/>
              <a:cs typeface="Proxima Nova"/>
              <a:sym typeface="Proxima Nova"/>
            </a:endParaRPr>
          </a:p>
        </p:txBody>
      </p:sp>
      <p:sp>
        <p:nvSpPr>
          <p:cNvPr id="139" name="Google Shape;139;p22"/>
          <p:cNvSpPr/>
          <p:nvPr/>
        </p:nvSpPr>
        <p:spPr>
          <a:xfrm>
            <a:off x="3157675" y="883600"/>
            <a:ext cx="4134900" cy="48000"/>
          </a:xfrm>
          <a:prstGeom prst="rect">
            <a:avLst/>
          </a:prstGeom>
          <a:solidFill>
            <a:srgbClr val="295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2"/>
          <p:cNvPicPr preferRelativeResize="0"/>
          <p:nvPr/>
        </p:nvPicPr>
        <p:blipFill>
          <a:blip r:embed="rId4">
            <a:alphaModFix/>
          </a:blip>
          <a:stretch>
            <a:fillRect/>
          </a:stretch>
        </p:blipFill>
        <p:spPr>
          <a:xfrm>
            <a:off x="1969375" y="1777975"/>
            <a:ext cx="1785550" cy="1785550"/>
          </a:xfrm>
          <a:prstGeom prst="rect">
            <a:avLst/>
          </a:prstGeom>
          <a:noFill/>
          <a:ln>
            <a:noFill/>
          </a:ln>
        </p:spPr>
      </p:pic>
      <p:pic>
        <p:nvPicPr>
          <p:cNvPr id="141" name="Google Shape;141;p22"/>
          <p:cNvPicPr preferRelativeResize="0"/>
          <p:nvPr/>
        </p:nvPicPr>
        <p:blipFill>
          <a:blip r:embed="rId5">
            <a:alphaModFix/>
          </a:blip>
          <a:stretch>
            <a:fillRect/>
          </a:stretch>
        </p:blipFill>
        <p:spPr>
          <a:xfrm>
            <a:off x="4262000" y="1777975"/>
            <a:ext cx="1785550" cy="1785550"/>
          </a:xfrm>
          <a:prstGeom prst="rect">
            <a:avLst/>
          </a:prstGeom>
          <a:noFill/>
          <a:ln>
            <a:noFill/>
          </a:ln>
        </p:spPr>
      </p:pic>
      <p:pic>
        <p:nvPicPr>
          <p:cNvPr id="142" name="Google Shape;142;p22"/>
          <p:cNvPicPr preferRelativeResize="0"/>
          <p:nvPr/>
        </p:nvPicPr>
        <p:blipFill>
          <a:blip r:embed="rId6">
            <a:alphaModFix/>
          </a:blip>
          <a:stretch>
            <a:fillRect/>
          </a:stretch>
        </p:blipFill>
        <p:spPr>
          <a:xfrm>
            <a:off x="6695300" y="1777975"/>
            <a:ext cx="1785550" cy="1785550"/>
          </a:xfrm>
          <a:prstGeom prst="rect">
            <a:avLst/>
          </a:prstGeom>
          <a:noFill/>
          <a:ln>
            <a:noFill/>
          </a:ln>
        </p:spPr>
      </p:pic>
      <p:sp>
        <p:nvSpPr>
          <p:cNvPr id="143" name="Google Shape;143;p22"/>
          <p:cNvSpPr txBox="1"/>
          <p:nvPr/>
        </p:nvSpPr>
        <p:spPr>
          <a:xfrm>
            <a:off x="2110038" y="3563525"/>
            <a:ext cx="1504200" cy="4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44485B"/>
                </a:solidFill>
                <a:latin typeface="Proxima Nova"/>
                <a:ea typeface="Proxima Nova"/>
                <a:cs typeface="Proxima Nova"/>
                <a:sym typeface="Proxima Nova"/>
              </a:rPr>
              <a:t>Loyalty</a:t>
            </a:r>
            <a:endParaRPr sz="1600">
              <a:solidFill>
                <a:srgbClr val="44485B"/>
              </a:solidFill>
              <a:latin typeface="Proxima Nova"/>
              <a:ea typeface="Proxima Nova"/>
              <a:cs typeface="Proxima Nova"/>
              <a:sym typeface="Proxima Nova"/>
            </a:endParaRPr>
          </a:p>
        </p:txBody>
      </p:sp>
      <p:sp>
        <p:nvSpPr>
          <p:cNvPr id="144" name="Google Shape;144;p22"/>
          <p:cNvSpPr txBox="1"/>
          <p:nvPr/>
        </p:nvSpPr>
        <p:spPr>
          <a:xfrm>
            <a:off x="4402663" y="3563525"/>
            <a:ext cx="1504200" cy="4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44485B"/>
                </a:solidFill>
                <a:latin typeface="Proxima Nova"/>
                <a:ea typeface="Proxima Nova"/>
                <a:cs typeface="Proxima Nova"/>
                <a:sym typeface="Proxima Nova"/>
              </a:rPr>
              <a:t>Revenue</a:t>
            </a:r>
            <a:endParaRPr sz="1600">
              <a:solidFill>
                <a:srgbClr val="44485B"/>
              </a:solidFill>
              <a:latin typeface="Proxima Nova"/>
              <a:ea typeface="Proxima Nova"/>
              <a:cs typeface="Proxima Nova"/>
              <a:sym typeface="Proxima Nova"/>
            </a:endParaRPr>
          </a:p>
        </p:txBody>
      </p:sp>
      <p:sp>
        <p:nvSpPr>
          <p:cNvPr id="145" name="Google Shape;145;p22"/>
          <p:cNvSpPr txBox="1"/>
          <p:nvPr/>
        </p:nvSpPr>
        <p:spPr>
          <a:xfrm>
            <a:off x="6695288" y="3563525"/>
            <a:ext cx="1504200" cy="4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44485B"/>
                </a:solidFill>
                <a:latin typeface="Proxima Nova"/>
                <a:ea typeface="Proxima Nova"/>
                <a:cs typeface="Proxima Nova"/>
                <a:sym typeface="Proxima Nova"/>
              </a:rPr>
              <a:t>Advantage</a:t>
            </a:r>
            <a:endParaRPr sz="1600">
              <a:solidFill>
                <a:srgbClr val="44485B"/>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Google Shape;150;p23"/>
          <p:cNvPicPr preferRelativeResize="0"/>
          <p:nvPr/>
        </p:nvPicPr>
        <p:blipFill>
          <a:blip r:embed="rId3">
            <a:alphaModFix amt="84000"/>
          </a:blip>
          <a:stretch>
            <a:fillRect/>
          </a:stretch>
        </p:blipFill>
        <p:spPr>
          <a:xfrm>
            <a:off x="0" y="-1936325"/>
            <a:ext cx="9144000" cy="6061166"/>
          </a:xfrm>
          <a:prstGeom prst="rect">
            <a:avLst/>
          </a:prstGeom>
          <a:noFill/>
          <a:ln>
            <a:noFill/>
          </a:ln>
        </p:spPr>
      </p:pic>
      <p:sp>
        <p:nvSpPr>
          <p:cNvPr id="151" name="Google Shape;151;p23"/>
          <p:cNvSpPr txBox="1"/>
          <p:nvPr>
            <p:ph type="title"/>
          </p:nvPr>
        </p:nvSpPr>
        <p:spPr>
          <a:xfrm>
            <a:off x="106575" y="3281425"/>
            <a:ext cx="8415600" cy="7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chemeClr val="lt1"/>
                </a:solidFill>
                <a:latin typeface="Proxima Nova"/>
                <a:ea typeface="Proxima Nova"/>
                <a:cs typeface="Proxima Nova"/>
                <a:sym typeface="Proxima Nova"/>
              </a:rPr>
              <a:t>IMPLEMENTATION</a:t>
            </a:r>
            <a:endParaRPr b="1" sz="3600">
              <a:solidFill>
                <a:schemeClr val="lt1"/>
              </a:solidFill>
              <a:latin typeface="Proxima Nova"/>
              <a:ea typeface="Proxima Nova"/>
              <a:cs typeface="Proxima Nova"/>
              <a:sym typeface="Proxima Nova"/>
            </a:endParaRPr>
          </a:p>
        </p:txBody>
      </p:sp>
      <p:sp>
        <p:nvSpPr>
          <p:cNvPr id="152" name="Google Shape;152;p23"/>
          <p:cNvSpPr/>
          <p:nvPr/>
        </p:nvSpPr>
        <p:spPr>
          <a:xfrm>
            <a:off x="2150" y="4124850"/>
            <a:ext cx="9144000" cy="66600"/>
          </a:xfrm>
          <a:prstGeom prst="rect">
            <a:avLst/>
          </a:prstGeom>
          <a:solidFill>
            <a:srgbClr val="82A3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6" name="Shape 156"/>
        <p:cNvGrpSpPr/>
        <p:nvPr/>
      </p:nvGrpSpPr>
      <p:grpSpPr>
        <a:xfrm>
          <a:off x="0" y="0"/>
          <a:ext cx="0" cy="0"/>
          <a:chOff x="0" y="0"/>
          <a:chExt cx="0" cy="0"/>
        </a:xfrm>
      </p:grpSpPr>
      <p:pic>
        <p:nvPicPr>
          <p:cNvPr id="157" name="Google Shape;157;p24"/>
          <p:cNvPicPr preferRelativeResize="0"/>
          <p:nvPr/>
        </p:nvPicPr>
        <p:blipFill>
          <a:blip r:embed="rId3">
            <a:alphaModFix/>
          </a:blip>
          <a:stretch>
            <a:fillRect/>
          </a:stretch>
        </p:blipFill>
        <p:spPr>
          <a:xfrm rot="5400000">
            <a:off x="-4085975" y="692400"/>
            <a:ext cx="6667500" cy="4419600"/>
          </a:xfrm>
          <a:prstGeom prst="rect">
            <a:avLst/>
          </a:prstGeom>
          <a:noFill/>
          <a:ln>
            <a:noFill/>
          </a:ln>
        </p:spPr>
      </p:pic>
      <p:sp>
        <p:nvSpPr>
          <p:cNvPr id="158" name="Google Shape;158;p24"/>
          <p:cNvSpPr txBox="1"/>
          <p:nvPr>
            <p:ph type="title"/>
          </p:nvPr>
        </p:nvSpPr>
        <p:spPr>
          <a:xfrm>
            <a:off x="1457575" y="272450"/>
            <a:ext cx="753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44485B"/>
                </a:solidFill>
                <a:latin typeface="Proxima Nova"/>
                <a:ea typeface="Proxima Nova"/>
                <a:cs typeface="Proxima Nova"/>
                <a:sym typeface="Proxima Nova"/>
              </a:rPr>
              <a:t>IMPLEMENTATION</a:t>
            </a:r>
            <a:endParaRPr b="1">
              <a:solidFill>
                <a:srgbClr val="44485B"/>
              </a:solidFill>
              <a:latin typeface="Proxima Nova"/>
              <a:ea typeface="Proxima Nova"/>
              <a:cs typeface="Proxima Nova"/>
              <a:sym typeface="Proxima Nova"/>
            </a:endParaRPr>
          </a:p>
          <a:p>
            <a:pPr indent="0" lvl="0" marL="0" rtl="0" algn="ctr">
              <a:spcBef>
                <a:spcPts val="0"/>
              </a:spcBef>
              <a:spcAft>
                <a:spcPts val="0"/>
              </a:spcAft>
              <a:buNone/>
            </a:pPr>
            <a:r>
              <a:t/>
            </a:r>
            <a:endParaRPr b="1">
              <a:solidFill>
                <a:srgbClr val="44485B"/>
              </a:solidFill>
              <a:latin typeface="Proxima Nova"/>
              <a:ea typeface="Proxima Nova"/>
              <a:cs typeface="Proxima Nova"/>
              <a:sym typeface="Proxima Nova"/>
            </a:endParaRPr>
          </a:p>
          <a:p>
            <a:pPr indent="0" lvl="0" marL="0" rtl="0" algn="l">
              <a:spcBef>
                <a:spcPts val="0"/>
              </a:spcBef>
              <a:spcAft>
                <a:spcPts val="0"/>
              </a:spcAft>
              <a:buNone/>
            </a:pPr>
            <a:r>
              <a:t/>
            </a:r>
            <a:endParaRPr b="1">
              <a:solidFill>
                <a:srgbClr val="44485B"/>
              </a:solidFill>
              <a:latin typeface="Proxima Nova"/>
              <a:ea typeface="Proxima Nova"/>
              <a:cs typeface="Proxima Nova"/>
              <a:sym typeface="Proxima Nova"/>
            </a:endParaRPr>
          </a:p>
        </p:txBody>
      </p:sp>
      <p:sp>
        <p:nvSpPr>
          <p:cNvPr id="159" name="Google Shape;159;p24"/>
          <p:cNvSpPr/>
          <p:nvPr/>
        </p:nvSpPr>
        <p:spPr>
          <a:xfrm>
            <a:off x="3157675" y="883600"/>
            <a:ext cx="4134900" cy="48000"/>
          </a:xfrm>
          <a:prstGeom prst="rect">
            <a:avLst/>
          </a:prstGeom>
          <a:solidFill>
            <a:srgbClr val="295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0" name="Google Shape;160;p24"/>
          <p:cNvPicPr preferRelativeResize="0"/>
          <p:nvPr/>
        </p:nvPicPr>
        <p:blipFill>
          <a:blip r:embed="rId4">
            <a:alphaModFix/>
          </a:blip>
          <a:stretch>
            <a:fillRect/>
          </a:stretch>
        </p:blipFill>
        <p:spPr>
          <a:xfrm>
            <a:off x="3160476" y="1219914"/>
            <a:ext cx="4129299" cy="3364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4" name="Shape 164"/>
        <p:cNvGrpSpPr/>
        <p:nvPr/>
      </p:nvGrpSpPr>
      <p:grpSpPr>
        <a:xfrm>
          <a:off x="0" y="0"/>
          <a:ext cx="0" cy="0"/>
          <a:chOff x="0" y="0"/>
          <a:chExt cx="0" cy="0"/>
        </a:xfrm>
      </p:grpSpPr>
      <p:pic>
        <p:nvPicPr>
          <p:cNvPr id="165" name="Google Shape;165;p25"/>
          <p:cNvPicPr preferRelativeResize="0"/>
          <p:nvPr/>
        </p:nvPicPr>
        <p:blipFill>
          <a:blip r:embed="rId3">
            <a:alphaModFix/>
          </a:blip>
          <a:stretch>
            <a:fillRect/>
          </a:stretch>
        </p:blipFill>
        <p:spPr>
          <a:xfrm rot="5400000">
            <a:off x="-4085975" y="692400"/>
            <a:ext cx="6667500" cy="4419600"/>
          </a:xfrm>
          <a:prstGeom prst="rect">
            <a:avLst/>
          </a:prstGeom>
          <a:noFill/>
          <a:ln>
            <a:noFill/>
          </a:ln>
        </p:spPr>
      </p:pic>
      <p:sp>
        <p:nvSpPr>
          <p:cNvPr id="166" name="Google Shape;166;p25"/>
          <p:cNvSpPr txBox="1"/>
          <p:nvPr>
            <p:ph type="title"/>
          </p:nvPr>
        </p:nvSpPr>
        <p:spPr>
          <a:xfrm>
            <a:off x="1457575" y="272450"/>
            <a:ext cx="753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44485B"/>
                </a:solidFill>
                <a:latin typeface="Proxima Nova"/>
                <a:ea typeface="Proxima Nova"/>
                <a:cs typeface="Proxima Nova"/>
                <a:sym typeface="Proxima Nova"/>
              </a:rPr>
              <a:t>IMPLEMENTATION</a:t>
            </a:r>
            <a:endParaRPr b="1">
              <a:solidFill>
                <a:srgbClr val="44485B"/>
              </a:solidFill>
              <a:latin typeface="Proxima Nova"/>
              <a:ea typeface="Proxima Nova"/>
              <a:cs typeface="Proxima Nova"/>
              <a:sym typeface="Proxima Nova"/>
            </a:endParaRPr>
          </a:p>
          <a:p>
            <a:pPr indent="0" lvl="0" marL="0" rtl="0" algn="ctr">
              <a:spcBef>
                <a:spcPts val="0"/>
              </a:spcBef>
              <a:spcAft>
                <a:spcPts val="0"/>
              </a:spcAft>
              <a:buNone/>
            </a:pPr>
            <a:r>
              <a:t/>
            </a:r>
            <a:endParaRPr b="1">
              <a:solidFill>
                <a:srgbClr val="44485B"/>
              </a:solidFill>
              <a:latin typeface="Proxima Nova"/>
              <a:ea typeface="Proxima Nova"/>
              <a:cs typeface="Proxima Nova"/>
              <a:sym typeface="Proxima Nova"/>
            </a:endParaRPr>
          </a:p>
          <a:p>
            <a:pPr indent="0" lvl="0" marL="0" rtl="0" algn="l">
              <a:spcBef>
                <a:spcPts val="0"/>
              </a:spcBef>
              <a:spcAft>
                <a:spcPts val="0"/>
              </a:spcAft>
              <a:buNone/>
            </a:pPr>
            <a:r>
              <a:t/>
            </a:r>
            <a:endParaRPr b="1">
              <a:solidFill>
                <a:srgbClr val="44485B"/>
              </a:solidFill>
              <a:latin typeface="Proxima Nova"/>
              <a:ea typeface="Proxima Nova"/>
              <a:cs typeface="Proxima Nova"/>
              <a:sym typeface="Proxima Nova"/>
            </a:endParaRPr>
          </a:p>
        </p:txBody>
      </p:sp>
      <p:sp>
        <p:nvSpPr>
          <p:cNvPr id="167" name="Google Shape;167;p25"/>
          <p:cNvSpPr/>
          <p:nvPr/>
        </p:nvSpPr>
        <p:spPr>
          <a:xfrm>
            <a:off x="3157675" y="883600"/>
            <a:ext cx="4134900" cy="48000"/>
          </a:xfrm>
          <a:prstGeom prst="rect">
            <a:avLst/>
          </a:prstGeom>
          <a:solidFill>
            <a:srgbClr val="295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5"/>
          <p:cNvPicPr preferRelativeResize="0"/>
          <p:nvPr/>
        </p:nvPicPr>
        <p:blipFill>
          <a:blip r:embed="rId4">
            <a:alphaModFix/>
          </a:blip>
          <a:stretch>
            <a:fillRect/>
          </a:stretch>
        </p:blipFill>
        <p:spPr>
          <a:xfrm>
            <a:off x="1605012" y="1101625"/>
            <a:ext cx="7240224" cy="3883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mt="84000"/>
          </a:blip>
          <a:stretch>
            <a:fillRect/>
          </a:stretch>
        </p:blipFill>
        <p:spPr>
          <a:xfrm>
            <a:off x="0" y="-1936325"/>
            <a:ext cx="9144000" cy="6061166"/>
          </a:xfrm>
          <a:prstGeom prst="rect">
            <a:avLst/>
          </a:prstGeom>
          <a:noFill/>
          <a:ln>
            <a:noFill/>
          </a:ln>
        </p:spPr>
      </p:pic>
      <p:sp>
        <p:nvSpPr>
          <p:cNvPr id="62" name="Google Shape;62;p14"/>
          <p:cNvSpPr txBox="1"/>
          <p:nvPr>
            <p:ph type="title"/>
          </p:nvPr>
        </p:nvSpPr>
        <p:spPr>
          <a:xfrm>
            <a:off x="106575" y="2724138"/>
            <a:ext cx="8415600" cy="12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chemeClr val="lt1"/>
                </a:solidFill>
                <a:latin typeface="Proxima Nova"/>
                <a:ea typeface="Proxima Nova"/>
                <a:cs typeface="Proxima Nova"/>
                <a:sym typeface="Proxima Nova"/>
              </a:rPr>
              <a:t>OBJECTIVE / </a:t>
            </a:r>
            <a:endParaRPr b="1" sz="3600">
              <a:solidFill>
                <a:schemeClr val="lt1"/>
              </a:solidFill>
              <a:latin typeface="Proxima Nova"/>
              <a:ea typeface="Proxima Nova"/>
              <a:cs typeface="Proxima Nova"/>
              <a:sym typeface="Proxima Nova"/>
            </a:endParaRPr>
          </a:p>
          <a:p>
            <a:pPr indent="0" lvl="0" marL="0" rtl="0" algn="l">
              <a:spcBef>
                <a:spcPts val="0"/>
              </a:spcBef>
              <a:spcAft>
                <a:spcPts val="0"/>
              </a:spcAft>
              <a:buNone/>
            </a:pPr>
            <a:r>
              <a:rPr b="1" lang="en-GB" sz="3600">
                <a:solidFill>
                  <a:schemeClr val="lt1"/>
                </a:solidFill>
                <a:latin typeface="Proxima Nova"/>
                <a:ea typeface="Proxima Nova"/>
                <a:cs typeface="Proxima Nova"/>
                <a:sym typeface="Proxima Nova"/>
              </a:rPr>
              <a:t>STATEMENT PROBLEM</a:t>
            </a:r>
            <a:endParaRPr b="1" sz="3600">
              <a:solidFill>
                <a:schemeClr val="lt1"/>
              </a:solidFill>
              <a:latin typeface="Proxima Nova"/>
              <a:ea typeface="Proxima Nova"/>
              <a:cs typeface="Proxima Nova"/>
              <a:sym typeface="Proxima Nova"/>
            </a:endParaRPr>
          </a:p>
        </p:txBody>
      </p:sp>
      <p:sp>
        <p:nvSpPr>
          <p:cNvPr id="63" name="Google Shape;63;p14"/>
          <p:cNvSpPr/>
          <p:nvPr/>
        </p:nvSpPr>
        <p:spPr>
          <a:xfrm>
            <a:off x="2150" y="4124850"/>
            <a:ext cx="9144000" cy="66600"/>
          </a:xfrm>
          <a:prstGeom prst="rect">
            <a:avLst/>
          </a:prstGeom>
          <a:solidFill>
            <a:srgbClr val="82A3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rot="5400000">
            <a:off x="-4085975" y="692400"/>
            <a:ext cx="6667500" cy="4419600"/>
          </a:xfrm>
          <a:prstGeom prst="rect">
            <a:avLst/>
          </a:prstGeom>
          <a:noFill/>
          <a:ln>
            <a:noFill/>
          </a:ln>
        </p:spPr>
      </p:pic>
      <p:sp>
        <p:nvSpPr>
          <p:cNvPr id="69" name="Google Shape;69;p15"/>
          <p:cNvSpPr txBox="1"/>
          <p:nvPr>
            <p:ph type="title"/>
          </p:nvPr>
        </p:nvSpPr>
        <p:spPr>
          <a:xfrm>
            <a:off x="1457575" y="272450"/>
            <a:ext cx="753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44485B"/>
                </a:solidFill>
                <a:latin typeface="Proxima Nova"/>
                <a:ea typeface="Proxima Nova"/>
                <a:cs typeface="Proxima Nova"/>
                <a:sym typeface="Proxima Nova"/>
              </a:rPr>
              <a:t>OBJECTIVE / STATEMENT PROBLEM</a:t>
            </a:r>
            <a:endParaRPr b="1">
              <a:solidFill>
                <a:srgbClr val="44485B"/>
              </a:solidFill>
              <a:latin typeface="Proxima Nova"/>
              <a:ea typeface="Proxima Nova"/>
              <a:cs typeface="Proxima Nova"/>
              <a:sym typeface="Proxima Nova"/>
            </a:endParaRPr>
          </a:p>
        </p:txBody>
      </p:sp>
      <p:sp>
        <p:nvSpPr>
          <p:cNvPr id="70" name="Google Shape;70;p15"/>
          <p:cNvSpPr/>
          <p:nvPr/>
        </p:nvSpPr>
        <p:spPr>
          <a:xfrm>
            <a:off x="3157675" y="883600"/>
            <a:ext cx="4134900" cy="48000"/>
          </a:xfrm>
          <a:prstGeom prst="rect">
            <a:avLst/>
          </a:prstGeom>
          <a:solidFill>
            <a:srgbClr val="295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4">
            <a:alphaModFix/>
          </a:blip>
          <a:stretch>
            <a:fillRect/>
          </a:stretch>
        </p:blipFill>
        <p:spPr>
          <a:xfrm>
            <a:off x="2321400" y="1521375"/>
            <a:ext cx="2934051" cy="2934051"/>
          </a:xfrm>
          <a:prstGeom prst="rect">
            <a:avLst/>
          </a:prstGeom>
          <a:noFill/>
          <a:ln>
            <a:noFill/>
          </a:ln>
        </p:spPr>
      </p:pic>
      <p:sp>
        <p:nvSpPr>
          <p:cNvPr id="72" name="Google Shape;72;p15"/>
          <p:cNvSpPr txBox="1"/>
          <p:nvPr/>
        </p:nvSpPr>
        <p:spPr>
          <a:xfrm>
            <a:off x="5601825" y="1860150"/>
            <a:ext cx="3033000" cy="20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44485B"/>
                </a:solidFill>
                <a:latin typeface="Proxima Nova"/>
                <a:ea typeface="Proxima Nova"/>
                <a:cs typeface="Proxima Nova"/>
                <a:sym typeface="Proxima Nova"/>
              </a:rPr>
              <a:t>To </a:t>
            </a:r>
            <a:r>
              <a:rPr lang="en-GB" sz="2400">
                <a:solidFill>
                  <a:srgbClr val="44485B"/>
                </a:solidFill>
                <a:latin typeface="Proxima Nova"/>
                <a:ea typeface="Proxima Nova"/>
                <a:cs typeface="Proxima Nova"/>
                <a:sym typeface="Proxima Nova"/>
              </a:rPr>
              <a:t>achieve</a:t>
            </a:r>
            <a:r>
              <a:rPr lang="en-GB" sz="2400">
                <a:solidFill>
                  <a:srgbClr val="44485B"/>
                </a:solidFill>
                <a:latin typeface="Proxima Nova"/>
                <a:ea typeface="Proxima Nova"/>
                <a:cs typeface="Proxima Nova"/>
                <a:sym typeface="Proxima Nova"/>
              </a:rPr>
              <a:t> company goals in </a:t>
            </a:r>
            <a:r>
              <a:rPr b="1" lang="en-GB" sz="3000">
                <a:solidFill>
                  <a:srgbClr val="297DCC"/>
                </a:solidFill>
                <a:latin typeface="Proxima Nova"/>
                <a:ea typeface="Proxima Nova"/>
                <a:cs typeface="Proxima Nova"/>
                <a:sym typeface="Proxima Nova"/>
              </a:rPr>
              <a:t>G</a:t>
            </a:r>
            <a:r>
              <a:rPr b="1" lang="en-GB" sz="3000">
                <a:solidFill>
                  <a:srgbClr val="297DCC"/>
                </a:solidFill>
                <a:latin typeface="Proxima Nova"/>
                <a:ea typeface="Proxima Nova"/>
                <a:cs typeface="Proxima Nova"/>
                <a:sym typeface="Proxima Nova"/>
              </a:rPr>
              <a:t>rowth </a:t>
            </a:r>
            <a:r>
              <a:rPr lang="en-GB" sz="2400">
                <a:solidFill>
                  <a:srgbClr val="44485B"/>
                </a:solidFill>
                <a:latin typeface="Proxima Nova"/>
                <a:ea typeface="Proxima Nova"/>
                <a:cs typeface="Proxima Nova"/>
                <a:sym typeface="Proxima Nova"/>
              </a:rPr>
              <a:t>by both acquiring new clients and retain existing ones</a:t>
            </a:r>
            <a:endParaRPr b="1" sz="3000">
              <a:solidFill>
                <a:srgbClr val="297DCC"/>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rot="5400000">
            <a:off x="-4085975" y="692400"/>
            <a:ext cx="6667500" cy="4419600"/>
          </a:xfrm>
          <a:prstGeom prst="rect">
            <a:avLst/>
          </a:prstGeom>
          <a:noFill/>
          <a:ln>
            <a:noFill/>
          </a:ln>
        </p:spPr>
      </p:pic>
      <p:sp>
        <p:nvSpPr>
          <p:cNvPr id="78" name="Google Shape;78;p16"/>
          <p:cNvSpPr txBox="1"/>
          <p:nvPr>
            <p:ph type="title"/>
          </p:nvPr>
        </p:nvSpPr>
        <p:spPr>
          <a:xfrm>
            <a:off x="1457575" y="272450"/>
            <a:ext cx="753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44485B"/>
                </a:solidFill>
                <a:latin typeface="Proxima Nova"/>
                <a:ea typeface="Proxima Nova"/>
                <a:cs typeface="Proxima Nova"/>
                <a:sym typeface="Proxima Nova"/>
              </a:rPr>
              <a:t>OBJECTIVE / STATEMENT PROBLEM</a:t>
            </a:r>
            <a:endParaRPr b="1">
              <a:solidFill>
                <a:srgbClr val="44485B"/>
              </a:solidFill>
              <a:latin typeface="Proxima Nova"/>
              <a:ea typeface="Proxima Nova"/>
              <a:cs typeface="Proxima Nova"/>
              <a:sym typeface="Proxima Nova"/>
            </a:endParaRPr>
          </a:p>
        </p:txBody>
      </p:sp>
      <p:sp>
        <p:nvSpPr>
          <p:cNvPr id="79" name="Google Shape;79;p16"/>
          <p:cNvSpPr/>
          <p:nvPr/>
        </p:nvSpPr>
        <p:spPr>
          <a:xfrm>
            <a:off x="3157675" y="883600"/>
            <a:ext cx="4134900" cy="48000"/>
          </a:xfrm>
          <a:prstGeom prst="rect">
            <a:avLst/>
          </a:prstGeom>
          <a:solidFill>
            <a:srgbClr val="295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6"/>
          <p:cNvPicPr preferRelativeResize="0"/>
          <p:nvPr/>
        </p:nvPicPr>
        <p:blipFill>
          <a:blip r:embed="rId4">
            <a:alphaModFix/>
          </a:blip>
          <a:stretch>
            <a:fillRect/>
          </a:stretch>
        </p:blipFill>
        <p:spPr>
          <a:xfrm>
            <a:off x="6213814" y="1349250"/>
            <a:ext cx="1961187" cy="1961175"/>
          </a:xfrm>
          <a:prstGeom prst="rect">
            <a:avLst/>
          </a:prstGeom>
          <a:noFill/>
          <a:ln>
            <a:noFill/>
          </a:ln>
        </p:spPr>
      </p:pic>
      <p:pic>
        <p:nvPicPr>
          <p:cNvPr id="81" name="Google Shape;81;p16"/>
          <p:cNvPicPr preferRelativeResize="0"/>
          <p:nvPr/>
        </p:nvPicPr>
        <p:blipFill>
          <a:blip r:embed="rId5">
            <a:alphaModFix/>
          </a:blip>
          <a:stretch>
            <a:fillRect/>
          </a:stretch>
        </p:blipFill>
        <p:spPr>
          <a:xfrm>
            <a:off x="2599050" y="1442482"/>
            <a:ext cx="1774712" cy="1774717"/>
          </a:xfrm>
          <a:prstGeom prst="rect">
            <a:avLst/>
          </a:prstGeom>
          <a:noFill/>
          <a:ln>
            <a:noFill/>
          </a:ln>
        </p:spPr>
      </p:pic>
      <p:sp>
        <p:nvSpPr>
          <p:cNvPr id="82" name="Google Shape;82;p16"/>
          <p:cNvSpPr txBox="1"/>
          <p:nvPr/>
        </p:nvSpPr>
        <p:spPr>
          <a:xfrm>
            <a:off x="1636975" y="3541300"/>
            <a:ext cx="7355700" cy="123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295D8F"/>
                </a:solidFill>
                <a:latin typeface="Proxima Nova"/>
                <a:ea typeface="Proxima Nova"/>
                <a:cs typeface="Proxima Nova"/>
                <a:sym typeface="Proxima Nova"/>
              </a:rPr>
              <a:t>Acquiring new clients</a:t>
            </a:r>
            <a:r>
              <a:rPr lang="en-GB" sz="2400">
                <a:solidFill>
                  <a:srgbClr val="44485B"/>
                </a:solidFill>
                <a:latin typeface="Proxima Nova"/>
                <a:ea typeface="Proxima Nova"/>
                <a:cs typeface="Proxima Nova"/>
                <a:sym typeface="Proxima Nova"/>
              </a:rPr>
              <a:t> is </a:t>
            </a:r>
            <a:r>
              <a:rPr b="1" lang="en-GB" sz="3600">
                <a:solidFill>
                  <a:srgbClr val="297DCC"/>
                </a:solidFill>
                <a:latin typeface="Proxima Nova"/>
                <a:ea typeface="Proxima Nova"/>
                <a:cs typeface="Proxima Nova"/>
                <a:sym typeface="Proxima Nova"/>
              </a:rPr>
              <a:t>5 times more expensive</a:t>
            </a:r>
            <a:r>
              <a:rPr lang="en-GB" sz="2400">
                <a:solidFill>
                  <a:srgbClr val="44485B"/>
                </a:solidFill>
                <a:latin typeface="Proxima Nova"/>
                <a:ea typeface="Proxima Nova"/>
                <a:cs typeface="Proxima Nova"/>
                <a:sym typeface="Proxima Nova"/>
              </a:rPr>
              <a:t> than </a:t>
            </a:r>
            <a:r>
              <a:rPr lang="en-GB" sz="2400">
                <a:solidFill>
                  <a:srgbClr val="295D8F"/>
                </a:solidFill>
                <a:latin typeface="Proxima Nova"/>
                <a:ea typeface="Proxima Nova"/>
                <a:cs typeface="Proxima Nova"/>
                <a:sym typeface="Proxima Nova"/>
              </a:rPr>
              <a:t>retaining existing clients</a:t>
            </a:r>
            <a:endParaRPr sz="3000">
              <a:solidFill>
                <a:srgbClr val="295D8F"/>
              </a:solidFill>
              <a:latin typeface="Proxima Nova"/>
              <a:ea typeface="Proxima Nova"/>
              <a:cs typeface="Proxima Nova"/>
              <a:sym typeface="Proxima Nova"/>
            </a:endParaRPr>
          </a:p>
        </p:txBody>
      </p:sp>
      <p:cxnSp>
        <p:nvCxnSpPr>
          <p:cNvPr id="83" name="Google Shape;83;p16"/>
          <p:cNvCxnSpPr/>
          <p:nvPr/>
        </p:nvCxnSpPr>
        <p:spPr>
          <a:xfrm>
            <a:off x="4899250" y="1752825"/>
            <a:ext cx="675300" cy="517500"/>
          </a:xfrm>
          <a:prstGeom prst="straightConnector1">
            <a:avLst/>
          </a:prstGeom>
          <a:noFill/>
          <a:ln cap="flat" cmpd="sng" w="76200">
            <a:solidFill>
              <a:srgbClr val="297DCC"/>
            </a:solidFill>
            <a:prstDash val="solid"/>
            <a:round/>
            <a:headEnd len="med" w="med" type="none"/>
            <a:tailEnd len="med" w="med" type="none"/>
          </a:ln>
        </p:spPr>
      </p:cxnSp>
      <p:cxnSp>
        <p:nvCxnSpPr>
          <p:cNvPr id="84" name="Google Shape;84;p16"/>
          <p:cNvCxnSpPr/>
          <p:nvPr/>
        </p:nvCxnSpPr>
        <p:spPr>
          <a:xfrm flipH="1">
            <a:off x="4887463" y="2270325"/>
            <a:ext cx="675300" cy="517500"/>
          </a:xfrm>
          <a:prstGeom prst="straightConnector1">
            <a:avLst/>
          </a:prstGeom>
          <a:noFill/>
          <a:ln cap="flat" cmpd="sng" w="76200">
            <a:solidFill>
              <a:srgbClr val="297DCC"/>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mt="84000"/>
          </a:blip>
          <a:stretch>
            <a:fillRect/>
          </a:stretch>
        </p:blipFill>
        <p:spPr>
          <a:xfrm>
            <a:off x="0" y="-1936325"/>
            <a:ext cx="9144000" cy="6061166"/>
          </a:xfrm>
          <a:prstGeom prst="rect">
            <a:avLst/>
          </a:prstGeom>
          <a:noFill/>
          <a:ln>
            <a:noFill/>
          </a:ln>
        </p:spPr>
      </p:pic>
      <p:sp>
        <p:nvSpPr>
          <p:cNvPr id="90" name="Google Shape;90;p17"/>
          <p:cNvSpPr txBox="1"/>
          <p:nvPr>
            <p:ph type="title"/>
          </p:nvPr>
        </p:nvSpPr>
        <p:spPr>
          <a:xfrm>
            <a:off x="106575" y="2724138"/>
            <a:ext cx="8415600" cy="12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chemeClr val="lt1"/>
                </a:solidFill>
                <a:latin typeface="Proxima Nova"/>
                <a:ea typeface="Proxima Nova"/>
                <a:cs typeface="Proxima Nova"/>
                <a:sym typeface="Proxima Nova"/>
              </a:rPr>
              <a:t>EXPECTED OUTCOME</a:t>
            </a:r>
            <a:endParaRPr b="1" sz="36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GB" sz="3600">
                <a:solidFill>
                  <a:schemeClr val="lt1"/>
                </a:solidFill>
                <a:latin typeface="Proxima Nova"/>
                <a:ea typeface="Proxima Nova"/>
                <a:cs typeface="Proxima Nova"/>
                <a:sym typeface="Proxima Nova"/>
              </a:rPr>
              <a:t>OF ANALYSIS</a:t>
            </a:r>
            <a:endParaRPr b="1" sz="36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36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b="1" sz="3600">
              <a:solidFill>
                <a:schemeClr val="lt1"/>
              </a:solidFill>
              <a:latin typeface="Proxima Nova"/>
              <a:ea typeface="Proxima Nova"/>
              <a:cs typeface="Proxima Nova"/>
              <a:sym typeface="Proxima Nova"/>
            </a:endParaRPr>
          </a:p>
        </p:txBody>
      </p:sp>
      <p:sp>
        <p:nvSpPr>
          <p:cNvPr id="91" name="Google Shape;91;p17"/>
          <p:cNvSpPr/>
          <p:nvPr/>
        </p:nvSpPr>
        <p:spPr>
          <a:xfrm>
            <a:off x="2150" y="4124850"/>
            <a:ext cx="9144000" cy="66600"/>
          </a:xfrm>
          <a:prstGeom prst="rect">
            <a:avLst/>
          </a:prstGeom>
          <a:solidFill>
            <a:srgbClr val="82A3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rot="5400000">
            <a:off x="-4085975" y="692400"/>
            <a:ext cx="6667500" cy="4419600"/>
          </a:xfrm>
          <a:prstGeom prst="rect">
            <a:avLst/>
          </a:prstGeom>
          <a:noFill/>
          <a:ln>
            <a:noFill/>
          </a:ln>
        </p:spPr>
      </p:pic>
      <p:sp>
        <p:nvSpPr>
          <p:cNvPr id="97" name="Google Shape;97;p18"/>
          <p:cNvSpPr txBox="1"/>
          <p:nvPr>
            <p:ph type="title"/>
          </p:nvPr>
        </p:nvSpPr>
        <p:spPr>
          <a:xfrm>
            <a:off x="1457575" y="272450"/>
            <a:ext cx="753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44485B"/>
                </a:solidFill>
                <a:latin typeface="Proxima Nova"/>
                <a:ea typeface="Proxima Nova"/>
                <a:cs typeface="Proxima Nova"/>
                <a:sym typeface="Proxima Nova"/>
              </a:rPr>
              <a:t>EXPECTED OUTCOME OF ANALYSIS</a:t>
            </a:r>
            <a:endParaRPr b="1">
              <a:solidFill>
                <a:srgbClr val="44485B"/>
              </a:solidFill>
              <a:latin typeface="Proxima Nova"/>
              <a:ea typeface="Proxima Nova"/>
              <a:cs typeface="Proxima Nova"/>
              <a:sym typeface="Proxima Nova"/>
            </a:endParaRPr>
          </a:p>
        </p:txBody>
      </p:sp>
      <p:sp>
        <p:nvSpPr>
          <p:cNvPr id="98" name="Google Shape;98;p18"/>
          <p:cNvSpPr/>
          <p:nvPr/>
        </p:nvSpPr>
        <p:spPr>
          <a:xfrm>
            <a:off x="3157675" y="883600"/>
            <a:ext cx="4134900" cy="48000"/>
          </a:xfrm>
          <a:prstGeom prst="rect">
            <a:avLst/>
          </a:prstGeom>
          <a:solidFill>
            <a:srgbClr val="295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8"/>
          <p:cNvPicPr preferRelativeResize="0"/>
          <p:nvPr/>
        </p:nvPicPr>
        <p:blipFill rotWithShape="1">
          <a:blip r:embed="rId4">
            <a:alphaModFix/>
          </a:blip>
          <a:srcRect b="6515" l="0" r="0" t="0"/>
          <a:stretch/>
        </p:blipFill>
        <p:spPr>
          <a:xfrm>
            <a:off x="2454975" y="1588275"/>
            <a:ext cx="2164950" cy="2023875"/>
          </a:xfrm>
          <a:prstGeom prst="rect">
            <a:avLst/>
          </a:prstGeom>
          <a:noFill/>
          <a:ln>
            <a:noFill/>
          </a:ln>
        </p:spPr>
      </p:pic>
      <p:pic>
        <p:nvPicPr>
          <p:cNvPr id="100" name="Google Shape;100;p18"/>
          <p:cNvPicPr preferRelativeResize="0"/>
          <p:nvPr/>
        </p:nvPicPr>
        <p:blipFill>
          <a:blip r:embed="rId5">
            <a:alphaModFix/>
          </a:blip>
          <a:stretch>
            <a:fillRect/>
          </a:stretch>
        </p:blipFill>
        <p:spPr>
          <a:xfrm>
            <a:off x="5971400" y="1588275"/>
            <a:ext cx="2023875" cy="2023875"/>
          </a:xfrm>
          <a:prstGeom prst="rect">
            <a:avLst/>
          </a:prstGeom>
          <a:noFill/>
          <a:ln>
            <a:noFill/>
          </a:ln>
        </p:spPr>
      </p:pic>
      <p:sp>
        <p:nvSpPr>
          <p:cNvPr id="101" name="Google Shape;101;p18"/>
          <p:cNvSpPr txBox="1"/>
          <p:nvPr/>
        </p:nvSpPr>
        <p:spPr>
          <a:xfrm>
            <a:off x="1982925" y="3753225"/>
            <a:ext cx="3108900" cy="4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solidFill>
                  <a:srgbClr val="44485B"/>
                </a:solidFill>
                <a:latin typeface="Proxima Nova"/>
                <a:ea typeface="Proxima Nova"/>
                <a:cs typeface="Proxima Nova"/>
                <a:sym typeface="Proxima Nova"/>
              </a:rPr>
              <a:t>Ability to m</a:t>
            </a:r>
            <a:r>
              <a:rPr lang="en-GB" sz="1600">
                <a:solidFill>
                  <a:srgbClr val="44485B"/>
                </a:solidFill>
                <a:latin typeface="Proxima Nova"/>
                <a:ea typeface="Proxima Nova"/>
                <a:cs typeface="Proxima Nova"/>
                <a:sym typeface="Proxima Nova"/>
              </a:rPr>
              <a:t>onitor customers and review customer-retaining strategies</a:t>
            </a:r>
            <a:endParaRPr sz="1600">
              <a:solidFill>
                <a:srgbClr val="44485B"/>
              </a:solidFill>
              <a:latin typeface="Proxima Nova"/>
              <a:ea typeface="Proxima Nova"/>
              <a:cs typeface="Proxima Nova"/>
              <a:sym typeface="Proxima Nova"/>
            </a:endParaRPr>
          </a:p>
        </p:txBody>
      </p:sp>
      <p:sp>
        <p:nvSpPr>
          <p:cNvPr id="102" name="Google Shape;102;p18"/>
          <p:cNvSpPr txBox="1"/>
          <p:nvPr/>
        </p:nvSpPr>
        <p:spPr>
          <a:xfrm>
            <a:off x="5971451" y="3753225"/>
            <a:ext cx="2224500" cy="4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solidFill>
                  <a:srgbClr val="44485B"/>
                </a:solidFill>
                <a:latin typeface="Proxima Nova"/>
                <a:ea typeface="Proxima Nova"/>
                <a:cs typeface="Proxima Nova"/>
                <a:sym typeface="Proxima Nova"/>
              </a:rPr>
              <a:t>Categorized customers </a:t>
            </a:r>
            <a:r>
              <a:rPr lang="en-GB" sz="1600">
                <a:solidFill>
                  <a:srgbClr val="44485B"/>
                </a:solidFill>
                <a:latin typeface="Proxima Nova"/>
                <a:ea typeface="Proxima Nova"/>
                <a:cs typeface="Proxima Nova"/>
                <a:sym typeface="Proxima Nova"/>
              </a:rPr>
              <a:t>churn</a:t>
            </a:r>
            <a:endParaRPr sz="1600">
              <a:solidFill>
                <a:srgbClr val="44485B"/>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mt="84000"/>
          </a:blip>
          <a:stretch>
            <a:fillRect/>
          </a:stretch>
        </p:blipFill>
        <p:spPr>
          <a:xfrm>
            <a:off x="0" y="-1936325"/>
            <a:ext cx="9144000" cy="6061166"/>
          </a:xfrm>
          <a:prstGeom prst="rect">
            <a:avLst/>
          </a:prstGeom>
          <a:noFill/>
          <a:ln>
            <a:noFill/>
          </a:ln>
        </p:spPr>
      </p:pic>
      <p:sp>
        <p:nvSpPr>
          <p:cNvPr id="108" name="Google Shape;108;p19"/>
          <p:cNvSpPr txBox="1"/>
          <p:nvPr>
            <p:ph type="title"/>
          </p:nvPr>
        </p:nvSpPr>
        <p:spPr>
          <a:xfrm>
            <a:off x="106575" y="3281425"/>
            <a:ext cx="8415600" cy="7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chemeClr val="lt1"/>
                </a:solidFill>
                <a:latin typeface="Proxima Nova"/>
                <a:ea typeface="Proxima Nova"/>
                <a:cs typeface="Proxima Nova"/>
                <a:sym typeface="Proxima Nova"/>
              </a:rPr>
              <a:t>DATA SOURCES</a:t>
            </a:r>
            <a:endParaRPr b="1" sz="3600">
              <a:solidFill>
                <a:schemeClr val="lt1"/>
              </a:solidFill>
              <a:latin typeface="Proxima Nova"/>
              <a:ea typeface="Proxima Nova"/>
              <a:cs typeface="Proxima Nova"/>
              <a:sym typeface="Proxima Nova"/>
            </a:endParaRPr>
          </a:p>
        </p:txBody>
      </p:sp>
      <p:sp>
        <p:nvSpPr>
          <p:cNvPr id="109" name="Google Shape;109;p19"/>
          <p:cNvSpPr/>
          <p:nvPr/>
        </p:nvSpPr>
        <p:spPr>
          <a:xfrm>
            <a:off x="2150" y="4124850"/>
            <a:ext cx="9144000" cy="66600"/>
          </a:xfrm>
          <a:prstGeom prst="rect">
            <a:avLst/>
          </a:prstGeom>
          <a:solidFill>
            <a:srgbClr val="82A3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rot="5400000">
            <a:off x="-4085975" y="692400"/>
            <a:ext cx="6667500" cy="4419600"/>
          </a:xfrm>
          <a:prstGeom prst="rect">
            <a:avLst/>
          </a:prstGeom>
          <a:noFill/>
          <a:ln>
            <a:noFill/>
          </a:ln>
        </p:spPr>
      </p:pic>
      <p:sp>
        <p:nvSpPr>
          <p:cNvPr id="115" name="Google Shape;115;p20"/>
          <p:cNvSpPr txBox="1"/>
          <p:nvPr>
            <p:ph type="title"/>
          </p:nvPr>
        </p:nvSpPr>
        <p:spPr>
          <a:xfrm>
            <a:off x="1457575" y="272450"/>
            <a:ext cx="753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44485B"/>
                </a:solidFill>
                <a:latin typeface="Proxima Nova"/>
                <a:ea typeface="Proxima Nova"/>
                <a:cs typeface="Proxima Nova"/>
                <a:sym typeface="Proxima Nova"/>
              </a:rPr>
              <a:t>DATA SOURCES</a:t>
            </a:r>
            <a:endParaRPr b="1">
              <a:solidFill>
                <a:srgbClr val="44485B"/>
              </a:solidFill>
              <a:latin typeface="Proxima Nova"/>
              <a:ea typeface="Proxima Nova"/>
              <a:cs typeface="Proxima Nova"/>
              <a:sym typeface="Proxima Nova"/>
            </a:endParaRPr>
          </a:p>
        </p:txBody>
      </p:sp>
      <p:sp>
        <p:nvSpPr>
          <p:cNvPr id="116" name="Google Shape;116;p20"/>
          <p:cNvSpPr/>
          <p:nvPr/>
        </p:nvSpPr>
        <p:spPr>
          <a:xfrm>
            <a:off x="3157675" y="883600"/>
            <a:ext cx="4134900" cy="48000"/>
          </a:xfrm>
          <a:prstGeom prst="rect">
            <a:avLst/>
          </a:prstGeom>
          <a:solidFill>
            <a:srgbClr val="295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ph idx="1" type="body"/>
          </p:nvPr>
        </p:nvSpPr>
        <p:spPr>
          <a:xfrm>
            <a:off x="1701450" y="1046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Proxima Nova"/>
                <a:ea typeface="Proxima Nova"/>
                <a:cs typeface="Proxima Nova"/>
                <a:sym typeface="Proxima Nova"/>
              </a:rPr>
              <a:t>The data set is from IBM Sample Data Sets which includes:</a:t>
            </a:r>
            <a:endParaRPr>
              <a:latin typeface="Proxima Nova"/>
              <a:ea typeface="Proxima Nova"/>
              <a:cs typeface="Proxima Nova"/>
              <a:sym typeface="Proxima Nova"/>
            </a:endParaRPr>
          </a:p>
          <a:p>
            <a:pPr indent="0" lvl="0" marL="457200" rtl="0" algn="l">
              <a:spcBef>
                <a:spcPts val="1600"/>
              </a:spcBef>
              <a:spcAft>
                <a:spcPts val="1600"/>
              </a:spcAft>
              <a:buNone/>
            </a:pPr>
            <a:r>
              <a:t/>
            </a:r>
            <a:endParaRPr>
              <a:latin typeface="Proxima Nova"/>
              <a:ea typeface="Proxima Nova"/>
              <a:cs typeface="Proxima Nova"/>
              <a:sym typeface="Proxima Nova"/>
            </a:endParaRPr>
          </a:p>
        </p:txBody>
      </p:sp>
      <p:pic>
        <p:nvPicPr>
          <p:cNvPr id="118" name="Google Shape;118;p20"/>
          <p:cNvPicPr preferRelativeResize="0"/>
          <p:nvPr/>
        </p:nvPicPr>
        <p:blipFill>
          <a:blip r:embed="rId4">
            <a:alphaModFix/>
          </a:blip>
          <a:stretch>
            <a:fillRect/>
          </a:stretch>
        </p:blipFill>
        <p:spPr>
          <a:xfrm>
            <a:off x="1804575" y="1953375"/>
            <a:ext cx="1408550" cy="1408550"/>
          </a:xfrm>
          <a:prstGeom prst="rect">
            <a:avLst/>
          </a:prstGeom>
          <a:noFill/>
          <a:ln>
            <a:noFill/>
          </a:ln>
        </p:spPr>
      </p:pic>
      <p:sp>
        <p:nvSpPr>
          <p:cNvPr id="119" name="Google Shape;119;p20"/>
          <p:cNvSpPr txBox="1"/>
          <p:nvPr/>
        </p:nvSpPr>
        <p:spPr>
          <a:xfrm>
            <a:off x="1756750" y="3509525"/>
            <a:ext cx="1504200" cy="4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44485B"/>
                </a:solidFill>
                <a:latin typeface="Proxima Nova"/>
                <a:ea typeface="Proxima Nova"/>
                <a:cs typeface="Proxima Nova"/>
                <a:sym typeface="Proxima Nova"/>
              </a:rPr>
              <a:t>Customer Churn</a:t>
            </a:r>
            <a:endParaRPr sz="1600">
              <a:solidFill>
                <a:srgbClr val="44485B"/>
              </a:solidFill>
              <a:latin typeface="Proxima Nova"/>
              <a:ea typeface="Proxima Nova"/>
              <a:cs typeface="Proxima Nova"/>
              <a:sym typeface="Proxima Nova"/>
            </a:endParaRPr>
          </a:p>
        </p:txBody>
      </p:sp>
      <p:pic>
        <p:nvPicPr>
          <p:cNvPr id="120" name="Google Shape;120;p20"/>
          <p:cNvPicPr preferRelativeResize="0"/>
          <p:nvPr/>
        </p:nvPicPr>
        <p:blipFill rotWithShape="1">
          <a:blip r:embed="rId5">
            <a:alphaModFix/>
          </a:blip>
          <a:srcRect b="0" l="0" r="0" t="0"/>
          <a:stretch/>
        </p:blipFill>
        <p:spPr>
          <a:xfrm>
            <a:off x="5426275" y="1953375"/>
            <a:ext cx="1408550" cy="1408550"/>
          </a:xfrm>
          <a:prstGeom prst="rect">
            <a:avLst/>
          </a:prstGeom>
          <a:noFill/>
          <a:ln>
            <a:noFill/>
          </a:ln>
        </p:spPr>
      </p:pic>
      <p:pic>
        <p:nvPicPr>
          <p:cNvPr id="121" name="Google Shape;121;p20"/>
          <p:cNvPicPr preferRelativeResize="0"/>
          <p:nvPr/>
        </p:nvPicPr>
        <p:blipFill>
          <a:blip r:embed="rId6">
            <a:alphaModFix/>
          </a:blip>
          <a:stretch>
            <a:fillRect/>
          </a:stretch>
        </p:blipFill>
        <p:spPr>
          <a:xfrm>
            <a:off x="7237125" y="1953375"/>
            <a:ext cx="1408550" cy="1408550"/>
          </a:xfrm>
          <a:prstGeom prst="rect">
            <a:avLst/>
          </a:prstGeom>
          <a:noFill/>
          <a:ln>
            <a:noFill/>
          </a:ln>
        </p:spPr>
      </p:pic>
      <p:sp>
        <p:nvSpPr>
          <p:cNvPr id="122" name="Google Shape;122;p20"/>
          <p:cNvSpPr txBox="1"/>
          <p:nvPr/>
        </p:nvSpPr>
        <p:spPr>
          <a:xfrm>
            <a:off x="7189300" y="3509525"/>
            <a:ext cx="1504200" cy="4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44485B"/>
                </a:solidFill>
                <a:latin typeface="Proxima Nova"/>
                <a:ea typeface="Proxima Nova"/>
                <a:cs typeface="Proxima Nova"/>
                <a:sym typeface="Proxima Nova"/>
              </a:rPr>
              <a:t>Demographic Information</a:t>
            </a:r>
            <a:endParaRPr sz="1600">
              <a:solidFill>
                <a:srgbClr val="44485B"/>
              </a:solidFill>
              <a:latin typeface="Proxima Nova"/>
              <a:ea typeface="Proxima Nova"/>
              <a:cs typeface="Proxima Nova"/>
              <a:sym typeface="Proxima Nova"/>
            </a:endParaRPr>
          </a:p>
        </p:txBody>
      </p:sp>
      <p:sp>
        <p:nvSpPr>
          <p:cNvPr id="123" name="Google Shape;123;p20"/>
          <p:cNvSpPr txBox="1"/>
          <p:nvPr/>
        </p:nvSpPr>
        <p:spPr>
          <a:xfrm>
            <a:off x="5378450" y="3509525"/>
            <a:ext cx="1504200" cy="4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44485B"/>
                </a:solidFill>
                <a:latin typeface="Proxima Nova"/>
                <a:ea typeface="Proxima Nova"/>
                <a:cs typeface="Proxima Nova"/>
                <a:sym typeface="Proxima Nova"/>
              </a:rPr>
              <a:t>Payment Information</a:t>
            </a:r>
            <a:endParaRPr sz="1600">
              <a:solidFill>
                <a:srgbClr val="44485B"/>
              </a:solidFill>
              <a:latin typeface="Proxima Nova"/>
              <a:ea typeface="Proxima Nova"/>
              <a:cs typeface="Proxima Nova"/>
              <a:sym typeface="Proxima Nova"/>
            </a:endParaRPr>
          </a:p>
        </p:txBody>
      </p:sp>
      <p:pic>
        <p:nvPicPr>
          <p:cNvPr id="124" name="Google Shape;124;p20"/>
          <p:cNvPicPr preferRelativeResize="0"/>
          <p:nvPr/>
        </p:nvPicPr>
        <p:blipFill>
          <a:blip r:embed="rId7">
            <a:alphaModFix/>
          </a:blip>
          <a:stretch>
            <a:fillRect/>
          </a:stretch>
        </p:blipFill>
        <p:spPr>
          <a:xfrm>
            <a:off x="3615425" y="1953375"/>
            <a:ext cx="1408550" cy="1408550"/>
          </a:xfrm>
          <a:prstGeom prst="rect">
            <a:avLst/>
          </a:prstGeom>
          <a:noFill/>
          <a:ln>
            <a:noFill/>
          </a:ln>
        </p:spPr>
      </p:pic>
      <p:sp>
        <p:nvSpPr>
          <p:cNvPr id="125" name="Google Shape;125;p20"/>
          <p:cNvSpPr txBox="1"/>
          <p:nvPr/>
        </p:nvSpPr>
        <p:spPr>
          <a:xfrm>
            <a:off x="3567600" y="3509525"/>
            <a:ext cx="1504200" cy="46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44485B"/>
                </a:solidFill>
                <a:latin typeface="Proxima Nova"/>
                <a:ea typeface="Proxima Nova"/>
                <a:cs typeface="Proxima Nova"/>
                <a:sym typeface="Proxima Nova"/>
              </a:rPr>
              <a:t>Subscription</a:t>
            </a:r>
            <a:endParaRPr sz="1600">
              <a:solidFill>
                <a:srgbClr val="44485B"/>
              </a:solidFill>
              <a:latin typeface="Proxima Nova"/>
              <a:ea typeface="Proxima Nova"/>
              <a:cs typeface="Proxima Nova"/>
              <a:sym typeface="Proxima Nova"/>
            </a:endParaRPr>
          </a:p>
          <a:p>
            <a:pPr indent="0" lvl="0" marL="0" rtl="0" algn="ctr">
              <a:spcBef>
                <a:spcPts val="0"/>
              </a:spcBef>
              <a:spcAft>
                <a:spcPts val="0"/>
              </a:spcAft>
              <a:buNone/>
            </a:pPr>
            <a:r>
              <a:rPr lang="en-GB" sz="1600">
                <a:solidFill>
                  <a:srgbClr val="44485B"/>
                </a:solidFill>
                <a:latin typeface="Proxima Nova"/>
                <a:ea typeface="Proxima Nova"/>
                <a:cs typeface="Proxima Nova"/>
                <a:sym typeface="Proxima Nova"/>
              </a:rPr>
              <a:t>Information</a:t>
            </a:r>
            <a:endParaRPr sz="1600">
              <a:solidFill>
                <a:srgbClr val="44485B"/>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3">
            <a:alphaModFix amt="84000"/>
          </a:blip>
          <a:stretch>
            <a:fillRect/>
          </a:stretch>
        </p:blipFill>
        <p:spPr>
          <a:xfrm>
            <a:off x="0" y="-1936325"/>
            <a:ext cx="9144000" cy="6061166"/>
          </a:xfrm>
          <a:prstGeom prst="rect">
            <a:avLst/>
          </a:prstGeom>
          <a:noFill/>
          <a:ln>
            <a:noFill/>
          </a:ln>
        </p:spPr>
      </p:pic>
      <p:sp>
        <p:nvSpPr>
          <p:cNvPr id="131" name="Google Shape;131;p21"/>
          <p:cNvSpPr txBox="1"/>
          <p:nvPr>
            <p:ph type="title"/>
          </p:nvPr>
        </p:nvSpPr>
        <p:spPr>
          <a:xfrm>
            <a:off x="106575" y="2724138"/>
            <a:ext cx="8415600" cy="12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600">
                <a:solidFill>
                  <a:schemeClr val="lt1"/>
                </a:solidFill>
                <a:latin typeface="Proxima Nova"/>
                <a:ea typeface="Proxima Nova"/>
                <a:cs typeface="Proxima Nova"/>
                <a:sym typeface="Proxima Nova"/>
              </a:rPr>
              <a:t>BUSINESS VALUE /</a:t>
            </a:r>
            <a:endParaRPr b="1" sz="3600">
              <a:solidFill>
                <a:schemeClr val="lt1"/>
              </a:solidFill>
              <a:latin typeface="Proxima Nova"/>
              <a:ea typeface="Proxima Nova"/>
              <a:cs typeface="Proxima Nova"/>
              <a:sym typeface="Proxima Nova"/>
            </a:endParaRPr>
          </a:p>
          <a:p>
            <a:pPr indent="0" lvl="0" marL="0" rtl="0" algn="l">
              <a:spcBef>
                <a:spcPts val="0"/>
              </a:spcBef>
              <a:spcAft>
                <a:spcPts val="0"/>
              </a:spcAft>
              <a:buNone/>
            </a:pPr>
            <a:r>
              <a:rPr b="1" lang="en-GB" sz="3600">
                <a:solidFill>
                  <a:schemeClr val="lt1"/>
                </a:solidFill>
                <a:latin typeface="Proxima Nova"/>
                <a:ea typeface="Proxima Nova"/>
                <a:cs typeface="Proxima Nova"/>
                <a:sym typeface="Proxima Nova"/>
              </a:rPr>
              <a:t>BENEFITS</a:t>
            </a:r>
            <a:endParaRPr b="1" sz="3600">
              <a:solidFill>
                <a:schemeClr val="lt1"/>
              </a:solidFill>
              <a:latin typeface="Proxima Nova"/>
              <a:ea typeface="Proxima Nova"/>
              <a:cs typeface="Proxima Nova"/>
              <a:sym typeface="Proxima Nova"/>
            </a:endParaRPr>
          </a:p>
        </p:txBody>
      </p:sp>
      <p:sp>
        <p:nvSpPr>
          <p:cNvPr id="132" name="Google Shape;132;p21"/>
          <p:cNvSpPr/>
          <p:nvPr/>
        </p:nvSpPr>
        <p:spPr>
          <a:xfrm>
            <a:off x="2150" y="4124850"/>
            <a:ext cx="9144000" cy="66600"/>
          </a:xfrm>
          <a:prstGeom prst="rect">
            <a:avLst/>
          </a:prstGeom>
          <a:solidFill>
            <a:srgbClr val="82A3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