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8" r:id="rId2"/>
    <p:sldId id="259" r:id="rId3"/>
    <p:sldId id="260" r:id="rId4"/>
    <p:sldId id="262" r:id="rId5"/>
    <p:sldId id="263" r:id="rId6"/>
    <p:sldId id="261" r:id="rId7"/>
    <p:sldId id="264" r:id="rId8"/>
    <p:sldId id="265" r:id="rId9"/>
    <p:sldId id="266" r:id="rId10"/>
    <p:sldId id="267" r:id="rId11"/>
    <p:sldId id="268" r:id="rId12"/>
    <p:sldId id="269" r:id="rId13"/>
    <p:sldId id="270" r:id="rId14"/>
    <p:sldId id="278" r:id="rId15"/>
    <p:sldId id="271" r:id="rId16"/>
    <p:sldId id="272" r:id="rId17"/>
    <p:sldId id="273" r:id="rId18"/>
    <p:sldId id="274" r:id="rId19"/>
    <p:sldId id="277"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B3C8384-F1A3-48DD-A878-E779849875BE}" type="datetimeFigureOut">
              <a:rPr lang="en-US" smtClean="0"/>
              <a:pPr/>
              <a:t>10/1/2020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44E39294-B84D-47A0-A1DC-1E1D5F181EC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B3C8384-F1A3-48DD-A878-E779849875BE}" type="datetimeFigureOut">
              <a:rPr lang="en-US" smtClean="0"/>
              <a:pPr/>
              <a:t>10/1/2020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4E39294-B84D-47A0-A1DC-1E1D5F181EC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B3C8384-F1A3-48DD-A878-E779849875BE}" type="datetimeFigureOut">
              <a:rPr lang="en-US" smtClean="0"/>
              <a:pPr/>
              <a:t>10/1/2020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4E39294-B84D-47A0-A1DC-1E1D5F181EC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B3C8384-F1A3-48DD-A878-E779849875BE}" type="datetimeFigureOut">
              <a:rPr lang="en-US" smtClean="0"/>
              <a:pPr/>
              <a:t>10/1/2020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4E39294-B84D-47A0-A1DC-1E1D5F181ECF}"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pic>
        <p:nvPicPr>
          <p:cNvPr id="8" name="Picture 7"/>
          <p:cNvPicPr>
            <a:picLocks noChangeAspect="1" noChangeArrowheads="1"/>
          </p:cNvPicPr>
          <p:nvPr userDrawn="1"/>
        </p:nvPicPr>
        <p:blipFill>
          <a:blip r:embed="rId2" cstate="print"/>
          <a:srcRect/>
          <a:stretch>
            <a:fillRect/>
          </a:stretch>
        </p:blipFill>
        <p:spPr bwMode="auto">
          <a:xfrm>
            <a:off x="0" y="0"/>
            <a:ext cx="1371600" cy="457200"/>
          </a:xfrm>
          <a:prstGeom prst="rect">
            <a:avLst/>
          </a:prstGeom>
          <a:noFill/>
          <a:ln w="9525">
            <a:noFill/>
            <a:miter lim="800000"/>
            <a:headEnd/>
            <a:tailEnd/>
          </a:ln>
        </p:spPr>
      </p:pic>
      <p:sp>
        <p:nvSpPr>
          <p:cNvPr id="9" name="TextBox 8">
            <a:extLst>
              <a:ext uri="{FF2B5EF4-FFF2-40B4-BE49-F238E27FC236}">
                <a16:creationId xmlns:a16="http://schemas.microsoft.com/office/drawing/2014/main" xmlns="" id="{6159A576-5FB0-482E-BDD1-D6E554155FF4}"/>
              </a:ext>
            </a:extLst>
          </p:cNvPr>
          <p:cNvSpPr txBox="1"/>
          <p:nvPr userDrawn="1"/>
        </p:nvSpPr>
        <p:spPr>
          <a:xfrm>
            <a:off x="7162800" y="6396335"/>
            <a:ext cx="1981200" cy="461665"/>
          </a:xfrm>
          <a:prstGeom prst="rect">
            <a:avLst/>
          </a:prstGeom>
          <a:noFill/>
        </p:spPr>
        <p:txBody>
          <a:bodyPr wrap="square" rtlCol="0">
            <a:spAutoFit/>
          </a:bodyPr>
          <a:lstStyle/>
          <a:p>
            <a:r>
              <a:rPr lang="en-IN" sz="1200" b="1" i="1" dirty="0">
                <a:solidFill>
                  <a:schemeClr val="bg1">
                    <a:lumMod val="50000"/>
                  </a:schemeClr>
                </a:solidFill>
                <a:latin typeface="Times New Roman" pitchFamily="18" charset="0"/>
                <a:cs typeface="Times New Roman" pitchFamily="18" charset="0"/>
              </a:rPr>
              <a:t>Career Development </a:t>
            </a:r>
            <a:r>
              <a:rPr lang="en-IN" sz="1200" b="1" i="1" dirty="0" smtClean="0">
                <a:solidFill>
                  <a:schemeClr val="bg1">
                    <a:lumMod val="50000"/>
                  </a:schemeClr>
                </a:solidFill>
                <a:latin typeface="Times New Roman" pitchFamily="18" charset="0"/>
                <a:cs typeface="Times New Roman" pitchFamily="18" charset="0"/>
              </a:rPr>
              <a:t>Centre</a:t>
            </a:r>
            <a:endParaRPr lang="en-IN" sz="1200" b="1" i="1" dirty="0">
              <a:solidFill>
                <a:schemeClr val="bg1">
                  <a:lumMod val="50000"/>
                </a:schemeClr>
              </a:solidFill>
              <a:latin typeface="Times New Roman" pitchFamily="18" charset="0"/>
              <a:cs typeface="Times New Roman" pitchFamily="18" charset="0"/>
            </a:endParaRPr>
          </a:p>
          <a:p>
            <a:r>
              <a:rPr lang="en-IN" sz="1200" b="1" i="1" dirty="0">
                <a:solidFill>
                  <a:schemeClr val="bg1">
                    <a:lumMod val="50000"/>
                  </a:schemeClr>
                </a:solidFill>
                <a:latin typeface="Times New Roman" pitchFamily="18" charset="0"/>
                <a:cs typeface="Times New Roman" pitchFamily="18" charset="0"/>
              </a:rPr>
              <a:t>SRMIST – </a:t>
            </a:r>
            <a:r>
              <a:rPr lang="en-IN" sz="1200" b="1" i="1" dirty="0" smtClean="0">
                <a:solidFill>
                  <a:schemeClr val="bg1">
                    <a:lumMod val="50000"/>
                  </a:schemeClr>
                </a:solidFill>
                <a:latin typeface="Times New Roman" pitchFamily="18" charset="0"/>
                <a:cs typeface="Times New Roman" pitchFamily="18" charset="0"/>
              </a:rPr>
              <a:t>Kattankulathur</a:t>
            </a:r>
            <a:endParaRPr lang="en-IN" sz="1200" b="1" i="1" dirty="0">
              <a:solidFill>
                <a:schemeClr val="bg1">
                  <a:lumMod val="50000"/>
                </a:schemeClr>
              </a:solidFill>
              <a:latin typeface="Times New Roman" pitchFamily="18" charset="0"/>
              <a:cs typeface="Times New Roman"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B3C8384-F1A3-48DD-A878-E779849875BE}" type="datetimeFigureOut">
              <a:rPr lang="en-US" smtClean="0"/>
              <a:pPr/>
              <a:t>10/1/2020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4E39294-B84D-47A0-A1DC-1E1D5F181ECF}"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B3C8384-F1A3-48DD-A878-E779849875BE}" type="datetimeFigureOut">
              <a:rPr lang="en-US" smtClean="0"/>
              <a:pPr/>
              <a:t>10/1/2020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4E39294-B84D-47A0-A1DC-1E1D5F181ECF}"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B3C8384-F1A3-48DD-A878-E779849875BE}" type="datetimeFigureOut">
              <a:rPr lang="en-US" smtClean="0"/>
              <a:pPr/>
              <a:t>10/1/2020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44E39294-B84D-47A0-A1DC-1E1D5F181EC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9B3C8384-F1A3-48DD-A878-E779849875BE}" type="datetimeFigureOut">
              <a:rPr lang="en-US" smtClean="0"/>
              <a:pPr/>
              <a:t>10/1/2020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4E39294-B84D-47A0-A1DC-1E1D5F181ECF}"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B3C8384-F1A3-48DD-A878-E779849875BE}" type="datetimeFigureOut">
              <a:rPr lang="en-US" smtClean="0"/>
              <a:pPr/>
              <a:t>10/1/2020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44E39294-B84D-47A0-A1DC-1E1D5F181EC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9B3C8384-F1A3-48DD-A878-E779849875BE}" type="datetimeFigureOut">
              <a:rPr lang="en-US" smtClean="0"/>
              <a:pPr/>
              <a:t>10/1/2020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4E39294-B84D-47A0-A1DC-1E1D5F181EC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9B3C8384-F1A3-48DD-A878-E779849875BE}" type="datetimeFigureOut">
              <a:rPr lang="en-US" smtClean="0"/>
              <a:pPr/>
              <a:t>10/1/2020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44E39294-B84D-47A0-A1DC-1E1D5F181ECF}"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B3C8384-F1A3-48DD-A878-E779849875BE}" type="datetimeFigureOut">
              <a:rPr lang="en-US" smtClean="0"/>
              <a:pPr/>
              <a:t>10/1/2020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44E39294-B84D-47A0-A1DC-1E1D5F181EC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wachhindia.domains.ndtv.com/wp-content/uploads/sites/3/2016/08/660_waste_2.jp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b="1" dirty="0" smtClean="0"/>
          </a:p>
          <a:p>
            <a:pPr>
              <a:buNone/>
            </a:pPr>
            <a:r>
              <a:rPr lang="en-US" b="1" dirty="0" smtClean="0"/>
              <a:t>                                </a:t>
            </a:r>
            <a:r>
              <a:rPr lang="en-US" sz="3200" b="1" dirty="0" smtClean="0">
                <a:latin typeface="Times New Roman" pitchFamily="18" charset="0"/>
                <a:cs typeface="Times New Roman" pitchFamily="18" charset="0"/>
              </a:rPr>
              <a:t>UNIT -2</a:t>
            </a:r>
          </a:p>
          <a:p>
            <a:pPr>
              <a:buNone/>
            </a:pPr>
            <a:r>
              <a:rPr lang="en-US" sz="3200" b="1" dirty="0">
                <a:latin typeface="Times New Roman" pitchFamily="18" charset="0"/>
                <a:cs typeface="Times New Roman" pitchFamily="18" charset="0"/>
              </a:rPr>
              <a:t> </a:t>
            </a:r>
            <a:r>
              <a:rPr lang="en-US" sz="3200" b="1" dirty="0" smtClean="0">
                <a:latin typeface="Times New Roman" pitchFamily="18" charset="0"/>
                <a:cs typeface="Times New Roman" pitchFamily="18" charset="0"/>
              </a:rPr>
              <a:t>            ENVIRONMENT AND SOCIETY</a:t>
            </a:r>
          </a:p>
          <a:p>
            <a:pPr>
              <a:buNone/>
            </a:pPr>
            <a:r>
              <a:rPr lang="en-US" b="1" dirty="0"/>
              <a:t> </a:t>
            </a:r>
            <a:r>
              <a:rPr lang="en-US" b="1" dirty="0" smtClean="0"/>
              <a:t>          </a:t>
            </a:r>
            <a:endParaRPr lang="en-US" b="1" dirty="0"/>
          </a:p>
        </p:txBody>
      </p:sp>
      <p:sp>
        <p:nvSpPr>
          <p:cNvPr id="15362" name="AutoShape 2" descr="Image result for images on environment and socie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64" name="AutoShape 4" descr="Image result for images on environment and socie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5366" name="Picture 6" descr="Environmental Society of University of Vocational Technology | Students'  Union - University of Vocational Technology"/>
          <p:cNvPicPr>
            <a:picLocks noChangeAspect="1" noChangeArrowheads="1"/>
          </p:cNvPicPr>
          <p:nvPr/>
        </p:nvPicPr>
        <p:blipFill>
          <a:blip r:embed="rId2" cstate="print"/>
          <a:srcRect/>
          <a:stretch>
            <a:fillRect/>
          </a:stretch>
        </p:blipFill>
        <p:spPr bwMode="auto">
          <a:xfrm>
            <a:off x="304800" y="3886200"/>
            <a:ext cx="2590800" cy="2743200"/>
          </a:xfrm>
          <a:prstGeom prst="rect">
            <a:avLst/>
          </a:prstGeom>
          <a:noFill/>
        </p:spPr>
      </p:pic>
      <p:sp>
        <p:nvSpPr>
          <p:cNvPr id="15368" name="AutoShape 8" descr="24 business i environment i society mba 2016"/>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70" name="AutoShape 10" descr="24 business i environment i society mba 2016"/>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9458" name="AutoShape 2" descr="C:\Users\ACER\Desktop\community-cooperation-concept-social-crowdfunding-600w-252954676.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dirty="0" smtClean="0"/>
          </a:p>
          <a:p>
            <a:pPr>
              <a:buNone/>
            </a:pPr>
            <a:endParaRPr lang="en-US" dirty="0"/>
          </a:p>
          <a:p>
            <a:pPr>
              <a:buNone/>
            </a:pPr>
            <a:r>
              <a:rPr lang="en-US" dirty="0" smtClean="0"/>
              <a:t>List the ways by which you can contribute to save the environment .</a:t>
            </a:r>
            <a:endParaRPr lang="en-US" dirty="0"/>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Save the environment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endParaRPr lang="en-US" dirty="0"/>
          </a:p>
          <a:p>
            <a:pPr>
              <a:buNone/>
            </a:pPr>
            <a:r>
              <a:rPr lang="en-US" dirty="0" smtClean="0"/>
              <a:t>                      WASTE MANAGEMENT</a:t>
            </a:r>
            <a:endParaRPr lang="en-US" dirty="0"/>
          </a:p>
        </p:txBody>
      </p:sp>
      <p:sp>
        <p:nvSpPr>
          <p:cNvPr id="2" name="Title 1"/>
          <p:cNvSpPr>
            <a:spLocks noGrp="1"/>
          </p:cNvSpPr>
          <p:nvPr>
            <p:ph type="title"/>
          </p:nvPr>
        </p:nvSpPr>
        <p:spPr/>
        <p:txBody>
          <a:bodyPr>
            <a:normAutofit fontScale="90000"/>
          </a:bodyPr>
          <a:lstStyle/>
          <a:p>
            <a:r>
              <a:rPr lang="en-US" dirty="0" smtClean="0"/>
              <a:t>Thumb rule for segregation of waste</a:t>
            </a:r>
            <a:endParaRPr lang="en-US" dirty="0"/>
          </a:p>
        </p:txBody>
      </p:sp>
      <p:pic>
        <p:nvPicPr>
          <p:cNvPr id="4" name="Picture 3" descr="swachh india">
            <a:hlinkClick r:id="rId2"/>
          </p:cNvPr>
          <p:cNvPicPr/>
          <p:nvPr/>
        </p:nvPicPr>
        <p:blipFill>
          <a:blip r:embed="rId3" cstate="print"/>
          <a:srcRect/>
          <a:stretch>
            <a:fillRect/>
          </a:stretch>
        </p:blipFill>
        <p:spPr bwMode="auto">
          <a:xfrm>
            <a:off x="1428750" y="1285875"/>
            <a:ext cx="6286500" cy="428625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 Solid waste is an alternate term for garbage management.</a:t>
            </a:r>
          </a:p>
          <a:p>
            <a:pPr>
              <a:buNone/>
            </a:pPr>
            <a:r>
              <a:rPr lang="en-US" dirty="0" smtClean="0"/>
              <a:t>The broad categories of garbage are:</a:t>
            </a:r>
          </a:p>
          <a:p>
            <a:pPr>
              <a:buNone/>
            </a:pPr>
            <a:r>
              <a:rPr lang="en-US" dirty="0" smtClean="0"/>
              <a:t>Organic waste</a:t>
            </a:r>
          </a:p>
          <a:p>
            <a:pPr>
              <a:buNone/>
            </a:pPr>
            <a:r>
              <a:rPr lang="en-US" dirty="0" smtClean="0"/>
              <a:t>Toxic waste</a:t>
            </a:r>
          </a:p>
          <a:p>
            <a:pPr>
              <a:buNone/>
            </a:pPr>
            <a:r>
              <a:rPr lang="en-US" dirty="0" smtClean="0"/>
              <a:t>Recyclable waste</a:t>
            </a:r>
          </a:p>
          <a:p>
            <a:pPr>
              <a:buNone/>
            </a:pPr>
            <a:r>
              <a:rPr lang="en-US" dirty="0" smtClean="0"/>
              <a:t>Hospital waste</a:t>
            </a:r>
            <a:endParaRPr lang="en-US" dirty="0"/>
          </a:p>
        </p:txBody>
      </p:sp>
      <p:sp>
        <p:nvSpPr>
          <p:cNvPr id="2" name="Title 1"/>
          <p:cNvSpPr>
            <a:spLocks noGrp="1"/>
          </p:cNvSpPr>
          <p:nvPr>
            <p:ph type="title"/>
          </p:nvPr>
        </p:nvSpPr>
        <p:spPr/>
        <p:txBody>
          <a:bodyPr/>
          <a:lstStyle/>
          <a:p>
            <a:r>
              <a:rPr lang="en-US" dirty="0" smtClean="0"/>
              <a:t>SOLID WASTE MANAGEMENT</a:t>
            </a:r>
            <a:endParaRPr lang="en-US" dirty="0"/>
          </a:p>
        </p:txBody>
      </p:sp>
      <p:pic>
        <p:nvPicPr>
          <p:cNvPr id="4" name="Picture 7"/>
          <p:cNvPicPr>
            <a:picLocks noChangeAspect="1" noChangeArrowheads="1"/>
          </p:cNvPicPr>
          <p:nvPr/>
        </p:nvPicPr>
        <p:blipFill>
          <a:blip r:embed="rId2" cstate="print"/>
          <a:srcRect/>
          <a:stretch>
            <a:fillRect/>
          </a:stretch>
        </p:blipFill>
        <p:spPr bwMode="auto">
          <a:xfrm>
            <a:off x="4114800" y="3048000"/>
            <a:ext cx="4800600" cy="35597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81200"/>
            <a:ext cx="8229600" cy="4144963"/>
          </a:xfrm>
        </p:spPr>
        <p:txBody>
          <a:bodyPr/>
          <a:lstStyle/>
          <a:p>
            <a:pPr marL="514350" indent="-514350">
              <a:buNone/>
            </a:pPr>
            <a:r>
              <a:rPr lang="en-US" dirty="0" smtClean="0"/>
              <a:t>1. Sanitary land fill</a:t>
            </a:r>
          </a:p>
          <a:p>
            <a:pPr marL="514350" indent="-514350">
              <a:buNone/>
            </a:pPr>
            <a:r>
              <a:rPr lang="en-US" dirty="0" smtClean="0"/>
              <a:t>2. Incineration</a:t>
            </a:r>
          </a:p>
          <a:p>
            <a:pPr marL="514350" indent="-514350">
              <a:buNone/>
            </a:pPr>
            <a:r>
              <a:rPr lang="en-US" dirty="0" smtClean="0"/>
              <a:t>3. Composting –</a:t>
            </a:r>
            <a:r>
              <a:rPr lang="en-US" dirty="0" err="1"/>
              <a:t>V</a:t>
            </a:r>
            <a:r>
              <a:rPr lang="en-US" dirty="0" err="1" smtClean="0"/>
              <a:t>ermi</a:t>
            </a:r>
            <a:r>
              <a:rPr lang="en-US" dirty="0" smtClean="0"/>
              <a:t>-composting , benefits and limitation of composting .</a:t>
            </a:r>
          </a:p>
          <a:p>
            <a:pPr marL="514350" indent="-514350">
              <a:buNone/>
            </a:pPr>
            <a:r>
              <a:rPr lang="en-US" dirty="0" smtClean="0"/>
              <a:t>4. </a:t>
            </a:r>
            <a:r>
              <a:rPr lang="en-US" dirty="0" err="1" smtClean="0"/>
              <a:t>Pyrolysis</a:t>
            </a: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a:p>
        </p:txBody>
      </p:sp>
      <p:sp>
        <p:nvSpPr>
          <p:cNvPr id="2" name="Title 1"/>
          <p:cNvSpPr>
            <a:spLocks noGrp="1"/>
          </p:cNvSpPr>
          <p:nvPr>
            <p:ph type="title"/>
          </p:nvPr>
        </p:nvSpPr>
        <p:spPr/>
        <p:txBody>
          <a:bodyPr>
            <a:normAutofit fontScale="90000"/>
          </a:bodyPr>
          <a:lstStyle/>
          <a:p>
            <a:r>
              <a:rPr lang="en-US" dirty="0" smtClean="0"/>
              <a:t>Methods of solid wastes disposal</a:t>
            </a:r>
            <a:endParaRPr lang="en-US" dirty="0"/>
          </a:p>
        </p:txBody>
      </p:sp>
      <p:pic>
        <p:nvPicPr>
          <p:cNvPr id="7169" name="Picture 1" descr="C:\Users\ACER\Desktop\Bulldozers-landfill.jpg"/>
          <p:cNvPicPr>
            <a:picLocks noChangeAspect="1" noChangeArrowheads="1"/>
          </p:cNvPicPr>
          <p:nvPr/>
        </p:nvPicPr>
        <p:blipFill>
          <a:blip r:embed="rId2" cstate="print"/>
          <a:srcRect/>
          <a:stretch>
            <a:fillRect/>
          </a:stretch>
        </p:blipFill>
        <p:spPr bwMode="auto">
          <a:xfrm>
            <a:off x="5029200" y="3886200"/>
            <a:ext cx="3527113" cy="2514600"/>
          </a:xfrm>
          <a:prstGeom prst="rect">
            <a:avLst/>
          </a:prstGeom>
          <a:noFill/>
        </p:spPr>
      </p:pic>
      <p:pic>
        <p:nvPicPr>
          <p:cNvPr id="7170" name="Picture 2" descr="C:\Users\ACER\Desktop\download (1).png"/>
          <p:cNvPicPr>
            <a:picLocks noChangeAspect="1" noChangeArrowheads="1"/>
          </p:cNvPicPr>
          <p:nvPr/>
        </p:nvPicPr>
        <p:blipFill>
          <a:blip r:embed="rId3" cstate="print"/>
          <a:srcRect/>
          <a:stretch>
            <a:fillRect/>
          </a:stretch>
        </p:blipFill>
        <p:spPr bwMode="auto">
          <a:xfrm>
            <a:off x="5181600" y="1142999"/>
            <a:ext cx="3519284" cy="1828801"/>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C:\Users\ACER\Desktop\mc-infografik-2014-muellverbrennungsanlagen-uk.png"/>
          <p:cNvPicPr>
            <a:picLocks noGrp="1" noChangeAspect="1" noChangeArrowheads="1"/>
          </p:cNvPicPr>
          <p:nvPr>
            <p:ph idx="1"/>
          </p:nvPr>
        </p:nvPicPr>
        <p:blipFill>
          <a:blip r:embed="rId2" cstate="print"/>
          <a:srcRect/>
          <a:stretch>
            <a:fillRect/>
          </a:stretch>
        </p:blipFill>
        <p:spPr bwMode="auto">
          <a:xfrm>
            <a:off x="675772" y="304800"/>
            <a:ext cx="7792455" cy="57023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Difference between sewage and silage .</a:t>
            </a:r>
          </a:p>
          <a:p>
            <a:r>
              <a:rPr lang="en-US" dirty="0" smtClean="0"/>
              <a:t>The treatment to sewage focused on three things</a:t>
            </a:r>
          </a:p>
          <a:p>
            <a:pPr marL="514350" indent="-514350">
              <a:buAutoNum type="arabicPeriod"/>
            </a:pPr>
            <a:r>
              <a:rPr lang="en-US" dirty="0" smtClean="0"/>
              <a:t>Removal of suspended matters.</a:t>
            </a:r>
          </a:p>
          <a:p>
            <a:pPr marL="514350" indent="-514350">
              <a:buAutoNum type="arabicPeriod"/>
            </a:pPr>
            <a:r>
              <a:rPr lang="en-US" dirty="0" smtClean="0"/>
              <a:t>Reduction of the organic matter .</a:t>
            </a:r>
          </a:p>
          <a:p>
            <a:pPr marL="514350" indent="-514350">
              <a:buAutoNum type="arabicPeriod"/>
            </a:pPr>
            <a:r>
              <a:rPr lang="en-US" dirty="0" smtClean="0"/>
              <a:t> Production of germ free water.</a:t>
            </a:r>
          </a:p>
          <a:p>
            <a:pPr>
              <a:buNone/>
            </a:pPr>
            <a:endParaRPr lang="en-US" dirty="0"/>
          </a:p>
        </p:txBody>
      </p:sp>
      <p:sp>
        <p:nvSpPr>
          <p:cNvPr id="2" name="Title 1"/>
          <p:cNvSpPr>
            <a:spLocks noGrp="1"/>
          </p:cNvSpPr>
          <p:nvPr>
            <p:ph type="title"/>
          </p:nvPr>
        </p:nvSpPr>
        <p:spPr/>
        <p:txBody>
          <a:bodyPr/>
          <a:lstStyle/>
          <a:p>
            <a:r>
              <a:rPr lang="en-US" dirty="0" smtClean="0"/>
              <a:t>Liquid waste management</a:t>
            </a:r>
            <a:endParaRPr lang="en-US" dirty="0"/>
          </a:p>
        </p:txBody>
      </p:sp>
      <p:pic>
        <p:nvPicPr>
          <p:cNvPr id="6145" name="Picture 1" descr="C:\Users\ACER\Desktop\download (1).jpg"/>
          <p:cNvPicPr>
            <a:picLocks noChangeAspect="1" noChangeArrowheads="1"/>
          </p:cNvPicPr>
          <p:nvPr/>
        </p:nvPicPr>
        <p:blipFill>
          <a:blip r:embed="rId2" cstate="print"/>
          <a:srcRect/>
          <a:stretch>
            <a:fillRect/>
          </a:stretch>
        </p:blipFill>
        <p:spPr bwMode="auto">
          <a:xfrm>
            <a:off x="3352800" y="4191000"/>
            <a:ext cx="3505200" cy="2133599"/>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05000"/>
            <a:ext cx="8229600" cy="4102291"/>
          </a:xfrm>
        </p:spPr>
        <p:txBody>
          <a:bodyPr/>
          <a:lstStyle/>
          <a:p>
            <a:endParaRPr lang="en-US" dirty="0" smtClean="0"/>
          </a:p>
          <a:p>
            <a:r>
              <a:rPr lang="en-US" dirty="0" smtClean="0"/>
              <a:t>primary  or physical treatment</a:t>
            </a:r>
          </a:p>
          <a:p>
            <a:endParaRPr lang="en-US" dirty="0" smtClean="0"/>
          </a:p>
          <a:p>
            <a:r>
              <a:rPr lang="en-US" dirty="0" smtClean="0"/>
              <a:t>secondary or biological treatment</a:t>
            </a:r>
          </a:p>
          <a:p>
            <a:endParaRPr lang="en-US" dirty="0" smtClean="0"/>
          </a:p>
          <a:p>
            <a:r>
              <a:rPr lang="en-US" dirty="0" smtClean="0"/>
              <a:t>tertiary or chemical  treatment</a:t>
            </a:r>
            <a:endParaRPr lang="en-US" dirty="0"/>
          </a:p>
        </p:txBody>
      </p:sp>
      <p:sp>
        <p:nvSpPr>
          <p:cNvPr id="2" name="Title 1"/>
          <p:cNvSpPr>
            <a:spLocks noGrp="1"/>
          </p:cNvSpPr>
          <p:nvPr>
            <p:ph type="title"/>
          </p:nvPr>
        </p:nvSpPr>
        <p:spPr>
          <a:xfrm>
            <a:off x="457200" y="609600"/>
            <a:ext cx="8229600" cy="1219200"/>
          </a:xfrm>
        </p:spPr>
        <p:txBody>
          <a:bodyPr>
            <a:normAutofit fontScale="90000"/>
          </a:bodyPr>
          <a:lstStyle/>
          <a:p>
            <a:r>
              <a:rPr lang="en-US" dirty="0" smtClean="0"/>
              <a:t>Three stages of treatment of sewage water.</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r>
              <a:rPr lang="en-US" dirty="0" smtClean="0"/>
              <a:t>responsibilities of the government.</a:t>
            </a:r>
          </a:p>
          <a:p>
            <a:endParaRPr lang="en-US" dirty="0" smtClean="0"/>
          </a:p>
          <a:p>
            <a:r>
              <a:rPr lang="en-US" dirty="0" smtClean="0"/>
              <a:t>responsibility and role of industries.</a:t>
            </a:r>
          </a:p>
          <a:p>
            <a:endParaRPr lang="en-US" dirty="0" smtClean="0"/>
          </a:p>
          <a:p>
            <a:r>
              <a:rPr lang="en-US" dirty="0" smtClean="0"/>
              <a:t>responsibilities of the citizen</a:t>
            </a:r>
            <a:endParaRPr lang="en-US" dirty="0"/>
          </a:p>
        </p:txBody>
      </p:sp>
      <p:sp>
        <p:nvSpPr>
          <p:cNvPr id="2" name="Title 1"/>
          <p:cNvSpPr>
            <a:spLocks noGrp="1"/>
          </p:cNvSpPr>
          <p:nvPr>
            <p:ph type="title"/>
          </p:nvPr>
        </p:nvSpPr>
        <p:spPr>
          <a:xfrm>
            <a:off x="457200" y="609600"/>
            <a:ext cx="8229600" cy="1066800"/>
          </a:xfrm>
        </p:spPr>
        <p:txBody>
          <a:bodyPr/>
          <a:lstStyle/>
          <a:p>
            <a:r>
              <a:rPr lang="en-US" dirty="0" smtClean="0"/>
              <a:t>E-WASTE MANAGEMENT</a:t>
            </a:r>
            <a:endParaRPr lang="en-US" dirty="0"/>
          </a:p>
        </p:txBody>
      </p:sp>
      <p:pic>
        <p:nvPicPr>
          <p:cNvPr id="4097" name="Picture 1" descr="C:\Users\ACER\Desktop\rjw40vsolyt11.png"/>
          <p:cNvPicPr>
            <a:picLocks noChangeAspect="1" noChangeArrowheads="1"/>
          </p:cNvPicPr>
          <p:nvPr/>
        </p:nvPicPr>
        <p:blipFill>
          <a:blip r:embed="rId2" cstate="print"/>
          <a:srcRect/>
          <a:stretch>
            <a:fillRect/>
          </a:stretch>
        </p:blipFill>
        <p:spPr bwMode="auto">
          <a:xfrm>
            <a:off x="5032910" y="4343400"/>
            <a:ext cx="3577690" cy="228600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57400"/>
            <a:ext cx="8229600" cy="3949891"/>
          </a:xfrm>
        </p:spPr>
        <p:txBody>
          <a:bodyPr/>
          <a:lstStyle/>
          <a:p>
            <a:pPr>
              <a:buNone/>
            </a:pPr>
            <a:r>
              <a:rPr lang="en-US" dirty="0" smtClean="0"/>
              <a:t>    Zero waste is a goal that is ethical , economical, efficient and visionary, to guide people in changing their life styles and practices to emulate sustainable natural cycles, where all discarded materials are designed to become resources for others to use.</a:t>
            </a:r>
            <a:endParaRPr lang="en-US" dirty="0"/>
          </a:p>
        </p:txBody>
      </p:sp>
      <p:sp>
        <p:nvSpPr>
          <p:cNvPr id="2" name="Title 1"/>
          <p:cNvSpPr>
            <a:spLocks noGrp="1"/>
          </p:cNvSpPr>
          <p:nvPr>
            <p:ph type="title"/>
          </p:nvPr>
        </p:nvSpPr>
        <p:spPr>
          <a:xfrm>
            <a:off x="457200" y="609600"/>
            <a:ext cx="8229600" cy="1219200"/>
          </a:xfrm>
        </p:spPr>
        <p:txBody>
          <a:bodyPr/>
          <a:lstStyle/>
          <a:p>
            <a:r>
              <a:rPr lang="en-US" dirty="0" smtClean="0"/>
              <a:t>Zero waste management</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Grp="1" noChangeAspect="1" noChangeArrowheads="1"/>
          </p:cNvPicPr>
          <p:nvPr>
            <p:ph idx="1"/>
          </p:nvPr>
        </p:nvPicPr>
        <p:blipFill>
          <a:blip r:embed="rId2" cstate="print"/>
          <a:srcRect/>
          <a:stretch>
            <a:fillRect/>
          </a:stretch>
        </p:blipFill>
        <p:spPr bwMode="auto">
          <a:xfrm>
            <a:off x="381000" y="457200"/>
            <a:ext cx="8454314" cy="54864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dirty="0" smtClean="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a:p>
            <a:pPr>
              <a:buNone/>
            </a:pPr>
            <a:r>
              <a:rPr lang="en-US" sz="4000" dirty="0" smtClean="0">
                <a:latin typeface="Times New Roman" pitchFamily="18" charset="0"/>
                <a:cs typeface="Times New Roman" pitchFamily="18" charset="0"/>
              </a:rPr>
              <a:t>                   What is Environment?</a:t>
            </a:r>
            <a:endParaRPr lang="en-US" sz="4000" dirty="0">
              <a:latin typeface="Times New Roman" pitchFamily="18" charset="0"/>
              <a:cs typeface="Times New Roman" pitchFamily="18" charset="0"/>
            </a:endParaRPr>
          </a:p>
        </p:txBody>
      </p:sp>
      <p:sp>
        <p:nvSpPr>
          <p:cNvPr id="14338" name="AutoShape 2" descr="Environment Industry Stock Photos, Images &amp; Royalty Free Stock Photograph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4340" name="AutoShape 4" descr="Environment Industry Stock Photos, Images &amp; Royalty Free Stock Photograph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4342" name="AutoShape 6" descr="Environment Industry Stock Photos, Images &amp; Royalty Free Stock Photograph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4344" name="AutoShape 8" descr="Environment Industry Stock Photos, Images &amp; Royalty Free Stock Photograph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34" name="AutoShape 2" descr="C:\Users\ACER\Desktop\community-cooperation-concept-social-crowdfunding-600w-252954676.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36" name="AutoShape 4" descr="C:\Users\ACER\Desktop\community-cooperation-concept-social-crowdfunding-600w-252954676.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8437" name="Picture 5" descr="C:\Users\ACER\Desktop\download.jpg"/>
          <p:cNvPicPr>
            <a:picLocks noChangeAspect="1" noChangeArrowheads="1"/>
          </p:cNvPicPr>
          <p:nvPr/>
        </p:nvPicPr>
        <p:blipFill>
          <a:blip r:embed="rId2" cstate="print"/>
          <a:srcRect/>
          <a:stretch>
            <a:fillRect/>
          </a:stretch>
        </p:blipFill>
        <p:spPr bwMode="auto">
          <a:xfrm>
            <a:off x="3262312" y="3352800"/>
            <a:ext cx="4738688" cy="2895600"/>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2133600"/>
            <a:ext cx="7315200" cy="3505200"/>
          </a:xfrm>
        </p:spPr>
        <p:txBody>
          <a:bodyPr/>
          <a:lstStyle/>
          <a:p>
            <a:r>
              <a:rPr lang="en-US" dirty="0" smtClean="0"/>
              <a:t>Refuse</a:t>
            </a:r>
          </a:p>
          <a:p>
            <a:r>
              <a:rPr lang="en-US" dirty="0" smtClean="0"/>
              <a:t>Reduce</a:t>
            </a:r>
          </a:p>
          <a:p>
            <a:r>
              <a:rPr lang="en-US" dirty="0" smtClean="0"/>
              <a:t>Reuse/repair</a:t>
            </a:r>
          </a:p>
          <a:p>
            <a:r>
              <a:rPr lang="en-US" dirty="0" smtClean="0"/>
              <a:t>Recycle</a:t>
            </a:r>
          </a:p>
          <a:p>
            <a:r>
              <a:rPr lang="en-US" dirty="0" smtClean="0"/>
              <a:t>Rot </a:t>
            </a:r>
            <a:endParaRPr lang="en-US" dirty="0"/>
          </a:p>
        </p:txBody>
      </p:sp>
      <p:sp>
        <p:nvSpPr>
          <p:cNvPr id="2" name="Title 1"/>
          <p:cNvSpPr>
            <a:spLocks noGrp="1"/>
          </p:cNvSpPr>
          <p:nvPr>
            <p:ph type="title"/>
          </p:nvPr>
        </p:nvSpPr>
        <p:spPr>
          <a:xfrm>
            <a:off x="155575" y="533400"/>
            <a:ext cx="8836025" cy="1447800"/>
          </a:xfrm>
        </p:spPr>
        <p:txBody>
          <a:bodyPr>
            <a:normAutofit/>
          </a:bodyPr>
          <a:lstStyle/>
          <a:p>
            <a:r>
              <a:rPr lang="en-US" dirty="0" smtClean="0"/>
              <a:t>5R’s of zero waste management </a:t>
            </a:r>
            <a:endParaRPr lang="en-US" dirty="0"/>
          </a:p>
        </p:txBody>
      </p:sp>
      <p:sp>
        <p:nvSpPr>
          <p:cNvPr id="2050" name="AutoShape 2" descr="C:\Users\ACER\Desktop\5Rs-1-1024x694.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C:\Users\ACER\Desktop\5Rs-1-1024x694.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AutoShape 2" descr="garbage image.webp (2310×1732)"/>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AutoShape 4" descr="garbage image.webp (2310×1732)"/>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garbage image.webp (2310×1732)"/>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garbage image.webp (2310×1732)"/>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r>
              <a:rPr lang="en-US" dirty="0" smtClean="0"/>
              <a:t>                       </a:t>
            </a:r>
            <a:r>
              <a:rPr lang="en-US" sz="6600" i="1" dirty="0" smtClean="0">
                <a:latin typeface="Times New Roman" pitchFamily="18" charset="0"/>
                <a:cs typeface="Times New Roman" pitchFamily="18" charset="0"/>
              </a:rPr>
              <a:t>Thank you</a:t>
            </a:r>
            <a:endParaRPr lang="en-US" sz="6600" i="1"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1"/>
            <a:ext cx="8229600" cy="1295399"/>
          </a:xfrm>
        </p:spPr>
        <p:txBody>
          <a:bodyPr>
            <a:normAutofit fontScale="47500" lnSpcReduction="20000"/>
          </a:bodyPr>
          <a:lstStyle/>
          <a:p>
            <a:pPr>
              <a:buNone/>
            </a:pPr>
            <a:r>
              <a:rPr lang="en-US" sz="3600" dirty="0" smtClean="0"/>
              <a:t>   </a:t>
            </a:r>
          </a:p>
          <a:p>
            <a:pPr>
              <a:buNone/>
            </a:pPr>
            <a:endParaRPr lang="en-US" sz="3600" dirty="0" smtClean="0"/>
          </a:p>
          <a:p>
            <a:pPr>
              <a:buNone/>
            </a:pPr>
            <a:endParaRPr lang="en-US" sz="3600" dirty="0" smtClean="0"/>
          </a:p>
          <a:p>
            <a:pPr algn="ctr">
              <a:buNone/>
            </a:pPr>
            <a:r>
              <a:rPr lang="en-US" sz="3600" dirty="0" smtClean="0"/>
              <a:t>  </a:t>
            </a:r>
            <a:r>
              <a:rPr lang="en-US" sz="7300" b="1" dirty="0" smtClean="0">
                <a:latin typeface="Times New Roman" pitchFamily="18" charset="0"/>
                <a:cs typeface="Times New Roman" pitchFamily="18" charset="0"/>
              </a:rPr>
              <a:t>What do you mean by  </a:t>
            </a:r>
            <a:r>
              <a:rPr lang="en-US" sz="7300" b="1" dirty="0" smtClean="0">
                <a:latin typeface="Times New Roman" pitchFamily="18" charset="0"/>
                <a:cs typeface="Times New Roman" pitchFamily="18" charset="0"/>
              </a:rPr>
              <a:t>society?</a:t>
            </a:r>
            <a:endParaRPr lang="en-US" sz="7300" b="1" dirty="0">
              <a:latin typeface="Times New Roman" pitchFamily="18" charset="0"/>
              <a:cs typeface="Times New Roman" pitchFamily="18" charset="0"/>
            </a:endParaRPr>
          </a:p>
        </p:txBody>
      </p:sp>
      <p:sp>
        <p:nvSpPr>
          <p:cNvPr id="17410" name="AutoShape 2" descr="C:\Users\ACER\Desktop\community-cooperation-concept-social-crowdfunding-600w-252954676.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7412" name="Picture 4" descr="24 business i environment i society mba 2016"/>
          <p:cNvPicPr>
            <a:picLocks noChangeAspect="1" noChangeArrowheads="1"/>
          </p:cNvPicPr>
          <p:nvPr/>
        </p:nvPicPr>
        <p:blipFill>
          <a:blip r:embed="rId2" cstate="print"/>
          <a:srcRect/>
          <a:stretch>
            <a:fillRect/>
          </a:stretch>
        </p:blipFill>
        <p:spPr bwMode="auto">
          <a:xfrm>
            <a:off x="4038600" y="3962400"/>
            <a:ext cx="4267200" cy="20574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 </a:t>
            </a:r>
          </a:p>
          <a:p>
            <a:pPr>
              <a:buNone/>
            </a:pPr>
            <a:endParaRPr lang="en-US" dirty="0"/>
          </a:p>
          <a:p>
            <a:pPr>
              <a:buNone/>
            </a:pPr>
            <a:r>
              <a:rPr lang="en-US" dirty="0" smtClean="0"/>
              <a:t> Environment is the sum total of all conditions and influences the that affect the life and development of organisms</a:t>
            </a:r>
          </a:p>
          <a:p>
            <a:pPr>
              <a:buNone/>
            </a:pPr>
            <a:endParaRPr lang="en-US" dirty="0"/>
          </a:p>
        </p:txBody>
      </p:sp>
      <p:sp>
        <p:nvSpPr>
          <p:cNvPr id="2" name="Title 1"/>
          <p:cNvSpPr>
            <a:spLocks noGrp="1"/>
          </p:cNvSpPr>
          <p:nvPr>
            <p:ph type="title"/>
          </p:nvPr>
        </p:nvSpPr>
        <p:spPr/>
        <p:txBody>
          <a:bodyPr/>
          <a:lstStyle/>
          <a:p>
            <a:r>
              <a:rPr lang="en-US" dirty="0" smtClean="0"/>
              <a:t>Definition  of environment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dirty="0" smtClean="0"/>
          </a:p>
          <a:p>
            <a:pPr>
              <a:buNone/>
            </a:pPr>
            <a:r>
              <a:rPr lang="en-US" dirty="0" smtClean="0"/>
              <a:t>        How does man influence environment?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a:buNone/>
            </a:pPr>
            <a:r>
              <a:rPr lang="en-US" dirty="0" smtClean="0"/>
              <a:t>   </a:t>
            </a:r>
          </a:p>
          <a:p>
            <a:pPr>
              <a:buNone/>
            </a:pPr>
            <a:r>
              <a:rPr lang="en-US" dirty="0"/>
              <a:t> </a:t>
            </a:r>
            <a:r>
              <a:rPr lang="en-US" dirty="0" smtClean="0"/>
              <a:t>   Environment pollution is defined as the contamination of the physical and biological  components of atmosphere system to such an extent that normal environment will be affected . </a:t>
            </a:r>
            <a:endParaRPr lang="en-US" dirty="0"/>
          </a:p>
        </p:txBody>
      </p:sp>
      <p:sp>
        <p:nvSpPr>
          <p:cNvPr id="4" name="Title 3"/>
          <p:cNvSpPr>
            <a:spLocks noGrp="1"/>
          </p:cNvSpPr>
          <p:nvPr>
            <p:ph type="title"/>
          </p:nvPr>
        </p:nvSpPr>
        <p:spPr/>
        <p:txBody>
          <a:bodyPr>
            <a:normAutofit fontScale="90000"/>
          </a:bodyPr>
          <a:lstStyle/>
          <a:p>
            <a:r>
              <a:rPr lang="en-US" dirty="0" smtClean="0"/>
              <a:t/>
            </a:r>
            <a:br>
              <a:rPr lang="en-US" dirty="0" smtClean="0"/>
            </a:br>
            <a:r>
              <a:rPr lang="en-US" dirty="0" smtClean="0"/>
              <a:t>What is environment pollution</a:t>
            </a:r>
            <a:endParaRPr lang="en-US" dirty="0"/>
          </a:p>
        </p:txBody>
      </p:sp>
      <p:pic>
        <p:nvPicPr>
          <p:cNvPr id="14337" name="Picture 1" descr="C:\Users\ACER\Desktop\landfill-dump-household-garbage-trash-dirty-water-contaminating-poisoning-environment-forest-96051155.jpg"/>
          <p:cNvPicPr>
            <a:picLocks noChangeAspect="1" noChangeArrowheads="1"/>
          </p:cNvPicPr>
          <p:nvPr/>
        </p:nvPicPr>
        <p:blipFill>
          <a:blip r:embed="rId2" cstate="print"/>
          <a:srcRect/>
          <a:stretch>
            <a:fillRect/>
          </a:stretch>
        </p:blipFill>
        <p:spPr bwMode="auto">
          <a:xfrm>
            <a:off x="4114800" y="3962400"/>
            <a:ext cx="3812286" cy="2438399"/>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dirty="0" smtClean="0"/>
          </a:p>
          <a:p>
            <a:pPr>
              <a:buNone/>
            </a:pPr>
            <a:endParaRPr lang="en-US" dirty="0"/>
          </a:p>
          <a:p>
            <a:pPr>
              <a:buNone/>
            </a:pPr>
            <a:r>
              <a:rPr lang="en-US" dirty="0" smtClean="0"/>
              <a:t> Global warming,</a:t>
            </a:r>
          </a:p>
          <a:p>
            <a:pPr>
              <a:buNone/>
            </a:pPr>
            <a:endParaRPr lang="en-US" dirty="0" smtClean="0"/>
          </a:p>
          <a:p>
            <a:pPr>
              <a:buNone/>
            </a:pPr>
            <a:r>
              <a:rPr lang="en-US" dirty="0" smtClean="0"/>
              <a:t> Depletion of ozone layer ,</a:t>
            </a:r>
          </a:p>
          <a:p>
            <a:pPr>
              <a:buNone/>
            </a:pPr>
            <a:endParaRPr lang="en-US" dirty="0" smtClean="0"/>
          </a:p>
          <a:p>
            <a:pPr>
              <a:buNone/>
            </a:pPr>
            <a:r>
              <a:rPr lang="en-US" dirty="0" smtClean="0"/>
              <a:t> Extinction of biodiversity.</a:t>
            </a:r>
            <a:endParaRPr lang="en-US" dirty="0"/>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smtClean="0"/>
              <a:t>Some of the problems of environment  pollution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   </a:t>
            </a:r>
          </a:p>
          <a:p>
            <a:pPr>
              <a:buNone/>
            </a:pPr>
            <a:r>
              <a:rPr lang="en-US" dirty="0" smtClean="0"/>
              <a:t>    Is a catastrophic situation in which the normal pattern of life or ecosystem has been disrupted which needs timely interventions to save or preserve environment.</a:t>
            </a:r>
          </a:p>
          <a:p>
            <a:pPr>
              <a:buNone/>
            </a:pPr>
            <a:r>
              <a:rPr lang="en-US" dirty="0"/>
              <a:t> </a:t>
            </a:r>
            <a:r>
              <a:rPr lang="en-US" dirty="0" smtClean="0"/>
              <a:t>   some of them are global warming ,green house effect, climate change, acid rain, ozone depletion etc.</a:t>
            </a:r>
          </a:p>
          <a:p>
            <a:pPr>
              <a:buNone/>
            </a:pPr>
            <a:endParaRPr lang="en-US" dirty="0"/>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Environmental crisis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 1. The need to meet the increasing energy requirement.</a:t>
            </a:r>
          </a:p>
          <a:p>
            <a:pPr>
              <a:buNone/>
            </a:pPr>
            <a:r>
              <a:rPr lang="en-US" dirty="0" smtClean="0"/>
              <a:t>2. Impact of industrialization. </a:t>
            </a:r>
          </a:p>
          <a:p>
            <a:pPr>
              <a:buNone/>
            </a:pPr>
            <a:r>
              <a:rPr lang="en-US" dirty="0" smtClean="0"/>
              <a:t>3. Expanding urbanization. </a:t>
            </a:r>
          </a:p>
          <a:p>
            <a:pPr>
              <a:buNone/>
            </a:pPr>
            <a:r>
              <a:rPr lang="en-US" dirty="0"/>
              <a:t>4</a:t>
            </a:r>
            <a:r>
              <a:rPr lang="en-US" dirty="0" smtClean="0"/>
              <a:t>. Huge quantity of solid waste.</a:t>
            </a:r>
          </a:p>
          <a:p>
            <a:pPr>
              <a:buNone/>
            </a:pPr>
            <a:r>
              <a:rPr lang="en-US" dirty="0"/>
              <a:t>5</a:t>
            </a:r>
            <a:r>
              <a:rPr lang="en-US" dirty="0" smtClean="0"/>
              <a:t>. Increasing requirements of huge population.</a:t>
            </a:r>
            <a:endParaRPr lang="en-US" dirty="0"/>
          </a:p>
        </p:txBody>
      </p:sp>
      <p:sp>
        <p:nvSpPr>
          <p:cNvPr id="2" name="Title 1"/>
          <p:cNvSpPr>
            <a:spLocks noGrp="1"/>
          </p:cNvSpPr>
          <p:nvPr>
            <p:ph type="title"/>
          </p:nvPr>
        </p:nvSpPr>
        <p:spPr/>
        <p:txBody>
          <a:bodyPr>
            <a:normAutofit fontScale="90000"/>
          </a:bodyPr>
          <a:lstStyle/>
          <a:p>
            <a:r>
              <a:rPr lang="en-US" dirty="0"/>
              <a:t>R</a:t>
            </a:r>
            <a:r>
              <a:rPr lang="en-US" dirty="0" smtClean="0"/>
              <a:t>easons for threat to environment </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255</TotalTime>
  <Words>405</Words>
  <Application>Microsoft Office PowerPoint</Application>
  <PresentationFormat>On-screen Show (4:3)</PresentationFormat>
  <Paragraphs>92</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Concourse</vt:lpstr>
      <vt:lpstr>PowerPoint Presentation</vt:lpstr>
      <vt:lpstr>PowerPoint Presentation</vt:lpstr>
      <vt:lpstr>PowerPoint Presentation</vt:lpstr>
      <vt:lpstr>Definition  of environment </vt:lpstr>
      <vt:lpstr>PowerPoint Presentation</vt:lpstr>
      <vt:lpstr> What is environment pollution</vt:lpstr>
      <vt:lpstr>   Some of the problems of environment  pollution</vt:lpstr>
      <vt:lpstr>  Environmental crisis</vt:lpstr>
      <vt:lpstr>Reasons for threat to environment </vt:lpstr>
      <vt:lpstr>  Save the environment </vt:lpstr>
      <vt:lpstr>Thumb rule for segregation of waste</vt:lpstr>
      <vt:lpstr>SOLID WASTE MANAGEMENT</vt:lpstr>
      <vt:lpstr>Methods of solid wastes disposal</vt:lpstr>
      <vt:lpstr>PowerPoint Presentation</vt:lpstr>
      <vt:lpstr>Liquid waste management</vt:lpstr>
      <vt:lpstr>Three stages of treatment of sewage water.</vt:lpstr>
      <vt:lpstr>E-WASTE MANAGEMENT</vt:lpstr>
      <vt:lpstr>Zero waste management</vt:lpstr>
      <vt:lpstr>PowerPoint Presentation</vt:lpstr>
      <vt:lpstr>5R’s of zero waste management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ACER</dc:creator>
  <cp:lastModifiedBy>ismail - [2010]</cp:lastModifiedBy>
  <cp:revision>30</cp:revision>
  <dcterms:created xsi:type="dcterms:W3CDTF">2020-09-01T03:40:27Z</dcterms:created>
  <dcterms:modified xsi:type="dcterms:W3CDTF">2020-10-01T04:01:40Z</dcterms:modified>
</cp:coreProperties>
</file>