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CFCFC"/>
    <a:srgbClr val="FBFBF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1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3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6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03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8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9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6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0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8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9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3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1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9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73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6B1F22-960A-47AA-BFB7-C174F878D5D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A40D4-A6F5-400D-B535-B4D540233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C004D7F-4B2C-49DD-84E7-6685948CA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4929BB6-2614-469C-B2DC-14288A41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0F9303EB-6869-4D98-89A4-11F721A7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47" name="Rectangle 1036">
              <a:extLst>
                <a:ext uri="{FF2B5EF4-FFF2-40B4-BE49-F238E27FC236}">
                  <a16:creationId xmlns:a16="http://schemas.microsoft.com/office/drawing/2014/main" id="{B0B2CEAC-0FA7-40BF-AFDC-86D21BF9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CFC5E682-2A3D-4D7E-A460-0164698D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48" name="Picture 1038">
              <a:extLst>
                <a:ext uri="{FF2B5EF4-FFF2-40B4-BE49-F238E27FC236}">
                  <a16:creationId xmlns:a16="http://schemas.microsoft.com/office/drawing/2014/main" id="{48343B0D-4B8E-48D5-940C-60507FF43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AF3A38-A8F6-40AB-A666-F7359102C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67" y="1041401"/>
            <a:ext cx="6528018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262626"/>
                </a:solidFill>
              </a:rPr>
              <a:t>OO02: SQL Injection Attack Detection &amp;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DF9D0-8255-4C16-98F2-347960351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267" y="3657597"/>
            <a:ext cx="6528018" cy="132080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Progress Update – Third Meeting</a:t>
            </a:r>
          </a:p>
          <a:p>
            <a:r>
              <a:rPr lang="en-GB" dirty="0">
                <a:solidFill>
                  <a:srgbClr val="000000"/>
                </a:solidFill>
              </a:rPr>
              <a:t>GitLab Link: https://gitlab2.eeecs.qub.ac.uk/40228223/sql-injection-attack-detection-and-prevention</a:t>
            </a:r>
          </a:p>
        </p:txBody>
      </p:sp>
      <p:cxnSp>
        <p:nvCxnSpPr>
          <p:cNvPr id="1049" name="Straight Connector 1040">
            <a:extLst>
              <a:ext uri="{FF2B5EF4-FFF2-40B4-BE49-F238E27FC236}">
                <a16:creationId xmlns:a16="http://schemas.microsoft.com/office/drawing/2014/main" id="{0EE67EC5-3FEB-443B-8CD7-446D2BBA8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Rectangle 1042">
            <a:extLst>
              <a:ext uri="{FF2B5EF4-FFF2-40B4-BE49-F238E27FC236}">
                <a16:creationId xmlns:a16="http://schemas.microsoft.com/office/drawing/2014/main" id="{D98D9C15-E7B4-462B-9B16-D45AA97C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ql Injection Icons - Free SVG &amp; PNG Sql Injection Images - Noun Project">
            <a:extLst>
              <a:ext uri="{FF2B5EF4-FFF2-40B4-BE49-F238E27FC236}">
                <a16:creationId xmlns:a16="http://schemas.microsoft.com/office/drawing/2014/main" id="{0249450D-B228-B456-6FE7-7F9C3296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4701" y="2122701"/>
            <a:ext cx="2433793" cy="243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4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699FEF-8D41-649F-0E85-ECD215B9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Classification and Detection Framework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D6EE7-E3DE-96C1-B109-5310FA156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262626"/>
                </a:solidFill>
              </a:rPr>
              <a:t>Attack Labelling </a:t>
            </a:r>
            <a:r>
              <a:rPr lang="en-US" sz="1600" dirty="0">
                <a:solidFill>
                  <a:srgbClr val="262626"/>
                </a:solidFill>
              </a:rPr>
              <a:t>- P</a:t>
            </a:r>
            <a:r>
              <a:rPr lang="en-GB" sz="1600" dirty="0" err="1">
                <a:solidFill>
                  <a:srgbClr val="262626"/>
                </a:solidFill>
              </a:rPr>
              <a:t>ayloads</a:t>
            </a:r>
            <a:r>
              <a:rPr lang="en-GB" sz="1600" dirty="0">
                <a:solidFill>
                  <a:srgbClr val="262626"/>
                </a:solidFill>
              </a:rPr>
              <a:t> were aggregated from multiple sources which include Gitlab, GitHub, </a:t>
            </a:r>
            <a:r>
              <a:rPr lang="en-GB" sz="1600" dirty="0" err="1">
                <a:solidFill>
                  <a:srgbClr val="262626"/>
                </a:solidFill>
              </a:rPr>
              <a:t>SQLMap</a:t>
            </a:r>
            <a:r>
              <a:rPr lang="en-GB" sz="1600" dirty="0">
                <a:solidFill>
                  <a:srgbClr val="262626"/>
                </a:solidFill>
              </a:rPr>
              <a:t>, and Kaggle.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262626"/>
                </a:solidFill>
              </a:rPr>
              <a:t>Data Cleaning </a:t>
            </a:r>
            <a:r>
              <a:rPr lang="en-GB" sz="1600" dirty="0">
                <a:solidFill>
                  <a:srgbClr val="262626"/>
                </a:solidFill>
              </a:rPr>
              <a:t>- This process involved removing empty lines and duplicate values.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262626"/>
                </a:solidFill>
              </a:rPr>
              <a:t>Feature Extraction </a:t>
            </a:r>
            <a:r>
              <a:rPr lang="en-GB" sz="1600" dirty="0">
                <a:solidFill>
                  <a:srgbClr val="262626"/>
                </a:solidFill>
              </a:rPr>
              <a:t>– FE was performed to convert the text based SQLi payload into machine readable format using Term Frequency-Inverse Document Frequency (TF-IDF) .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262626"/>
                </a:solidFill>
              </a:rPr>
              <a:t>Training and Eval </a:t>
            </a:r>
            <a:r>
              <a:rPr lang="en-GB" sz="1600" dirty="0">
                <a:solidFill>
                  <a:srgbClr val="262626"/>
                </a:solidFill>
              </a:rPr>
              <a:t>- Support Vector Machines (SVM), Random Forest (RF), </a:t>
            </a:r>
            <a:r>
              <a:rPr lang="en-GB" sz="1600" dirty="0" err="1">
                <a:solidFill>
                  <a:srgbClr val="262626"/>
                </a:solidFill>
              </a:rPr>
              <a:t>XGBoost</a:t>
            </a:r>
            <a:r>
              <a:rPr lang="en-GB" sz="1600" dirty="0">
                <a:solidFill>
                  <a:srgbClr val="262626"/>
                </a:solidFill>
              </a:rPr>
              <a:t>, and Naïve Bytes. 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Content Placeholder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2ECF01D3-402D-2EAF-C74A-9F5C96D6FE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671932"/>
            <a:ext cx="5469466" cy="351413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2430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4F9F-1773-52D4-B1CF-E87D4108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37946"/>
          </a:xfrm>
        </p:spPr>
        <p:txBody>
          <a:bodyPr>
            <a:normAutofit fontScale="90000"/>
          </a:bodyPr>
          <a:lstStyle/>
          <a:p>
            <a:r>
              <a:rPr lang="en-GB" dirty="0"/>
              <a:t>Datasets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9FC4FC-1660-D340-7A5F-342C5A3B97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5910" y="2435446"/>
            <a:ext cx="5360701" cy="19871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5FFF6C-565C-0C46-4A79-6D7F60048A12}"/>
              </a:ext>
            </a:extLst>
          </p:cNvPr>
          <p:cNvSpPr txBox="1"/>
          <p:nvPr/>
        </p:nvSpPr>
        <p:spPr>
          <a:xfrm>
            <a:off x="1543877" y="4613340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Attack Type Dataset Count: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AFE7A-1FFE-0BC2-B180-3CC173546758}"/>
              </a:ext>
            </a:extLst>
          </p:cNvPr>
          <p:cNvSpPr txBox="1"/>
          <p:nvPr/>
        </p:nvSpPr>
        <p:spPr>
          <a:xfrm>
            <a:off x="1543878" y="2905539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SQLi Attack Types and Labels: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3880B3A-90E3-62C6-9D5E-90094B93B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05908" y="4422553"/>
            <a:ext cx="5360701" cy="1622633"/>
          </a:xfrm>
        </p:spPr>
      </p:pic>
    </p:spTree>
    <p:extLst>
      <p:ext uri="{BB962C8B-B14F-4D97-AF65-F5344CB8AC3E}">
        <p14:creationId xmlns:p14="http://schemas.microsoft.com/office/powerpoint/2010/main" val="35738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888B-C7A4-3E00-5D16-600D8057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77703"/>
          </a:xfrm>
        </p:spPr>
        <p:txBody>
          <a:bodyPr>
            <a:noAutofit/>
          </a:bodyPr>
          <a:lstStyle/>
          <a:p>
            <a:r>
              <a:rPr lang="en-GB" sz="3200" dirty="0"/>
              <a:t>ML Model Evaluation Metrics and Hyperparameter Tuning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461FE8-0A05-7986-5243-0831307F3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808922"/>
                <a:ext cx="9601196" cy="4066946"/>
              </a:xfrm>
              <a:solidFill>
                <a:srgbClr val="FCFCFC"/>
              </a:solidFill>
            </p:spPr>
            <p:txBody>
              <a:bodyPr>
                <a:normAutofit fontScale="62500" lnSpcReduction="20000"/>
              </a:bodyPr>
              <a:lstStyle/>
              <a:p>
                <a:pPr/>
                <a:endParaRPr lang="en-GB" sz="20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GB" sz="2000" kern="1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following calculations were performed to evaluate the performance of each machine learning model:</a:t>
                </a:r>
                <a:endParaRPr lang="en-GB" sz="2000" kern="10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GB" sz="2000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Accuracy</m:t>
                      </m:r>
                      <m:r>
                        <a:rPr lang="en-GB" sz="20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GB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GB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GB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  <m:r>
                            <a:rPr lang="en-GB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GB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sz="20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Precision</m:t>
                      </m:r>
                      <m:r>
                        <a:rPr lang="en-GB" sz="20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GB" sz="2000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Recall</m:t>
                      </m:r>
                      <m:r>
                        <a:rPr lang="en-GB" sz="20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sz="2000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4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n-GB" sz="20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GB" sz="20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a:rPr lang="en-GB" sz="20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 × </m:t>
                      </m:r>
                      <m:f>
                        <m:fPr>
                          <m:ctrlP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𝑃𝑟𝑒𝑐𝑖𝑠𝑖𝑜𝑛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×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𝑅𝑒𝑐𝑎𝑙𝑙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𝑃𝑟𝑒𝑐𝑖𝑠𝑖𝑜𝑛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𝑅𝑒𝑐𝑎𝑙𝑙</m:t>
                          </m:r>
                          <m:r>
                            <a:rPr lang="en-GB" sz="20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000" kern="1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40"/>
                  </a:spcAft>
                </a:pPr>
                <a:r>
                  <a:rPr lang="en-GB" sz="2000" kern="1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GridSearchCV</a:t>
                </a:r>
                <a:r>
                  <a:rPr lang="en-GB" sz="2000" kern="1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was used to perform automated hyperparameter tuning to find the combination of classifier parameters that yields the best results.</a:t>
                </a:r>
              </a:p>
              <a:p>
                <a:pPr marL="0" indent="0">
                  <a:buNone/>
                </a:pPr>
                <a:endParaRPr lang="en-GB" sz="2000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461FE8-0A05-7986-5243-0831307F3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808922"/>
                <a:ext cx="9601196" cy="4066946"/>
              </a:xfrm>
              <a:blipFill>
                <a:blip r:embed="rId2"/>
                <a:stretch>
                  <a:fillRect l="-191" r="-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80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888B-C7A4-3E00-5D16-600D8057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262626"/>
                </a:solidFill>
              </a:rPr>
              <a:t>ML Model Evaluation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CA480-A18E-9B10-EE5D-A9DEE205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582" y="2875280"/>
            <a:ext cx="5302836" cy="325716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1FE8-0A05-7986-5243-0831307F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23440"/>
            <a:ext cx="9601196" cy="751840"/>
          </a:xfrm>
          <a:solidFill>
            <a:srgbClr val="FAFAFA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kern="100" dirty="0">
                <a:solidFill>
                  <a:srgbClr val="262626"/>
                </a:solidFill>
                <a:effectLst/>
                <a:ea typeface="Cambria Math" panose="02040503050406030204" pitchFamily="18" charset="0"/>
                <a:cs typeface="Cambria Math" panose="02040503050406030204" pitchFamily="18" charset="0"/>
              </a:rPr>
              <a:t>The tuned </a:t>
            </a:r>
            <a:r>
              <a:rPr lang="en-GB" sz="1800" kern="100" dirty="0" err="1">
                <a:solidFill>
                  <a:srgbClr val="262626"/>
                </a:solidFill>
                <a:effectLst/>
                <a:ea typeface="Cambria Math" panose="02040503050406030204" pitchFamily="18" charset="0"/>
                <a:cs typeface="Cambria Math" panose="02040503050406030204" pitchFamily="18" charset="0"/>
              </a:rPr>
              <a:t>XGBoost</a:t>
            </a:r>
            <a:r>
              <a:rPr lang="en-GB" sz="1800" kern="100" dirty="0">
                <a:solidFill>
                  <a:srgbClr val="262626"/>
                </a:solidFill>
                <a:effectLst/>
                <a:ea typeface="Cambria Math" panose="02040503050406030204" pitchFamily="18" charset="0"/>
                <a:cs typeface="Cambria Math" panose="02040503050406030204" pitchFamily="18" charset="0"/>
              </a:rPr>
              <a:t> classifier yielded the best results with an accuracy of 99.38%, precision of 99.37%, recall value of 99.38% and F1 Score of 99.37%.</a:t>
            </a:r>
          </a:p>
        </p:txBody>
      </p:sp>
    </p:spTree>
    <p:extLst>
      <p:ext uri="{BB962C8B-B14F-4D97-AF65-F5344CB8AC3E}">
        <p14:creationId xmlns:p14="http://schemas.microsoft.com/office/powerpoint/2010/main" val="2395570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1850</TotalTime>
  <Words>219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Garamond</vt:lpstr>
      <vt:lpstr>Organic</vt:lpstr>
      <vt:lpstr>OO02: SQL Injection Attack Detection &amp; Prevention</vt:lpstr>
      <vt:lpstr>Classification and Detection Framework</vt:lpstr>
      <vt:lpstr>Datasets</vt:lpstr>
      <vt:lpstr>ML Model Evaluation Metrics and Hyperparameter Tuning</vt:lpstr>
      <vt:lpstr>ML Model Evaluation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Health Apps</dc:title>
  <dc:creator>Alan Paul</dc:creator>
  <cp:lastModifiedBy>ALAN PAUL</cp:lastModifiedBy>
  <cp:revision>25</cp:revision>
  <dcterms:created xsi:type="dcterms:W3CDTF">2021-11-09T21:39:06Z</dcterms:created>
  <dcterms:modified xsi:type="dcterms:W3CDTF">2023-06-22T12:25:22Z</dcterms:modified>
</cp:coreProperties>
</file>