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3" r:id="rId3"/>
    <p:sldId id="264" r:id="rId4"/>
    <p:sldId id="261" r:id="rId5"/>
    <p:sldId id="265" r:id="rId6"/>
    <p:sldId id="266"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FAFAFA"/>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048A40D4-A6F5-400D-B535-B4D540233F77}"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23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1F22-960A-47AA-BFB7-C174F878D5D2}" type="datetimeFigureOut">
              <a:rPr lang="en-GB" smtClean="0"/>
              <a:t>15/06/2023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8A40D4-A6F5-400D-B535-B4D540233F77}" type="slidenum">
              <a:rPr lang="en-GB" smtClean="0"/>
              <a:t>‹#›</a:t>
            </a:fld>
            <a:endParaRPr lang="en-GB"/>
          </a:p>
        </p:txBody>
      </p:sp>
    </p:spTree>
    <p:extLst>
      <p:ext uri="{BB962C8B-B14F-4D97-AF65-F5344CB8AC3E}">
        <p14:creationId xmlns:p14="http://schemas.microsoft.com/office/powerpoint/2010/main" val="150441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03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165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spTree>
    <p:extLst>
      <p:ext uri="{BB962C8B-B14F-4D97-AF65-F5344CB8AC3E}">
        <p14:creationId xmlns:p14="http://schemas.microsoft.com/office/powerpoint/2010/main" val="1118031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486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096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696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702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spTree>
    <p:extLst>
      <p:ext uri="{BB962C8B-B14F-4D97-AF65-F5344CB8AC3E}">
        <p14:creationId xmlns:p14="http://schemas.microsoft.com/office/powerpoint/2010/main" val="390128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6B1F22-960A-47AA-BFB7-C174F878D5D2}" type="datetimeFigureOut">
              <a:rPr lang="en-GB" smtClean="0"/>
              <a:t>15/06/2023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8A40D4-A6F5-400D-B535-B4D540233F77}"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009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6B1F22-960A-47AA-BFB7-C174F878D5D2}" type="datetimeFigureOut">
              <a:rPr lang="en-GB" smtClean="0"/>
              <a:t>15/06/2023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8A40D4-A6F5-400D-B535-B4D540233F77}" type="slidenum">
              <a:rPr lang="en-GB" smtClean="0"/>
              <a:t>‹#›</a:t>
            </a:fld>
            <a:endParaRPr lang="en-GB"/>
          </a:p>
        </p:txBody>
      </p:sp>
    </p:spTree>
    <p:extLst>
      <p:ext uri="{BB962C8B-B14F-4D97-AF65-F5344CB8AC3E}">
        <p14:creationId xmlns:p14="http://schemas.microsoft.com/office/powerpoint/2010/main" val="352613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6B1F22-960A-47AA-BFB7-C174F878D5D2}" type="datetimeFigureOut">
              <a:rPr lang="en-GB" smtClean="0"/>
              <a:t>15/06/2023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8A40D4-A6F5-400D-B535-B4D540233F77}"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61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6B1F22-960A-47AA-BFB7-C174F878D5D2}" type="datetimeFigureOut">
              <a:rPr lang="en-GB" smtClean="0"/>
              <a:t>15/06/2023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8A40D4-A6F5-400D-B535-B4D540233F77}"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59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6B1F22-960A-47AA-BFB7-C174F878D5D2}" type="datetimeFigureOut">
              <a:rPr lang="en-GB" smtClean="0"/>
              <a:t>15/06/2023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8A40D4-A6F5-400D-B535-B4D540233F77}" type="slidenum">
              <a:rPr lang="en-GB" smtClean="0"/>
              <a:t>‹#›</a:t>
            </a:fld>
            <a:endParaRPr lang="en-GB"/>
          </a:p>
        </p:txBody>
      </p:sp>
    </p:spTree>
    <p:extLst>
      <p:ext uri="{BB962C8B-B14F-4D97-AF65-F5344CB8AC3E}">
        <p14:creationId xmlns:p14="http://schemas.microsoft.com/office/powerpoint/2010/main" val="396039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1F22-960A-47AA-BFB7-C174F878D5D2}" type="datetimeFigureOut">
              <a:rPr lang="en-GB" smtClean="0"/>
              <a:t>15/06/2023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8A40D4-A6F5-400D-B535-B4D540233F77}"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73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1F22-960A-47AA-BFB7-C174F878D5D2}" type="datetimeFigureOut">
              <a:rPr lang="en-GB" smtClean="0"/>
              <a:t>15/06/2023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8A40D4-A6F5-400D-B535-B4D540233F77}" type="slidenum">
              <a:rPr lang="en-GB" smtClean="0"/>
              <a:t>‹#›</a:t>
            </a:fld>
            <a:endParaRPr lang="en-GB"/>
          </a:p>
        </p:txBody>
      </p:sp>
    </p:spTree>
    <p:extLst>
      <p:ext uri="{BB962C8B-B14F-4D97-AF65-F5344CB8AC3E}">
        <p14:creationId xmlns:p14="http://schemas.microsoft.com/office/powerpoint/2010/main" val="4140929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6B1F22-960A-47AA-BFB7-C174F878D5D2}" type="datetimeFigureOut">
              <a:rPr lang="en-GB" smtClean="0"/>
              <a:t>15/06/2023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8A40D4-A6F5-400D-B535-B4D540233F77}" type="slidenum">
              <a:rPr lang="en-GB" smtClean="0"/>
              <a:t>‹#›</a:t>
            </a:fld>
            <a:endParaRPr lang="en-GB"/>
          </a:p>
        </p:txBody>
      </p:sp>
    </p:spTree>
    <p:extLst>
      <p:ext uri="{BB962C8B-B14F-4D97-AF65-F5344CB8AC3E}">
        <p14:creationId xmlns:p14="http://schemas.microsoft.com/office/powerpoint/2010/main" val="17835093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BC004D7F-4B2C-49DD-84E7-6685948CA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5" name="Group 1034">
            <a:extLst>
              <a:ext uri="{FF2B5EF4-FFF2-40B4-BE49-F238E27FC236}">
                <a16:creationId xmlns:a16="http://schemas.microsoft.com/office/drawing/2014/main" id="{E4929BB6-2614-469C-B2DC-14288A41EE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29962" cy="6856214"/>
            <a:chOff x="-15736" y="0"/>
            <a:chExt cx="12229962" cy="6856214"/>
          </a:xfrm>
        </p:grpSpPr>
        <p:pic>
          <p:nvPicPr>
            <p:cNvPr id="1036" name="Picture 1035">
              <a:extLst>
                <a:ext uri="{FF2B5EF4-FFF2-40B4-BE49-F238E27FC236}">
                  <a16:creationId xmlns:a16="http://schemas.microsoft.com/office/drawing/2014/main" id="{0F9303EB-6869-4D98-89A4-11F721A73C2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47" name="Rectangle 1036">
              <a:extLst>
                <a:ext uri="{FF2B5EF4-FFF2-40B4-BE49-F238E27FC236}">
                  <a16:creationId xmlns:a16="http://schemas.microsoft.com/office/drawing/2014/main" id="{B0B2CEAC-0FA7-40BF-AFDC-86D21BF94F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8" name="Picture 1037">
              <a:extLst>
                <a:ext uri="{FF2B5EF4-FFF2-40B4-BE49-F238E27FC236}">
                  <a16:creationId xmlns:a16="http://schemas.microsoft.com/office/drawing/2014/main" id="{CFC5E682-2A3D-4D7E-A460-0164698D2CB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048" name="Picture 1038">
              <a:extLst>
                <a:ext uri="{FF2B5EF4-FFF2-40B4-BE49-F238E27FC236}">
                  <a16:creationId xmlns:a16="http://schemas.microsoft.com/office/drawing/2014/main" id="{48343B0D-4B8E-48D5-940C-60507FF437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0AF3A38-A8F6-40AB-A666-F7359102CFDB}"/>
              </a:ext>
            </a:extLst>
          </p:cNvPr>
          <p:cNvSpPr>
            <a:spLocks noGrp="1"/>
          </p:cNvSpPr>
          <p:nvPr>
            <p:ph type="ctrTitle"/>
          </p:nvPr>
        </p:nvSpPr>
        <p:spPr>
          <a:xfrm>
            <a:off x="1072267" y="1041401"/>
            <a:ext cx="6528018" cy="2345264"/>
          </a:xfrm>
        </p:spPr>
        <p:txBody>
          <a:bodyPr>
            <a:normAutofit/>
          </a:bodyPr>
          <a:lstStyle/>
          <a:p>
            <a:pPr>
              <a:lnSpc>
                <a:spcPct val="90000"/>
              </a:lnSpc>
            </a:pPr>
            <a:r>
              <a:rPr lang="en-GB" dirty="0">
                <a:solidFill>
                  <a:srgbClr val="262626"/>
                </a:solidFill>
              </a:rPr>
              <a:t>OO02: SQL Injection Attack Detection &amp; Prevention</a:t>
            </a:r>
          </a:p>
        </p:txBody>
      </p:sp>
      <p:sp>
        <p:nvSpPr>
          <p:cNvPr id="3" name="Subtitle 2">
            <a:extLst>
              <a:ext uri="{FF2B5EF4-FFF2-40B4-BE49-F238E27FC236}">
                <a16:creationId xmlns:a16="http://schemas.microsoft.com/office/drawing/2014/main" id="{442DF9D0-8255-4C16-98F2-3479603514F5}"/>
              </a:ext>
            </a:extLst>
          </p:cNvPr>
          <p:cNvSpPr>
            <a:spLocks noGrp="1"/>
          </p:cNvSpPr>
          <p:nvPr>
            <p:ph type="subTitle" idx="1"/>
          </p:nvPr>
        </p:nvSpPr>
        <p:spPr>
          <a:xfrm>
            <a:off x="1072267" y="3657597"/>
            <a:ext cx="6528018" cy="1320802"/>
          </a:xfrm>
        </p:spPr>
        <p:txBody>
          <a:bodyPr>
            <a:normAutofit/>
          </a:bodyPr>
          <a:lstStyle/>
          <a:p>
            <a:r>
              <a:rPr lang="en-GB" dirty="0">
                <a:solidFill>
                  <a:srgbClr val="000000"/>
                </a:solidFill>
              </a:rPr>
              <a:t>Progress Update – Second Meeting</a:t>
            </a:r>
          </a:p>
          <a:p>
            <a:r>
              <a:rPr lang="en-GB" dirty="0">
                <a:solidFill>
                  <a:srgbClr val="000000"/>
                </a:solidFill>
              </a:rPr>
              <a:t>GitLab Link: https://gitlab2.eeecs.qub.ac.uk/40228223/sql-injection-attack-detection-and-prevention</a:t>
            </a:r>
          </a:p>
        </p:txBody>
      </p:sp>
      <p:cxnSp>
        <p:nvCxnSpPr>
          <p:cNvPr id="1049" name="Straight Connector 1040">
            <a:extLst>
              <a:ext uri="{FF2B5EF4-FFF2-40B4-BE49-F238E27FC236}">
                <a16:creationId xmlns:a16="http://schemas.microsoft.com/office/drawing/2014/main" id="{0EE67EC5-3FEB-443B-8CD7-446D2BBA8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8045" y="3541181"/>
            <a:ext cx="6492240" cy="0"/>
          </a:xfrm>
          <a:prstGeom prst="line">
            <a:avLst/>
          </a:prstGeom>
        </p:spPr>
        <p:style>
          <a:lnRef idx="2">
            <a:schemeClr val="accent1"/>
          </a:lnRef>
          <a:fillRef idx="0">
            <a:schemeClr val="accent1"/>
          </a:fillRef>
          <a:effectRef idx="1">
            <a:schemeClr val="accent1"/>
          </a:effectRef>
          <a:fontRef idx="minor">
            <a:schemeClr val="tx1"/>
          </a:fontRef>
        </p:style>
      </p:cxnSp>
      <p:sp>
        <p:nvSpPr>
          <p:cNvPr id="1050" name="Rectangle 1042">
            <a:extLst>
              <a:ext uri="{FF2B5EF4-FFF2-40B4-BE49-F238E27FC236}">
                <a16:creationId xmlns:a16="http://schemas.microsoft.com/office/drawing/2014/main" id="{D98D9C15-E7B4-462B-9B16-D45AA97C1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662"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ql Injection Icons - Free SVG &amp; PNG Sql Injection Images - Noun Project">
            <a:extLst>
              <a:ext uri="{FF2B5EF4-FFF2-40B4-BE49-F238E27FC236}">
                <a16:creationId xmlns:a16="http://schemas.microsoft.com/office/drawing/2014/main" id="{0249450D-B228-B456-6FE7-7F9C32967A3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374701" y="2122701"/>
            <a:ext cx="2433793" cy="243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44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F4F0-A861-4CCA-B29F-657610D92AEC}"/>
              </a:ext>
            </a:extLst>
          </p:cNvPr>
          <p:cNvSpPr>
            <a:spLocks noGrp="1"/>
          </p:cNvSpPr>
          <p:nvPr>
            <p:ph type="title"/>
          </p:nvPr>
        </p:nvSpPr>
        <p:spPr/>
        <p:txBody>
          <a:bodyPr/>
          <a:lstStyle/>
          <a:p>
            <a:r>
              <a:rPr lang="en-GB" dirty="0"/>
              <a:t>EPSS vs OWASP RRM</a:t>
            </a:r>
          </a:p>
        </p:txBody>
      </p:sp>
      <p:sp>
        <p:nvSpPr>
          <p:cNvPr id="3" name="Text Placeholder 2">
            <a:extLst>
              <a:ext uri="{FF2B5EF4-FFF2-40B4-BE49-F238E27FC236}">
                <a16:creationId xmlns:a16="http://schemas.microsoft.com/office/drawing/2014/main" id="{7E39C59E-AB00-5897-EDDF-0D139E2A9B06}"/>
              </a:ext>
            </a:extLst>
          </p:cNvPr>
          <p:cNvSpPr>
            <a:spLocks noGrp="1"/>
          </p:cNvSpPr>
          <p:nvPr>
            <p:ph type="body" idx="1"/>
          </p:nvPr>
        </p:nvSpPr>
        <p:spPr>
          <a:xfrm>
            <a:off x="1295400" y="1942916"/>
            <a:ext cx="4718304" cy="576262"/>
          </a:xfrm>
        </p:spPr>
        <p:txBody>
          <a:bodyPr/>
          <a:lstStyle/>
          <a:p>
            <a:r>
              <a:rPr lang="en-GB" dirty="0"/>
              <a:t>EPSS</a:t>
            </a:r>
          </a:p>
        </p:txBody>
      </p:sp>
      <p:sp>
        <p:nvSpPr>
          <p:cNvPr id="4" name="Content Placeholder 3">
            <a:extLst>
              <a:ext uri="{FF2B5EF4-FFF2-40B4-BE49-F238E27FC236}">
                <a16:creationId xmlns:a16="http://schemas.microsoft.com/office/drawing/2014/main" id="{D1A8EED0-EB8E-0803-A888-86A51E224E09}"/>
              </a:ext>
            </a:extLst>
          </p:cNvPr>
          <p:cNvSpPr>
            <a:spLocks noGrp="1"/>
          </p:cNvSpPr>
          <p:nvPr>
            <p:ph sz="half" idx="2"/>
          </p:nvPr>
        </p:nvSpPr>
        <p:spPr>
          <a:xfrm>
            <a:off x="1295400" y="2519178"/>
            <a:ext cx="4718304" cy="3356689"/>
          </a:xfrm>
        </p:spPr>
        <p:txBody>
          <a:bodyPr>
            <a:normAutofit fontScale="85000" lnSpcReduction="20000"/>
          </a:bodyPr>
          <a:lstStyle/>
          <a:p>
            <a:r>
              <a:rPr lang="en-GB" sz="1800" dirty="0"/>
              <a:t>The research is based on data collected from specific data partners which might be lacking in coverage. </a:t>
            </a:r>
          </a:p>
          <a:p>
            <a:r>
              <a:rPr lang="en-GB" sz="1800" dirty="0"/>
              <a:t>Since EPSS rely on signature-based methods – it might not be able to detect zero-day attacks</a:t>
            </a:r>
          </a:p>
          <a:p>
            <a:r>
              <a:rPr lang="en-GB" sz="1800" dirty="0"/>
              <a:t>The prediction system is limited to a specific time window of vulnerabilities (30 days).</a:t>
            </a:r>
          </a:p>
          <a:p>
            <a:r>
              <a:rPr lang="en-GB" sz="1800" dirty="0"/>
              <a:t>The system only considers vulnerabilities with CVE identifiers, leaving out other types of software flaws or misconfigurations that could be exploited.</a:t>
            </a:r>
          </a:p>
          <a:p>
            <a:r>
              <a:rPr lang="en-GB" sz="1800" dirty="0"/>
              <a:t>Limited Context and Risk Assessment: The scoring system provided by EPSS offers estimates of threats but does not take into account factors such as a company's assets, operating environment, security controls, or potential loss resulting from exploitation. </a:t>
            </a:r>
          </a:p>
        </p:txBody>
      </p:sp>
      <p:sp>
        <p:nvSpPr>
          <p:cNvPr id="5" name="Text Placeholder 4">
            <a:extLst>
              <a:ext uri="{FF2B5EF4-FFF2-40B4-BE49-F238E27FC236}">
                <a16:creationId xmlns:a16="http://schemas.microsoft.com/office/drawing/2014/main" id="{B625E013-E1A4-989F-2823-3EE3D2671A5F}"/>
              </a:ext>
            </a:extLst>
          </p:cNvPr>
          <p:cNvSpPr>
            <a:spLocks noGrp="1"/>
          </p:cNvSpPr>
          <p:nvPr>
            <p:ph type="body" sz="quarter" idx="3"/>
          </p:nvPr>
        </p:nvSpPr>
        <p:spPr>
          <a:xfrm>
            <a:off x="6111096" y="1923038"/>
            <a:ext cx="5040607" cy="576262"/>
          </a:xfrm>
        </p:spPr>
        <p:txBody>
          <a:bodyPr/>
          <a:lstStyle/>
          <a:p>
            <a:r>
              <a:rPr lang="en-GB" dirty="0"/>
              <a:t>OWASP Risk Rating Methodology</a:t>
            </a:r>
          </a:p>
        </p:txBody>
      </p:sp>
      <p:sp>
        <p:nvSpPr>
          <p:cNvPr id="6" name="Content Placeholder 5">
            <a:extLst>
              <a:ext uri="{FF2B5EF4-FFF2-40B4-BE49-F238E27FC236}">
                <a16:creationId xmlns:a16="http://schemas.microsoft.com/office/drawing/2014/main" id="{AA3AC3FB-8B71-59DA-B0D2-5C6EBA374266}"/>
              </a:ext>
            </a:extLst>
          </p:cNvPr>
          <p:cNvSpPr>
            <a:spLocks noGrp="1"/>
          </p:cNvSpPr>
          <p:nvPr>
            <p:ph sz="quarter" idx="4"/>
          </p:nvPr>
        </p:nvSpPr>
        <p:spPr>
          <a:xfrm>
            <a:off x="6180670" y="2519178"/>
            <a:ext cx="4718304" cy="3356689"/>
          </a:xfrm>
        </p:spPr>
        <p:txBody>
          <a:bodyPr>
            <a:normAutofit fontScale="85000" lnSpcReduction="20000"/>
          </a:bodyPr>
          <a:lstStyle/>
          <a:p>
            <a:r>
              <a:rPr lang="en-GB" sz="1800" dirty="0"/>
              <a:t>Bias: Different individuals may have varying opinions on the severity and impact of a particular vulnerability, leading to inconsistent risk ratings.</a:t>
            </a:r>
          </a:p>
          <a:p>
            <a:r>
              <a:rPr lang="en-GB" sz="1800" dirty="0"/>
              <a:t>The methodology lacks specific recommendations or best practices for remediation strategies.</a:t>
            </a:r>
          </a:p>
          <a:p>
            <a:r>
              <a:rPr lang="en-GB" sz="1800" dirty="0"/>
              <a:t>The OWASP Risk Rating Methodology, on the other hand, is primarily focused on assessing risks associated with web applications..</a:t>
            </a:r>
          </a:p>
        </p:txBody>
      </p:sp>
    </p:spTree>
    <p:extLst>
      <p:ext uri="{BB962C8B-B14F-4D97-AF65-F5344CB8AC3E}">
        <p14:creationId xmlns:p14="http://schemas.microsoft.com/office/powerpoint/2010/main" val="233304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62BF-C690-AABA-394A-A65E93E0F5C2}"/>
              </a:ext>
            </a:extLst>
          </p:cNvPr>
          <p:cNvSpPr>
            <a:spLocks noGrp="1"/>
          </p:cNvSpPr>
          <p:nvPr>
            <p:ph type="title"/>
          </p:nvPr>
        </p:nvSpPr>
        <p:spPr/>
        <p:txBody>
          <a:bodyPr/>
          <a:lstStyle/>
          <a:p>
            <a:r>
              <a:rPr lang="en-GB" dirty="0"/>
              <a:t>EPSS and ORRM</a:t>
            </a:r>
          </a:p>
        </p:txBody>
      </p:sp>
      <p:sp>
        <p:nvSpPr>
          <p:cNvPr id="3" name="Content Placeholder 2">
            <a:extLst>
              <a:ext uri="{FF2B5EF4-FFF2-40B4-BE49-F238E27FC236}">
                <a16:creationId xmlns:a16="http://schemas.microsoft.com/office/drawing/2014/main" id="{098C2807-4990-29B6-FEEA-298B9B88EB7D}"/>
              </a:ext>
            </a:extLst>
          </p:cNvPr>
          <p:cNvSpPr>
            <a:spLocks noGrp="1"/>
          </p:cNvSpPr>
          <p:nvPr>
            <p:ph idx="1"/>
          </p:nvPr>
        </p:nvSpPr>
        <p:spPr/>
        <p:txBody>
          <a:bodyPr>
            <a:normAutofit lnSpcReduction="10000"/>
          </a:bodyPr>
          <a:lstStyle/>
          <a:p>
            <a:r>
              <a:rPr lang="en-GB" sz="1800" dirty="0"/>
              <a:t>Use the likelihood of exploitation for each vulnerability.</a:t>
            </a:r>
          </a:p>
          <a:p>
            <a:r>
              <a:rPr lang="en-GB" sz="1800" dirty="0"/>
              <a:t>Since EPSS only works on assigned CVEs, map the various SQLi classifications to relevant CVEs.</a:t>
            </a:r>
          </a:p>
          <a:p>
            <a:r>
              <a:rPr lang="en-GB" sz="1800" dirty="0"/>
              <a:t>Implement  factors such as technical impact, business impact, exploitability from ORRM.</a:t>
            </a:r>
          </a:p>
          <a:p>
            <a:r>
              <a:rPr lang="en-GB" sz="1800" dirty="0"/>
              <a:t>Planning to combine the predictive capabilities of EPSS in terms of exploit likelihood while incorporating the comprehensive risk evaluation provided by ORMM. This integration allows you to consider both the probability of exploitation and the broader impact of vulnerabilities.</a:t>
            </a:r>
          </a:p>
          <a:p>
            <a:r>
              <a:rPr lang="en-GB" sz="1800" dirty="0"/>
              <a:t>“(EPSS) lacks the ability to account for an individual vulnerability’s context in its calculation, and thus is currently unsuitable as a primary risk score. Perhaps information such as vulnerability exposure and device business value could be combined with the threat score of EPSS to create a more comprehensive risk scoring system.”</a:t>
            </a:r>
          </a:p>
        </p:txBody>
      </p:sp>
    </p:spTree>
    <p:extLst>
      <p:ext uri="{BB962C8B-B14F-4D97-AF65-F5344CB8AC3E}">
        <p14:creationId xmlns:p14="http://schemas.microsoft.com/office/powerpoint/2010/main" val="159394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FF43104-F524-418A-A0E3-3146340AB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23E5CD5-3226-4DDD-97AC-81C8F40E09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8" name="Picture 27">
              <a:extLst>
                <a:ext uri="{FF2B5EF4-FFF2-40B4-BE49-F238E27FC236}">
                  <a16:creationId xmlns:a16="http://schemas.microsoft.com/office/drawing/2014/main" id="{858B6703-6BCA-4414-A7FC-BA111255B1A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9" name="Rectangle 28">
              <a:extLst>
                <a:ext uri="{FF2B5EF4-FFF2-40B4-BE49-F238E27FC236}">
                  <a16:creationId xmlns:a16="http://schemas.microsoft.com/office/drawing/2014/main" id="{76826A85-B5BB-4A9B-819E-AF5A0B30A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0" name="Picture 29">
              <a:extLst>
                <a:ext uri="{FF2B5EF4-FFF2-40B4-BE49-F238E27FC236}">
                  <a16:creationId xmlns:a16="http://schemas.microsoft.com/office/drawing/2014/main" id="{B8A6C787-E24E-48D0-AF26-F35E43180E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1" name="Picture 30">
              <a:extLst>
                <a:ext uri="{FF2B5EF4-FFF2-40B4-BE49-F238E27FC236}">
                  <a16:creationId xmlns:a16="http://schemas.microsoft.com/office/drawing/2014/main" id="{E55A8260-917C-4DAC-A284-2A6E124FC9E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C7CEEF9E-8C27-C849-AF4C-712B5E4AA9A9}"/>
              </a:ext>
            </a:extLst>
          </p:cNvPr>
          <p:cNvSpPr>
            <a:spLocks noGrp="1"/>
          </p:cNvSpPr>
          <p:nvPr>
            <p:ph type="title"/>
          </p:nvPr>
        </p:nvSpPr>
        <p:spPr>
          <a:xfrm>
            <a:off x="3026579" y="230802"/>
            <a:ext cx="7200785" cy="1303867"/>
          </a:xfrm>
        </p:spPr>
        <p:txBody>
          <a:bodyPr>
            <a:normAutofit/>
          </a:bodyPr>
          <a:lstStyle/>
          <a:p>
            <a:r>
              <a:rPr lang="en-GB" sz="3200" dirty="0"/>
              <a:t>OWASP RRM &amp; EPSS: Risk Modelling</a:t>
            </a:r>
          </a:p>
        </p:txBody>
      </p:sp>
      <p:sp>
        <p:nvSpPr>
          <p:cNvPr id="33" name="Rectangle 32">
            <a:extLst>
              <a:ext uri="{FF2B5EF4-FFF2-40B4-BE49-F238E27FC236}">
                <a16:creationId xmlns:a16="http://schemas.microsoft.com/office/drawing/2014/main" id="{B6ABA3F9-ECC4-45D8-8538-B7EEC4D27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72384" cy="453542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1F1D32-FBD9-0389-40A7-9DB4DEE602A3}"/>
              </a:ext>
            </a:extLst>
          </p:cNvPr>
          <p:cNvPicPr>
            <a:picLocks noChangeAspect="1"/>
          </p:cNvPicPr>
          <p:nvPr/>
        </p:nvPicPr>
        <p:blipFill rotWithShape="1">
          <a:blip r:embed="rId5"/>
          <a:srcRect t="85" r="6" b="6"/>
          <a:stretch/>
        </p:blipFill>
        <p:spPr>
          <a:xfrm>
            <a:off x="1257236" y="1374735"/>
            <a:ext cx="2743200" cy="1993981"/>
          </a:xfrm>
          <a:prstGeom prst="rect">
            <a:avLst/>
          </a:prstGeom>
        </p:spPr>
      </p:pic>
      <p:cxnSp>
        <p:nvCxnSpPr>
          <p:cNvPr id="35" name="Straight Connector 34">
            <a:extLst>
              <a:ext uri="{FF2B5EF4-FFF2-40B4-BE49-F238E27FC236}">
                <a16:creationId xmlns:a16="http://schemas.microsoft.com/office/drawing/2014/main" id="{420C8890-1E3E-474D-9D1E-D3E3062B61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4033" y="2400639"/>
            <a:ext cx="603504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1600DB45-0CBF-598B-6E1A-2FF8F9F16240}"/>
              </a:ext>
            </a:extLst>
          </p:cNvPr>
          <p:cNvPicPr>
            <a:picLocks noChangeAspect="1"/>
          </p:cNvPicPr>
          <p:nvPr/>
        </p:nvPicPr>
        <p:blipFill>
          <a:blip r:embed="rId6"/>
          <a:stretch>
            <a:fillRect/>
          </a:stretch>
        </p:blipFill>
        <p:spPr>
          <a:xfrm>
            <a:off x="1257236" y="3533309"/>
            <a:ext cx="2743200" cy="1433322"/>
          </a:xfrm>
          <a:prstGeom prst="rect">
            <a:avLst/>
          </a:prstGeom>
        </p:spPr>
      </p:pic>
      <p:sp>
        <p:nvSpPr>
          <p:cNvPr id="3" name="Content Placeholder 2">
            <a:extLst>
              <a:ext uri="{FF2B5EF4-FFF2-40B4-BE49-F238E27FC236}">
                <a16:creationId xmlns:a16="http://schemas.microsoft.com/office/drawing/2014/main" id="{1B5284DF-32CA-F2A4-69D3-1AC6027AC5B1}"/>
              </a:ext>
            </a:extLst>
          </p:cNvPr>
          <p:cNvSpPr>
            <a:spLocks noGrp="1"/>
          </p:cNvSpPr>
          <p:nvPr>
            <p:ph idx="1"/>
          </p:nvPr>
        </p:nvSpPr>
        <p:spPr>
          <a:xfrm>
            <a:off x="4608448" y="1205735"/>
            <a:ext cx="6548583" cy="2839491"/>
          </a:xfrm>
          <a:solidFill>
            <a:srgbClr val="FAFAFA"/>
          </a:solidFill>
        </p:spPr>
        <p:txBody>
          <a:bodyPr>
            <a:normAutofit fontScale="85000" lnSpcReduction="20000"/>
          </a:bodyPr>
          <a:lstStyle/>
          <a:p>
            <a:r>
              <a:rPr lang="en-GB" sz="1800" dirty="0"/>
              <a:t>Risk = Likelihood * Impact </a:t>
            </a:r>
          </a:p>
          <a:p>
            <a:r>
              <a:rPr lang="en-GB" sz="1800" dirty="0"/>
              <a:t>Likelihood = AVG(Threat Agent Factors + Vulnerability Factors + Exploitation Activity Probability)</a:t>
            </a:r>
          </a:p>
          <a:p>
            <a:r>
              <a:rPr lang="en-GB" sz="1800" dirty="0"/>
              <a:t>Impact = AVG(Technical Impact + Business Impact)</a:t>
            </a:r>
          </a:p>
          <a:p>
            <a:r>
              <a:rPr lang="en-GB" sz="1800" dirty="0"/>
              <a:t>Threat agent Factors:</a:t>
            </a:r>
          </a:p>
          <a:p>
            <a:pPr lvl="1"/>
            <a:r>
              <a:rPr lang="en-GB" sz="1600" dirty="0"/>
              <a:t>Skill level, Motive, Opportunity and Size</a:t>
            </a:r>
          </a:p>
          <a:p>
            <a:r>
              <a:rPr lang="en-GB" sz="1800" dirty="0"/>
              <a:t>Vulnerability Factors:</a:t>
            </a:r>
          </a:p>
          <a:p>
            <a:pPr lvl="1"/>
            <a:r>
              <a:rPr lang="en-GB" sz="1600" dirty="0"/>
              <a:t>Ease of Discovery, Ease of Exploit, Awareness, Intrusion Detection</a:t>
            </a:r>
          </a:p>
          <a:p>
            <a:r>
              <a:rPr lang="en-GB" sz="2000" dirty="0"/>
              <a:t>Impact Factors:</a:t>
            </a:r>
          </a:p>
          <a:p>
            <a:endParaRPr lang="en-GB" sz="2000" dirty="0"/>
          </a:p>
          <a:p>
            <a:pPr marL="0" indent="0">
              <a:buNone/>
            </a:pPr>
            <a:endParaRPr lang="en-GB" sz="2000" dirty="0"/>
          </a:p>
          <a:p>
            <a:endParaRPr lang="en-GB" sz="2000" dirty="0"/>
          </a:p>
          <a:p>
            <a:pPr lvl="1"/>
            <a:endParaRPr lang="en-GB" sz="1600" dirty="0"/>
          </a:p>
          <a:p>
            <a:pPr lvl="1"/>
            <a:endParaRPr lang="en-GB" sz="1600" dirty="0"/>
          </a:p>
          <a:p>
            <a:endParaRPr lang="en-GB" sz="1800" dirty="0"/>
          </a:p>
        </p:txBody>
      </p:sp>
      <p:pic>
        <p:nvPicPr>
          <p:cNvPr id="19" name="Picture 18">
            <a:extLst>
              <a:ext uri="{FF2B5EF4-FFF2-40B4-BE49-F238E27FC236}">
                <a16:creationId xmlns:a16="http://schemas.microsoft.com/office/drawing/2014/main" id="{10C6ED35-B032-31BB-3B06-F2B4A8026608}"/>
              </a:ext>
            </a:extLst>
          </p:cNvPr>
          <p:cNvPicPr>
            <a:picLocks noChangeAspect="1"/>
          </p:cNvPicPr>
          <p:nvPr/>
        </p:nvPicPr>
        <p:blipFill>
          <a:blip r:embed="rId7"/>
          <a:stretch>
            <a:fillRect/>
          </a:stretch>
        </p:blipFill>
        <p:spPr>
          <a:xfrm>
            <a:off x="4496168" y="3852354"/>
            <a:ext cx="6660863" cy="1761257"/>
          </a:xfrm>
          <a:prstGeom prst="rect">
            <a:avLst/>
          </a:prstGeom>
        </p:spPr>
      </p:pic>
    </p:spTree>
    <p:extLst>
      <p:ext uri="{BB962C8B-B14F-4D97-AF65-F5344CB8AC3E}">
        <p14:creationId xmlns:p14="http://schemas.microsoft.com/office/powerpoint/2010/main" val="117323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2E29-D65F-2D7D-F91F-3F155E75AB9E}"/>
              </a:ext>
            </a:extLst>
          </p:cNvPr>
          <p:cNvSpPr>
            <a:spLocks noGrp="1"/>
          </p:cNvSpPr>
          <p:nvPr>
            <p:ph type="title"/>
          </p:nvPr>
        </p:nvSpPr>
        <p:spPr/>
        <p:txBody>
          <a:bodyPr/>
          <a:lstStyle/>
          <a:p>
            <a:r>
              <a:rPr lang="en-GB" dirty="0"/>
              <a:t>Research Questions</a:t>
            </a:r>
          </a:p>
        </p:txBody>
      </p:sp>
      <p:sp>
        <p:nvSpPr>
          <p:cNvPr id="3" name="Content Placeholder 2">
            <a:extLst>
              <a:ext uri="{FF2B5EF4-FFF2-40B4-BE49-F238E27FC236}">
                <a16:creationId xmlns:a16="http://schemas.microsoft.com/office/drawing/2014/main" id="{4B22F2A2-DF8E-1C8C-6A37-9654CD3155B2}"/>
              </a:ext>
            </a:extLst>
          </p:cNvPr>
          <p:cNvSpPr>
            <a:spLocks noGrp="1"/>
          </p:cNvSpPr>
          <p:nvPr>
            <p:ph idx="1"/>
          </p:nvPr>
        </p:nvSpPr>
        <p:spPr>
          <a:xfrm>
            <a:off x="1295401" y="1997765"/>
            <a:ext cx="9601196" cy="3878103"/>
          </a:xfrm>
          <a:solidFill>
            <a:srgbClr val="FBFBFB"/>
          </a:solidFill>
        </p:spPr>
        <p:txBody>
          <a:bodyPr>
            <a:normAutofit fontScale="55000" lnSpcReduction="20000"/>
          </a:bodyPr>
          <a:lstStyle/>
          <a:p>
            <a:r>
              <a:rPr lang="en-GB" sz="3400" dirty="0"/>
              <a:t>RQ1. What are the current state-of-the-art SQL injection attack detection and prevention approaches?</a:t>
            </a:r>
          </a:p>
          <a:p>
            <a:pPr lvl="1"/>
            <a:r>
              <a:rPr lang="en-GB" sz="2900" dirty="0">
                <a:solidFill>
                  <a:srgbClr val="000000"/>
                </a:solidFill>
                <a:effectLst/>
                <a:latin typeface="+mj-lt"/>
                <a:ea typeface="Cambria Math" panose="02040503050406030204" pitchFamily="18" charset="0"/>
              </a:rPr>
              <a:t>The state-of-the-art approaches will be examined to evaluate the effectiveness and completeness of modern solutions to detect and categorize SQL injection attacks.</a:t>
            </a:r>
          </a:p>
          <a:p>
            <a:r>
              <a:rPr lang="en-GB" sz="3400" dirty="0"/>
              <a:t>RQ2. What are the limitations in current SQL Injection Attack Detection and Prevention solutions?</a:t>
            </a:r>
          </a:p>
          <a:p>
            <a:pPr lvl="1"/>
            <a:r>
              <a:rPr lang="en-GB" sz="2900" dirty="0"/>
              <a:t>The aim of this project will be to perform gap analysis on the identified state-of-the-art SQL injection attack detection and prevention approaches. This research will use the consequent results to develop a new solution that will address the limitations in current state-of-the-art solutions</a:t>
            </a:r>
          </a:p>
          <a:p>
            <a:r>
              <a:rPr lang="en-GB" sz="3200" dirty="0"/>
              <a:t>RQ3. What are the different classifications of SQL Injection attacks and the associated risk factor?</a:t>
            </a:r>
          </a:p>
          <a:p>
            <a:pPr lvl="1"/>
            <a:r>
              <a:rPr lang="en-GB" sz="2900" dirty="0"/>
              <a:t>The research will aim to perform risk modelling on the identified SQL Injection classifications to accurately identify the severity of each attack type.  This allows organizations to quantify the potential impact of SQL injection attacks</a:t>
            </a:r>
          </a:p>
          <a:p>
            <a:pPr lvl="1"/>
            <a:endParaRPr lang="en-GB" sz="1700" dirty="0"/>
          </a:p>
          <a:p>
            <a:endParaRPr lang="en-GB" dirty="0"/>
          </a:p>
          <a:p>
            <a:endParaRPr lang="en-GB" dirty="0"/>
          </a:p>
        </p:txBody>
      </p:sp>
    </p:spTree>
    <p:extLst>
      <p:ext uri="{BB962C8B-B14F-4D97-AF65-F5344CB8AC3E}">
        <p14:creationId xmlns:p14="http://schemas.microsoft.com/office/powerpoint/2010/main" val="405358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3C75-C492-04C7-58D6-8194003778D6}"/>
              </a:ext>
            </a:extLst>
          </p:cNvPr>
          <p:cNvSpPr>
            <a:spLocks noGrp="1"/>
          </p:cNvSpPr>
          <p:nvPr>
            <p:ph type="title"/>
          </p:nvPr>
        </p:nvSpPr>
        <p:spPr/>
        <p:txBody>
          <a:bodyPr>
            <a:normAutofit/>
          </a:bodyPr>
          <a:lstStyle/>
          <a:p>
            <a:r>
              <a:rPr lang="en-GB" dirty="0"/>
              <a:t>Contributions</a:t>
            </a:r>
          </a:p>
        </p:txBody>
      </p:sp>
      <p:sp>
        <p:nvSpPr>
          <p:cNvPr id="3" name="Content Placeholder 2">
            <a:extLst>
              <a:ext uri="{FF2B5EF4-FFF2-40B4-BE49-F238E27FC236}">
                <a16:creationId xmlns:a16="http://schemas.microsoft.com/office/drawing/2014/main" id="{57B34A88-3410-CD3A-6D02-85129323EDFA}"/>
              </a:ext>
            </a:extLst>
          </p:cNvPr>
          <p:cNvSpPr>
            <a:spLocks noGrp="1"/>
          </p:cNvSpPr>
          <p:nvPr>
            <p:ph idx="1"/>
          </p:nvPr>
        </p:nvSpPr>
        <p:spPr/>
        <p:txBody>
          <a:bodyPr/>
          <a:lstStyle/>
          <a:p>
            <a:r>
              <a:rPr lang="en-GB" sz="1800" dirty="0">
                <a:solidFill>
                  <a:srgbClr val="000000"/>
                </a:solidFill>
                <a:effectLst/>
                <a:latin typeface="Times New Roman" panose="02020603050405020304" pitchFamily="18" charset="0"/>
                <a:ea typeface="Cambria Math" panose="02040503050406030204" pitchFamily="18" charset="0"/>
              </a:rPr>
              <a:t>The project will compile and classify different types of SQL injection types and perform risk modelling to determine the exploitability factor and the specific impacts of each SQL injection attack type thereby facilitating attack prioritization.</a:t>
            </a:r>
          </a:p>
          <a:p>
            <a:r>
              <a:rPr lang="en-GB" sz="1800" kern="100" dirty="0">
                <a:solidFill>
                  <a:srgbClr val="000000"/>
                </a:solidFill>
                <a:effectLst/>
                <a:latin typeface="Times New Roman" panose="02020603050405020304" pitchFamily="18" charset="0"/>
                <a:ea typeface="Cambria Math" panose="02040503050406030204" pitchFamily="18" charset="0"/>
                <a:cs typeface="Cambria Math" panose="02040503050406030204" pitchFamily="18" charset="0"/>
              </a:rPr>
              <a:t>It will identify additional improvements that can be made to the detection and prevention mechanics of current solutions.</a:t>
            </a:r>
          </a:p>
          <a:p>
            <a:r>
              <a:rPr lang="en-GB" sz="1800" kern="100" dirty="0">
                <a:solidFill>
                  <a:srgbClr val="000000"/>
                </a:solidFill>
                <a:effectLst/>
                <a:latin typeface="Times New Roman" panose="02020603050405020304" pitchFamily="18" charset="0"/>
                <a:ea typeface="Cambria Math" panose="02040503050406030204" pitchFamily="18" charset="0"/>
                <a:cs typeface="Cambria Math" panose="02040503050406030204" pitchFamily="18" charset="0"/>
              </a:rPr>
              <a:t>The project aims to propose an active SQL injection (SQLi) detection and prevention solution that addresses the limitations of current approaches. This solution will actively detect, alert, prioritize and prevent SQL injection attacks from reaching the backend database. </a:t>
            </a:r>
            <a:endParaRPr lang="en-GB" sz="18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p>
            <a:endParaRPr lang="en-GB" sz="1800" kern="100" dirty="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endParaRPr>
          </a:p>
          <a:p>
            <a:endParaRPr lang="en-GB" dirty="0"/>
          </a:p>
        </p:txBody>
      </p:sp>
    </p:spTree>
    <p:extLst>
      <p:ext uri="{BB962C8B-B14F-4D97-AF65-F5344CB8AC3E}">
        <p14:creationId xmlns:p14="http://schemas.microsoft.com/office/powerpoint/2010/main" val="3577253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4C99A-28D3-0466-AC4A-F8C835F40E11}"/>
              </a:ext>
            </a:extLst>
          </p:cNvPr>
          <p:cNvSpPr>
            <a:spLocks noGrp="1"/>
          </p:cNvSpPr>
          <p:nvPr>
            <p:ph type="title"/>
          </p:nvPr>
        </p:nvSpPr>
        <p:spPr/>
        <p:txBody>
          <a:bodyPr/>
          <a:lstStyle/>
          <a:p>
            <a:r>
              <a:rPr lang="en-GB" dirty="0"/>
              <a:t>Next Steps	</a:t>
            </a:r>
          </a:p>
        </p:txBody>
      </p:sp>
      <p:sp>
        <p:nvSpPr>
          <p:cNvPr id="3" name="Content Placeholder 2">
            <a:extLst>
              <a:ext uri="{FF2B5EF4-FFF2-40B4-BE49-F238E27FC236}">
                <a16:creationId xmlns:a16="http://schemas.microsoft.com/office/drawing/2014/main" id="{9775DE9A-45F5-BBED-3B0C-AC696311DA0B}"/>
              </a:ext>
            </a:extLst>
          </p:cNvPr>
          <p:cNvSpPr>
            <a:spLocks noGrp="1"/>
          </p:cNvSpPr>
          <p:nvPr>
            <p:ph idx="1"/>
          </p:nvPr>
        </p:nvSpPr>
        <p:spPr>
          <a:xfrm>
            <a:off x="1295401" y="2556932"/>
            <a:ext cx="9601196" cy="2531903"/>
          </a:xfrm>
        </p:spPr>
        <p:txBody>
          <a:bodyPr/>
          <a:lstStyle/>
          <a:p>
            <a:r>
              <a:rPr lang="en-GB" dirty="0"/>
              <a:t>Implement </a:t>
            </a:r>
            <a:r>
              <a:rPr lang="en-GB" dirty="0" err="1"/>
              <a:t>Multiclassifier</a:t>
            </a:r>
            <a:endParaRPr lang="en-GB" dirty="0"/>
          </a:p>
          <a:p>
            <a:r>
              <a:rPr lang="en-GB" dirty="0"/>
              <a:t>Test and Evaluate Other Classifiers (Random Forests, Naive Bayes classifier)</a:t>
            </a:r>
          </a:p>
          <a:p>
            <a:r>
              <a:rPr lang="en-GB" dirty="0"/>
              <a:t>Implement Continuous Testing through Gitlab CI/CD Pipelines</a:t>
            </a:r>
          </a:p>
          <a:p>
            <a:r>
              <a:rPr lang="en-GB" dirty="0"/>
              <a:t>Continue Literature Review on Risk Modelling</a:t>
            </a:r>
          </a:p>
        </p:txBody>
      </p:sp>
    </p:spTree>
    <p:extLst>
      <p:ext uri="{BB962C8B-B14F-4D97-AF65-F5344CB8AC3E}">
        <p14:creationId xmlns:p14="http://schemas.microsoft.com/office/powerpoint/2010/main" val="3015014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1767</TotalTime>
  <Words>706</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 Math</vt:lpstr>
      <vt:lpstr>Garamond</vt:lpstr>
      <vt:lpstr>Times New Roman</vt:lpstr>
      <vt:lpstr>Organic</vt:lpstr>
      <vt:lpstr>OO02: SQL Injection Attack Detection &amp; Prevention</vt:lpstr>
      <vt:lpstr>EPSS vs OWASP RRM</vt:lpstr>
      <vt:lpstr>EPSS and ORRM</vt:lpstr>
      <vt:lpstr>OWASP RRM &amp; EPSS: Risk Modelling</vt:lpstr>
      <vt:lpstr>Research Questions</vt:lpstr>
      <vt:lpstr>Contributions</vt:lpstr>
      <vt:lpstr>Next Steps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Health Apps</dc:title>
  <dc:creator>Alan Paul</dc:creator>
  <cp:lastModifiedBy>ALAN PAUL</cp:lastModifiedBy>
  <cp:revision>24</cp:revision>
  <dcterms:created xsi:type="dcterms:W3CDTF">2021-11-09T21:39:06Z</dcterms:created>
  <dcterms:modified xsi:type="dcterms:W3CDTF">2023-06-15T12:38:02Z</dcterms:modified>
</cp:coreProperties>
</file>