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1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3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6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03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8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96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63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0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8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9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13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1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9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9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73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9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6B1F22-960A-47AA-BFB7-C174F878D5D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50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C004D7F-4B2C-49DD-84E7-6685948CA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4929BB6-2614-469C-B2DC-14288A41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0F9303EB-6869-4D98-89A4-11F721A7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47" name="Rectangle 1036">
              <a:extLst>
                <a:ext uri="{FF2B5EF4-FFF2-40B4-BE49-F238E27FC236}">
                  <a16:creationId xmlns:a16="http://schemas.microsoft.com/office/drawing/2014/main" id="{B0B2CEAC-0FA7-40BF-AFDC-86D21BF9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CFC5E682-2A3D-4D7E-A460-0164698D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48" name="Picture 1038">
              <a:extLst>
                <a:ext uri="{FF2B5EF4-FFF2-40B4-BE49-F238E27FC236}">
                  <a16:creationId xmlns:a16="http://schemas.microsoft.com/office/drawing/2014/main" id="{48343B0D-4B8E-48D5-940C-60507FF43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AF3A38-A8F6-40AB-A666-F7359102C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67" y="1041401"/>
            <a:ext cx="6528018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rgbClr val="262626"/>
                </a:solidFill>
              </a:rPr>
              <a:t>OO02: SQL Injection Attack Detection &amp;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DF9D0-8255-4C16-98F2-347960351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267" y="3657597"/>
            <a:ext cx="6528018" cy="132080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Progress Update – First Meeting</a:t>
            </a:r>
          </a:p>
          <a:p>
            <a:r>
              <a:rPr lang="en-GB" dirty="0">
                <a:solidFill>
                  <a:srgbClr val="000000"/>
                </a:solidFill>
              </a:rPr>
              <a:t>GitLab Link: https://gitlab2.eeecs.qub.ac.uk/40228223/sql-injection-attack-detection-and-prevention</a:t>
            </a:r>
          </a:p>
        </p:txBody>
      </p:sp>
      <p:cxnSp>
        <p:nvCxnSpPr>
          <p:cNvPr id="1049" name="Straight Connector 1040">
            <a:extLst>
              <a:ext uri="{FF2B5EF4-FFF2-40B4-BE49-F238E27FC236}">
                <a16:creationId xmlns:a16="http://schemas.microsoft.com/office/drawing/2014/main" id="{0EE67EC5-3FEB-443B-8CD7-446D2BBA8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Rectangle 1042">
            <a:extLst>
              <a:ext uri="{FF2B5EF4-FFF2-40B4-BE49-F238E27FC236}">
                <a16:creationId xmlns:a16="http://schemas.microsoft.com/office/drawing/2014/main" id="{D98D9C15-E7B4-462B-9B16-D45AA97C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662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ql Injection Icons - Free SVG &amp; PNG Sql Injection Images - Noun Project">
            <a:extLst>
              <a:ext uri="{FF2B5EF4-FFF2-40B4-BE49-F238E27FC236}">
                <a16:creationId xmlns:a16="http://schemas.microsoft.com/office/drawing/2014/main" id="{0249450D-B228-B456-6FE7-7F9C3296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4701" y="2122701"/>
            <a:ext cx="2433793" cy="243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4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0837993-CF68-4B71-B30D-9FF2DBDC6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5BC1EB0E-C682-4477-94FF-E3696ACD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A120B5-D483-4179-B163-E5D72313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A685BA-AB04-4A20-A6D5-BA403BAA7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2823476-35C9-4E21-A7A8-8EE69CF2E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A5951-06F3-4E0D-9B67-2FDEAA46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9DCBFD-0BFD-4523-A455-035AFF75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43" y="1092200"/>
            <a:ext cx="2928751" cy="449886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262626"/>
                </a:solidFill>
              </a:rPr>
              <a:t>Project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32E1-9CC8-4134-9DC7-4E61EE47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194" y="714513"/>
            <a:ext cx="6546426" cy="3360530"/>
          </a:xfrm>
        </p:spPr>
        <p:txBody>
          <a:bodyPr>
            <a:normAutofit/>
          </a:bodyPr>
          <a:lstStyle/>
          <a:p>
            <a:r>
              <a:rPr lang="en-GB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</a:rPr>
              <a:t>Literature Review</a:t>
            </a:r>
            <a:r>
              <a:rPr lang="en-GB" sz="1600" b="1" i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</a:rPr>
              <a:t>: </a:t>
            </a:r>
            <a:r>
              <a:rPr lang="en-GB" sz="16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</a:rPr>
              <a:t>Find limitations in state-of-the-art SQL injection detection and prevention solutions.</a:t>
            </a:r>
          </a:p>
          <a:p>
            <a:r>
              <a:rPr lang="en-GB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</a:rPr>
              <a:t>SQLi Payload Extraction and Classification</a:t>
            </a:r>
            <a:r>
              <a:rPr lang="en-GB" sz="1600" b="1" i="1" dirty="0">
                <a:solidFill>
                  <a:srgbClr val="262626"/>
                </a:solidFill>
                <a:latin typeface="Times New Roman" panose="02020603050405020304" pitchFamily="18" charset="0"/>
                <a:ea typeface="Cambria Math" panose="02040503050406030204" pitchFamily="18" charset="0"/>
              </a:rPr>
              <a:t>: </a:t>
            </a:r>
            <a:r>
              <a:rPr lang="en-GB" sz="1600" dirty="0">
                <a:solidFill>
                  <a:srgbClr val="262626"/>
                </a:solidFill>
                <a:latin typeface="Times New Roman" panose="02020603050405020304" pitchFamily="18" charset="0"/>
                <a:ea typeface="Cambria Math" panose="02040503050406030204" pitchFamily="18" charset="0"/>
              </a:rPr>
              <a:t>Classify SQLi payloads into different attack classifications, auth bypass, Command Execution, DDoS, Blind, Bypass Techniques. </a:t>
            </a:r>
          </a:p>
          <a:p>
            <a:r>
              <a:rPr lang="en-GB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</a:rPr>
              <a:t>ML Model Selection, Training and Testing</a:t>
            </a:r>
            <a:r>
              <a:rPr lang="en-GB" sz="1600" b="1" i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</a:rPr>
              <a:t>: </a:t>
            </a:r>
            <a:r>
              <a:rPr lang="en-GB" sz="16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</a:rPr>
              <a:t>Train the model using Multiclass classifier on the different attack type classifications. </a:t>
            </a:r>
          </a:p>
          <a:p>
            <a:r>
              <a:rPr lang="en-GB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</a:rPr>
              <a:t>SQLi Attack Type Risk Modelling</a:t>
            </a:r>
            <a:r>
              <a:rPr lang="en-GB" sz="1600" b="1" i="1" dirty="0">
                <a:solidFill>
                  <a:srgbClr val="262626"/>
                </a:solidFill>
                <a:latin typeface="Times New Roman" panose="02020603050405020304" pitchFamily="18" charset="0"/>
                <a:ea typeface="Cambria Math" panose="02040503050406030204" pitchFamily="18" charset="0"/>
              </a:rPr>
              <a:t>: </a:t>
            </a:r>
            <a:r>
              <a:rPr lang="en-GB" sz="1600" dirty="0">
                <a:solidFill>
                  <a:srgbClr val="262626"/>
                </a:solidFill>
                <a:latin typeface="Times New Roman" panose="02020603050405020304" pitchFamily="18" charset="0"/>
                <a:ea typeface="Cambria Math" panose="02040503050406030204" pitchFamily="18" charset="0"/>
              </a:rPr>
              <a:t>Perform risk modelling on the different attack type classifications using several metrics</a:t>
            </a:r>
            <a:r>
              <a:rPr lang="en-GB" sz="1600" i="1" dirty="0">
                <a:solidFill>
                  <a:srgbClr val="262626"/>
                </a:solidFill>
                <a:latin typeface="Times New Roman" panose="020206030504050203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GB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</a:rPr>
              <a:t>Develop SQLR34P3R</a:t>
            </a:r>
            <a:endParaRPr lang="en-GB" sz="1600" b="1" dirty="0">
              <a:solidFill>
                <a:srgbClr val="262626"/>
              </a:solidFill>
              <a:effectLst/>
              <a:latin typeface="Times New Roman" panose="02020603050405020304" pitchFamily="18" charset="0"/>
              <a:ea typeface="Cambria Math" panose="02040503050406030204" pitchFamily="18" charset="0"/>
            </a:endParaRPr>
          </a:p>
          <a:p>
            <a:endParaRPr lang="en-GB" sz="1600" dirty="0">
              <a:solidFill>
                <a:srgbClr val="262626"/>
              </a:solidFill>
              <a:effectLst/>
              <a:latin typeface="Times New Roman" panose="02020603050405020304" pitchFamily="18" charset="0"/>
              <a:ea typeface="Cambria Math" panose="02040503050406030204" pitchFamily="18" charset="0"/>
            </a:endParaRPr>
          </a:p>
          <a:p>
            <a:endParaRPr lang="en-GB" sz="1600" i="1" dirty="0">
              <a:solidFill>
                <a:srgbClr val="262626"/>
              </a:solidFill>
              <a:effectLst/>
              <a:latin typeface="Times New Roman" panose="020206030504050203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 descr="A yellow hexag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612EA48E-87E0-AD3A-0988-F22F8B11F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3951" y="4227217"/>
            <a:ext cx="7375406" cy="1677905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7896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3197-4504-4F7C-8B2E-9EC5F608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68588"/>
          </a:xfrm>
        </p:spPr>
        <p:txBody>
          <a:bodyPr>
            <a:noAutofit/>
          </a:bodyPr>
          <a:lstStyle/>
          <a:p>
            <a:r>
              <a:rPr lang="en-GB" sz="3200" dirty="0"/>
              <a:t>Literature Review – Some State-Of-The-Art Limitations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94652BF-29B2-7A98-A3EF-A859FFFB3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366593"/>
              </p:ext>
            </p:extLst>
          </p:nvPr>
        </p:nvGraphicFramePr>
        <p:xfrm>
          <a:off x="1295402" y="1950721"/>
          <a:ext cx="9601195" cy="3754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5424">
                  <a:extLst>
                    <a:ext uri="{9D8B030D-6E8A-4147-A177-3AD203B41FA5}">
                      <a16:colId xmlns:a16="http://schemas.microsoft.com/office/drawing/2014/main" val="1749294552"/>
                    </a:ext>
                  </a:extLst>
                </a:gridCol>
                <a:gridCol w="3763764">
                  <a:extLst>
                    <a:ext uri="{9D8B030D-6E8A-4147-A177-3AD203B41FA5}">
                      <a16:colId xmlns:a16="http://schemas.microsoft.com/office/drawing/2014/main" val="1370502547"/>
                    </a:ext>
                  </a:extLst>
                </a:gridCol>
                <a:gridCol w="4002007">
                  <a:extLst>
                    <a:ext uri="{9D8B030D-6E8A-4147-A177-3AD203B41FA5}">
                      <a16:colId xmlns:a16="http://schemas.microsoft.com/office/drawing/2014/main" val="3585225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Limitations/Potential 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99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SQL-IDS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Logging Capabilities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High Accuracy &amp;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/>
                        <a:t>Restricted to Java 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Unable to detect new SQLi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9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AMNESIA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Low FPR and Performance Overhead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High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Unable to detect Stored Procedures SQLi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/>
                        <a:t>Restricted to Java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SQLIADP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Easy deployment and fast response times.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false reduction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/>
                        <a:t>Does not specify what SQLi types are detected.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0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Neuro—Fuzzy SQLi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High accuracy (98.4% accuracy with the duration being 217 s for 13,079 attacks)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/>
                        <a:t>Limited set of training data.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1" dirty="0"/>
                        <a:t>Does not specify what SQLi types are detected.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6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SVM Machine Learning Predictive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Detects new SQLi techniques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1" dirty="0"/>
                        <a:t>Does not specify what SQLi attack types are detected.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/>
                        <a:t>Binary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61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9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CD2B5-575B-5CFB-F3AF-83D07D7B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64" y="724288"/>
            <a:ext cx="3502087" cy="567799"/>
          </a:xfrm>
        </p:spPr>
        <p:txBody>
          <a:bodyPr anchor="b">
            <a:normAutofit fontScale="90000"/>
          </a:bodyPr>
          <a:lstStyle/>
          <a:p>
            <a:r>
              <a:rPr lang="en-GB" sz="2800" dirty="0">
                <a:solidFill>
                  <a:srgbClr val="262626"/>
                </a:solidFill>
              </a:rPr>
              <a:t>System Flow Architecture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88078B8B-4C24-9C50-367B-1CA80230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1540565"/>
            <a:ext cx="2835464" cy="44419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262626"/>
                </a:solidFill>
              </a:rPr>
              <a:t>1. </a:t>
            </a:r>
          </a:p>
          <a:p>
            <a:pPr lvl="1"/>
            <a:r>
              <a:rPr lang="en-US" sz="1400" dirty="0">
                <a:solidFill>
                  <a:srgbClr val="262626"/>
                </a:solidFill>
              </a:rPr>
              <a:t>Threat actor – malicious SQLi input</a:t>
            </a:r>
          </a:p>
          <a:p>
            <a:pPr lvl="1"/>
            <a:r>
              <a:rPr lang="en-US" sz="1400" dirty="0">
                <a:solidFill>
                  <a:srgbClr val="262626"/>
                </a:solidFill>
              </a:rPr>
              <a:t>Normal User – Benign Input</a:t>
            </a:r>
          </a:p>
          <a:p>
            <a:pPr marL="342900" indent="-342900">
              <a:buAutoNum type="arabicPeriod" startAt="2"/>
            </a:pPr>
            <a:r>
              <a:rPr lang="en-US" sz="1600" dirty="0">
                <a:solidFill>
                  <a:srgbClr val="262626"/>
                </a:solidFill>
              </a:rPr>
              <a:t>Proxy command line tool that intercepts and predicts SQLi input. Performs categorization and risk modelling. </a:t>
            </a:r>
          </a:p>
          <a:p>
            <a:pPr marL="342900" indent="-342900">
              <a:buAutoNum type="arabicPeriod" startAt="2"/>
            </a:pPr>
            <a:r>
              <a:rPr lang="en-US" sz="1600" dirty="0">
                <a:solidFill>
                  <a:srgbClr val="262626"/>
                </a:solidFill>
              </a:rPr>
              <a:t>If benign data is detected, intended response is displayed back to the user.</a:t>
            </a:r>
          </a:p>
          <a:p>
            <a:pPr marL="342900" indent="-342900">
              <a:buAutoNum type="arabicPeriod" startAt="2"/>
            </a:pPr>
            <a:r>
              <a:rPr lang="en-US" sz="1600" dirty="0">
                <a:solidFill>
                  <a:srgbClr val="262626"/>
                </a:solidFill>
              </a:rPr>
              <a:t>SQLi Attack: Request is dropped, and IP is blocked. Alert is logged to </a:t>
            </a:r>
            <a:r>
              <a:rPr lang="en-US" sz="1600" dirty="0" err="1">
                <a:solidFill>
                  <a:srgbClr val="262626"/>
                </a:solidFill>
              </a:rPr>
              <a:t>logstash</a:t>
            </a:r>
            <a:r>
              <a:rPr lang="en-US" sz="1600" dirty="0">
                <a:solidFill>
                  <a:srgbClr val="262626"/>
                </a:solidFill>
              </a:rPr>
              <a:t> for flexible SIEM integration. </a:t>
            </a: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6548E05-B576-DDB8-248C-BFD92EF2A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97" y="1783080"/>
            <a:ext cx="678730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1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FF43104-F524-418A-A0E3-3146340AB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3E5CD5-3226-4DDD-97AC-81C8F40E0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58B6703-6BCA-4414-A7FC-BA111255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6826A85-B5BB-4A9B-819E-AF5A0B30A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8A6C787-E24E-48D0-AF26-F35E43180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55A8260-917C-4DAC-A284-2A6E124FC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CEEF9E-8C27-C849-AF4C-712B5E4A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580" y="230802"/>
            <a:ext cx="6270090" cy="1303867"/>
          </a:xfrm>
        </p:spPr>
        <p:txBody>
          <a:bodyPr>
            <a:normAutofit/>
          </a:bodyPr>
          <a:lstStyle/>
          <a:p>
            <a:r>
              <a:rPr lang="en-GB" sz="3200" dirty="0"/>
              <a:t>OWASP RRM: Risk Modelling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ABA3F9-ECC4-45D8-8538-B7EEC4D2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72384" cy="453542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1D32-FBD9-0389-40A7-9DB4DEE602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" r="6" b="6"/>
          <a:stretch/>
        </p:blipFill>
        <p:spPr>
          <a:xfrm>
            <a:off x="1257236" y="1374735"/>
            <a:ext cx="2743200" cy="199398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0C8890-1E3E-474D-9D1E-D3E3062B6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4033" y="2400639"/>
            <a:ext cx="603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600DB45-0CBF-598B-6E1A-2FF8F9F16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236" y="3533309"/>
            <a:ext cx="2743200" cy="14333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84DF-32CA-F2A4-69D3-1AC6027A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448" y="1205735"/>
            <a:ext cx="6548583" cy="2839491"/>
          </a:xfrm>
          <a:solidFill>
            <a:srgbClr val="FAFAFA"/>
          </a:solidFill>
        </p:spPr>
        <p:txBody>
          <a:bodyPr>
            <a:normAutofit fontScale="92500" lnSpcReduction="20000"/>
          </a:bodyPr>
          <a:lstStyle/>
          <a:p>
            <a:r>
              <a:rPr lang="en-GB" sz="1800" dirty="0"/>
              <a:t>Risk = Likelihood * Impact </a:t>
            </a:r>
          </a:p>
          <a:p>
            <a:r>
              <a:rPr lang="en-GB" sz="1800" dirty="0"/>
              <a:t>Likelihood = AVG(Threat Agent Factors + Vulnerability Factors)</a:t>
            </a:r>
          </a:p>
          <a:p>
            <a:r>
              <a:rPr lang="en-GB" sz="1800" dirty="0"/>
              <a:t>Impact = AVG(Technical Impact + Business Impact)</a:t>
            </a:r>
          </a:p>
          <a:p>
            <a:r>
              <a:rPr lang="en-GB" sz="1800" dirty="0"/>
              <a:t>Threat agent Factors:</a:t>
            </a:r>
          </a:p>
          <a:p>
            <a:pPr lvl="1"/>
            <a:r>
              <a:rPr lang="en-GB" sz="1600" dirty="0"/>
              <a:t>Skill level, Motive, Opportunity and Size</a:t>
            </a:r>
          </a:p>
          <a:p>
            <a:r>
              <a:rPr lang="en-GB" sz="1800" dirty="0"/>
              <a:t>Vulnerability Factors:</a:t>
            </a:r>
          </a:p>
          <a:p>
            <a:pPr lvl="1"/>
            <a:r>
              <a:rPr lang="en-GB" sz="1600" dirty="0"/>
              <a:t>Ease of Discovery, Ease of Exploit, Awareness, Intrusion Detection</a:t>
            </a:r>
          </a:p>
          <a:p>
            <a:r>
              <a:rPr lang="en-GB" sz="2000" dirty="0"/>
              <a:t>Impact Factors: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endParaRPr lang="en-GB" sz="1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C6ED35-B032-31BB-3B06-F2B4A8026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6168" y="3852354"/>
            <a:ext cx="6660863" cy="17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07F0E-5A59-49E0-BE1D-56F00481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262626"/>
                </a:solidFill>
              </a:rPr>
              <a:t>Implementation So Far</a:t>
            </a:r>
            <a:endParaRPr lang="en-US" sz="3400" dirty="0">
              <a:solidFill>
                <a:srgbClr val="262626"/>
              </a:solidFill>
            </a:endParaRPr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mputer screen shot of white text&#10;&#10;Description automatically generated with low confidence">
            <a:extLst>
              <a:ext uri="{FF2B5EF4-FFF2-40B4-BE49-F238E27FC236}">
                <a16:creationId xmlns:a16="http://schemas.microsoft.com/office/drawing/2014/main" id="{B2D95871-F72A-8600-FC24-A2EEBBC67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658" y="1606272"/>
            <a:ext cx="6510173" cy="37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5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C99A-28D3-0466-AC4A-F8C835F4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5DE9A-45F5-BBED-3B0C-AC696311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531903"/>
          </a:xfrm>
        </p:spPr>
        <p:txBody>
          <a:bodyPr/>
          <a:lstStyle/>
          <a:p>
            <a:r>
              <a:rPr lang="en-GB" dirty="0"/>
              <a:t>Test and Evaluate Other Classifiers (Random Forests, Naive Bayes classifier)</a:t>
            </a:r>
          </a:p>
          <a:p>
            <a:r>
              <a:rPr lang="en-GB" dirty="0"/>
              <a:t>Categorise attacks to SQLi Attack Types (Command Execution, DoS, Blind, Bypass Techniques)</a:t>
            </a:r>
          </a:p>
          <a:p>
            <a:r>
              <a:rPr lang="en-GB" dirty="0"/>
              <a:t>Implement Continuous Testing through Gitlab CI/CD Pipelines</a:t>
            </a:r>
          </a:p>
          <a:p>
            <a:r>
              <a:rPr lang="en-GB" dirty="0"/>
              <a:t>Continue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01501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4028</TotalTime>
  <Words>419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Organic</vt:lpstr>
      <vt:lpstr>OO02: SQL Injection Attack Detection &amp; Prevention</vt:lpstr>
      <vt:lpstr>Project Flow</vt:lpstr>
      <vt:lpstr>Literature Review – Some State-Of-The-Art Limitations</vt:lpstr>
      <vt:lpstr>System Flow Architecture</vt:lpstr>
      <vt:lpstr>OWASP RRM: Risk Modelling</vt:lpstr>
      <vt:lpstr>Implementation So Far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Health Apps</dc:title>
  <dc:creator>Alan Paul</dc:creator>
  <cp:lastModifiedBy>ALAN PAUL</cp:lastModifiedBy>
  <cp:revision>24</cp:revision>
  <dcterms:created xsi:type="dcterms:W3CDTF">2021-11-09T21:39:06Z</dcterms:created>
  <dcterms:modified xsi:type="dcterms:W3CDTF">2023-06-11T20:05:11Z</dcterms:modified>
</cp:coreProperties>
</file>