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383" r:id="rId2"/>
    <p:sldId id="366" r:id="rId3"/>
    <p:sldId id="350" r:id="rId4"/>
    <p:sldId id="336" r:id="rId5"/>
    <p:sldId id="337" r:id="rId6"/>
    <p:sldId id="338" r:id="rId7"/>
    <p:sldId id="333" r:id="rId8"/>
    <p:sldId id="334" r:id="rId9"/>
    <p:sldId id="335" r:id="rId10"/>
    <p:sldId id="364" r:id="rId11"/>
    <p:sldId id="38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5780"/>
    <a:srgbClr val="FEFDFB"/>
    <a:srgbClr val="E86F70"/>
    <a:srgbClr val="3BB8D6"/>
    <a:srgbClr val="D5EAEF"/>
    <a:srgbClr val="195A72"/>
    <a:srgbClr val="FF746F"/>
    <a:srgbClr val="FFA500"/>
    <a:srgbClr val="3BDA90"/>
    <a:srgbClr val="8590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9"/>
    <p:restoredTop sz="94505"/>
  </p:normalViewPr>
  <p:slideViewPr>
    <p:cSldViewPr snapToGrid="0" snapToObjects="1">
      <p:cViewPr varScale="1">
        <p:scale>
          <a:sx n="120" d="100"/>
          <a:sy n="120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4518F-B41C-0448-8932-FC0C97F527FF}" type="datetimeFigureOut">
              <a:rPr lang="en-US" smtClean="0"/>
              <a:t>11/6/18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7E133-E7B7-8741-B440-919DF424C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7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7E133-E7B7-8741-B440-919DF424CD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11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7E133-E7B7-8741-B440-919DF424CD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88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Colored</a:t>
            </a:r>
            <a:r>
              <a:rPr lang="en-US" baseline="0" dirty="0"/>
              <a:t> around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7E133-E7B7-8741-B440-919DF424CD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31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7E133-E7B7-8741-B440-919DF424CD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24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7E133-E7B7-8741-B440-919DF424CD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19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7E133-E7B7-8741-B440-919DF424CD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9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7E133-E7B7-8741-B440-919DF424CD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74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7E133-E7B7-8741-B440-919DF424CD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05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7E133-E7B7-8741-B440-919DF424CD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73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7E133-E7B7-8741-B440-919DF424CD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78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B8FA-B828-2540-84D3-3B90B1C6AFD6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2D54-3653-1141-B5EE-918072964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0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B8FA-B828-2540-84D3-3B90B1C6AFD6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2D54-3653-1141-B5EE-918072964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8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B8FA-B828-2540-84D3-3B90B1C6AFD6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2D54-3653-1141-B5EE-918072964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99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B8FA-B828-2540-84D3-3B90B1C6AFD6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2D54-3653-1141-B5EE-918072964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54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B8FA-B828-2540-84D3-3B90B1C6AFD6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2D54-3653-1141-B5EE-918072964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5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B8FA-B828-2540-84D3-3B90B1C6AFD6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2D54-3653-1141-B5EE-918072964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57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B8FA-B828-2540-84D3-3B90B1C6AFD6}" type="datetimeFigureOut">
              <a:rPr lang="en-US" smtClean="0"/>
              <a:t>11/6/18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2D54-3653-1141-B5EE-918072964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07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B8FA-B828-2540-84D3-3B90B1C6AFD6}" type="datetimeFigureOut">
              <a:rPr lang="en-US" smtClean="0"/>
              <a:t>11/6/18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2D54-3653-1141-B5EE-918072964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52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B8FA-B828-2540-84D3-3B90B1C6AFD6}" type="datetimeFigureOut">
              <a:rPr lang="en-US" smtClean="0"/>
              <a:t>11/6/18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2D54-3653-1141-B5EE-918072964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82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B8FA-B828-2540-84D3-3B90B1C6AFD6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2D54-3653-1141-B5EE-918072964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32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B8FA-B828-2540-84D3-3B90B1C6AFD6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2D54-3653-1141-B5EE-918072964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90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1B8FA-B828-2540-84D3-3B90B1C6AFD6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22D54-3653-1141-B5EE-918072964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5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Nothing+You+Could+Do" TargetMode="External"/><Relationship Id="rId2" Type="http://schemas.openxmlformats.org/officeDocument/2006/relationships/hyperlink" Target="https://fonts.google.com/specimen/Lat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onts.google.com/specimen/Roboto+Mono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27CED-4302-FE47-9BF2-8053FDA67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Font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26A45-8224-3F4C-A822-F0D45CF0F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free to download from Google Fonts: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Lato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https://fonts.google.com/specimen/Lato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Nothing you could do: </a:t>
            </a:r>
            <a:r>
              <a:rPr lang="en-US" dirty="0">
                <a:hlinkClick r:id="rId3"/>
              </a:rPr>
              <a:t>https://fonts.google.com/specimen/Nothing+You+Could+Do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Roboto Mono: </a:t>
            </a:r>
            <a:r>
              <a:rPr lang="en-US" dirty="0">
                <a:hlinkClick r:id="rId4"/>
              </a:rPr>
              <a:t>https://fonts.google.com/specimen/Roboto+Mono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381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3133165" y="432961"/>
            <a:ext cx="960854" cy="440807"/>
          </a:xfrm>
          <a:prstGeom prst="roundRect">
            <a:avLst/>
          </a:prstGeom>
          <a:solidFill>
            <a:srgbClr val="FF7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458686"/>
              </p:ext>
            </p:extLst>
          </p:nvPr>
        </p:nvGraphicFramePr>
        <p:xfrm>
          <a:off x="7888413" y="1583058"/>
          <a:ext cx="3174365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2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key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46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value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4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NA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" name="Arc 8"/>
          <p:cNvSpPr/>
          <p:nvPr/>
        </p:nvSpPr>
        <p:spPr>
          <a:xfrm flipH="1">
            <a:off x="3526340" y="1010107"/>
            <a:ext cx="7536438" cy="4857176"/>
          </a:xfrm>
          <a:prstGeom prst="arc">
            <a:avLst>
              <a:gd name="adj1" fmla="val 94401"/>
              <a:gd name="adj2" fmla="val 6119745"/>
            </a:avLst>
          </a:prstGeom>
          <a:ln w="38100">
            <a:solidFill>
              <a:srgbClr val="859094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728617"/>
              </p:ext>
            </p:extLst>
          </p:nvPr>
        </p:nvGraphicFramePr>
        <p:xfrm>
          <a:off x="694022" y="1563648"/>
          <a:ext cx="470185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0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2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NA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1" y="378182"/>
            <a:ext cx="12191999" cy="495586"/>
            <a:chOff x="1" y="344316"/>
            <a:chExt cx="12191999" cy="495586"/>
          </a:xfrm>
        </p:grpSpPr>
        <p:sp>
          <p:nvSpPr>
            <p:cNvPr id="16" name="Rounded Rectangle 15"/>
            <p:cNvSpPr/>
            <p:nvPr/>
          </p:nvSpPr>
          <p:spPr>
            <a:xfrm>
              <a:off x="6020571" y="380563"/>
              <a:ext cx="1334970" cy="440807"/>
            </a:xfrm>
            <a:prstGeom prst="roundRect">
              <a:avLst/>
            </a:prstGeom>
            <a:solidFill>
              <a:srgbClr val="FF74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647209" y="399095"/>
              <a:ext cx="3672045" cy="440807"/>
            </a:xfrm>
            <a:prstGeom prst="roundRect">
              <a:avLst/>
            </a:prstGeom>
            <a:solidFill>
              <a:srgbClr val="8ED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" y="344316"/>
              <a:ext cx="1219199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Roboto Mono" charset="0"/>
                  <a:ea typeface="Roboto Mono" charset="0"/>
                  <a:cs typeface="Roboto Mono" charset="0"/>
                </a:rPr>
                <a:t>gather(key = “</a:t>
              </a:r>
              <a:r>
                <a:rPr lang="en-US" sz="2500" dirty="0">
                  <a:uFill>
                    <a:solidFill>
                      <a:srgbClr val="3BDA90"/>
                    </a:solidFill>
                  </a:uFill>
                  <a:latin typeface="Roboto Mono" charset="0"/>
                  <a:ea typeface="Roboto Mono" charset="0"/>
                  <a:cs typeface="Roboto Mono" charset="0"/>
                </a:rPr>
                <a:t>key”</a:t>
              </a:r>
              <a:r>
                <a:rPr lang="en-US" sz="2500" dirty="0">
                  <a:latin typeface="Roboto Mono" charset="0"/>
                  <a:ea typeface="Roboto Mono" charset="0"/>
                  <a:cs typeface="Roboto Mono" charset="0"/>
                </a:rPr>
                <a:t>, value = “</a:t>
              </a:r>
              <a:r>
                <a:rPr lang="en-US" sz="2500" dirty="0">
                  <a:uFill>
                    <a:solidFill>
                      <a:srgbClr val="3BDA90"/>
                    </a:solidFill>
                  </a:uFill>
                  <a:latin typeface="Roboto Mono" charset="0"/>
                  <a:ea typeface="Roboto Mono" charset="0"/>
                  <a:cs typeface="Roboto Mono" charset="0"/>
                </a:rPr>
                <a:t>value”</a:t>
              </a:r>
              <a:r>
                <a:rPr lang="en-US" sz="2500" dirty="0">
                  <a:latin typeface="Roboto Mono" charset="0"/>
                  <a:ea typeface="Roboto Mono" charset="0"/>
                  <a:cs typeface="Roboto Mono" charset="0"/>
                </a:rPr>
                <a:t>, </a:t>
              </a:r>
              <a:r>
                <a:rPr lang="en-US" sz="2500" dirty="0">
                  <a:uFill>
                    <a:solidFill>
                      <a:srgbClr val="3BB8D6"/>
                    </a:solidFill>
                  </a:uFill>
                  <a:latin typeface="Roboto Mono" charset="0"/>
                  <a:ea typeface="Roboto Mono" charset="0"/>
                  <a:cs typeface="Roboto Mono" charset="0"/>
                </a:rPr>
                <a:t>cinnamon_1:nutmeg_3)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2851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2743199" y="423695"/>
            <a:ext cx="1385047" cy="440807"/>
          </a:xfrm>
          <a:prstGeom prst="roundRect">
            <a:avLst/>
          </a:prstGeom>
          <a:solidFill>
            <a:srgbClr val="A5E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759920"/>
              </p:ext>
            </p:extLst>
          </p:nvPr>
        </p:nvGraphicFramePr>
        <p:xfrm>
          <a:off x="7888413" y="1583058"/>
          <a:ext cx="3174365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2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spice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correct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NA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" name="Arc 8"/>
          <p:cNvSpPr/>
          <p:nvPr/>
        </p:nvSpPr>
        <p:spPr>
          <a:xfrm flipH="1">
            <a:off x="3526340" y="1010107"/>
            <a:ext cx="7536438" cy="4857176"/>
          </a:xfrm>
          <a:prstGeom prst="arc">
            <a:avLst>
              <a:gd name="adj1" fmla="val 94401"/>
              <a:gd name="adj2" fmla="val 6119745"/>
            </a:avLst>
          </a:prstGeom>
          <a:ln w="38100">
            <a:solidFill>
              <a:srgbClr val="859094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728617"/>
              </p:ext>
            </p:extLst>
          </p:nvPr>
        </p:nvGraphicFramePr>
        <p:xfrm>
          <a:off x="694022" y="1563648"/>
          <a:ext cx="470185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0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2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NA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1" y="378182"/>
            <a:ext cx="12191999" cy="486320"/>
            <a:chOff x="1" y="344316"/>
            <a:chExt cx="12191999" cy="486320"/>
          </a:xfrm>
        </p:grpSpPr>
        <p:sp>
          <p:nvSpPr>
            <p:cNvPr id="16" name="Rounded Rectangle 15"/>
            <p:cNvSpPr/>
            <p:nvPr/>
          </p:nvSpPr>
          <p:spPr>
            <a:xfrm>
              <a:off x="5959589" y="380563"/>
              <a:ext cx="1799364" cy="440807"/>
            </a:xfrm>
            <a:prstGeom prst="roundRect">
              <a:avLst/>
            </a:prstGeom>
            <a:solidFill>
              <a:srgbClr val="A5EC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8077515" y="389829"/>
              <a:ext cx="3672045" cy="440807"/>
            </a:xfrm>
            <a:prstGeom prst="roundRect">
              <a:avLst/>
            </a:prstGeom>
            <a:solidFill>
              <a:srgbClr val="8ED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" y="344316"/>
              <a:ext cx="1219199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Roboto Mono" charset="0"/>
                  <a:ea typeface="Roboto Mono" charset="0"/>
                  <a:cs typeface="Roboto Mono" charset="0"/>
                </a:rPr>
                <a:t>gather(key = “</a:t>
              </a:r>
              <a:r>
                <a:rPr lang="en-US" sz="2500" dirty="0">
                  <a:uFill>
                    <a:solidFill>
                      <a:srgbClr val="3BDA90"/>
                    </a:solidFill>
                  </a:uFill>
                  <a:latin typeface="Roboto Mono" charset="0"/>
                  <a:ea typeface="Roboto Mono" charset="0"/>
                  <a:cs typeface="Roboto Mono" charset="0"/>
                </a:rPr>
                <a:t>spice”</a:t>
              </a:r>
              <a:r>
                <a:rPr lang="en-US" sz="2500" dirty="0">
                  <a:latin typeface="Roboto Mono" charset="0"/>
                  <a:ea typeface="Roboto Mono" charset="0"/>
                  <a:cs typeface="Roboto Mono" charset="0"/>
                </a:rPr>
                <a:t>, value = “</a:t>
              </a:r>
              <a:r>
                <a:rPr lang="en-US" sz="2500" dirty="0">
                  <a:uFill>
                    <a:solidFill>
                      <a:srgbClr val="3BDA90"/>
                    </a:solidFill>
                  </a:uFill>
                  <a:latin typeface="Roboto Mono" charset="0"/>
                  <a:ea typeface="Roboto Mono" charset="0"/>
                  <a:cs typeface="Roboto Mono" charset="0"/>
                </a:rPr>
                <a:t>correct”</a:t>
              </a:r>
              <a:r>
                <a:rPr lang="en-US" sz="2500" dirty="0">
                  <a:latin typeface="Roboto Mono" charset="0"/>
                  <a:ea typeface="Roboto Mono" charset="0"/>
                  <a:cs typeface="Roboto Mono" charset="0"/>
                </a:rPr>
                <a:t>, </a:t>
              </a:r>
              <a:r>
                <a:rPr lang="en-US" sz="2500" dirty="0">
                  <a:uFill>
                    <a:solidFill>
                      <a:srgbClr val="3BB8D6"/>
                    </a:solidFill>
                  </a:uFill>
                  <a:latin typeface="Roboto Mono" charset="0"/>
                  <a:ea typeface="Roboto Mono" charset="0"/>
                  <a:cs typeface="Roboto Mono" charset="0"/>
                </a:rPr>
                <a:t>cinnamon_1:nutmeg_3)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9706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114120"/>
              </p:ext>
            </p:extLst>
          </p:nvPr>
        </p:nvGraphicFramePr>
        <p:xfrm>
          <a:off x="8074680" y="1045487"/>
          <a:ext cx="3174366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81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81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key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value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147531"/>
              </p:ext>
            </p:extLst>
          </p:nvPr>
        </p:nvGraphicFramePr>
        <p:xfrm>
          <a:off x="736262" y="2528847"/>
          <a:ext cx="470185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5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5672667" y="3455947"/>
            <a:ext cx="2269066" cy="0"/>
          </a:xfrm>
          <a:prstGeom prst="straightConnector1">
            <a:avLst/>
          </a:prstGeom>
          <a:ln w="508000">
            <a:solidFill>
              <a:srgbClr val="85909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119045" y="3191248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gather()</a:t>
            </a:r>
          </a:p>
        </p:txBody>
      </p:sp>
    </p:spTree>
    <p:extLst>
      <p:ext uri="{BB962C8B-B14F-4D97-AF65-F5344CB8AC3E}">
        <p14:creationId xmlns:p14="http://schemas.microsoft.com/office/powerpoint/2010/main" val="139178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1" y="2685649"/>
            <a:ext cx="2568387" cy="440807"/>
          </a:xfrm>
          <a:prstGeom prst="roundRect">
            <a:avLst/>
          </a:prstGeom>
          <a:solidFill>
            <a:srgbClr val="8ED5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8095129" y="3087859"/>
            <a:ext cx="3402106" cy="440807"/>
          </a:xfrm>
          <a:prstGeom prst="roundRect">
            <a:avLst/>
          </a:prstGeom>
          <a:solidFill>
            <a:srgbClr val="8ED5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2812380" y="4598824"/>
            <a:ext cx="2333906" cy="821521"/>
          </a:xfrm>
          <a:prstGeom prst="wedgeRectCallout">
            <a:avLst>
              <a:gd name="adj1" fmla="val -6148"/>
              <a:gd name="adj2" fmla="val -12419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Nothing You Could Do" charset="0"/>
                <a:ea typeface="Nothing You Could Do" charset="0"/>
                <a:cs typeface="Nothing You Could Do" charset="0"/>
              </a:rPr>
              <a:t>key column you </a:t>
            </a:r>
            <a:r>
              <a:rPr lang="en-US" sz="2800" b="1" dirty="0">
                <a:solidFill>
                  <a:srgbClr val="3BDA90"/>
                </a:solidFill>
                <a:latin typeface="Nothing You Could Do" charset="0"/>
                <a:ea typeface="Nothing You Could Do" charset="0"/>
                <a:cs typeface="Nothing You Could Do" charset="0"/>
              </a:rPr>
              <a:t>want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5771120" y="4598824"/>
            <a:ext cx="2436719" cy="821521"/>
          </a:xfrm>
          <a:prstGeom prst="wedgeRectCallout">
            <a:avLst>
              <a:gd name="adj1" fmla="val -25687"/>
              <a:gd name="adj2" fmla="val -12423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Nothing You Could Do" charset="0"/>
                <a:ea typeface="Nothing You Could Do" charset="0"/>
                <a:cs typeface="Nothing You Could Do" charset="0"/>
              </a:rPr>
              <a:t>Value column you </a:t>
            </a:r>
            <a:r>
              <a:rPr lang="en-US" sz="2800" b="1" dirty="0">
                <a:solidFill>
                  <a:srgbClr val="3BDA90"/>
                </a:solidFill>
                <a:latin typeface="Nothing You Could Do" charset="0"/>
                <a:ea typeface="Nothing You Could Do" charset="0"/>
                <a:cs typeface="Nothing You Could Do" charset="0"/>
              </a:rPr>
              <a:t>want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392455" y="880533"/>
            <a:ext cx="1877828" cy="955362"/>
          </a:xfrm>
          <a:prstGeom prst="wedgeRectCallout">
            <a:avLst>
              <a:gd name="adj1" fmla="val -31710"/>
              <a:gd name="adj2" fmla="val 11196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Nothing You Could Do" charset="0"/>
                <a:ea typeface="Nothing You Could Do" charset="0"/>
                <a:cs typeface="Nothing You Could Do" charset="0"/>
              </a:rPr>
              <a:t>Data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  <a:latin typeface="Nothing You Could Do" charset="0"/>
                <a:ea typeface="Nothing You Could Do" charset="0"/>
                <a:cs typeface="Nothing You Could Do" charset="0"/>
              </a:rPr>
              <a:t>you </a:t>
            </a:r>
            <a:r>
              <a:rPr lang="en-US" sz="2800" b="1" dirty="0">
                <a:solidFill>
                  <a:srgbClr val="3BB8D6"/>
                </a:solidFill>
                <a:latin typeface="Nothing You Could Do" charset="0"/>
                <a:ea typeface="Nothing You Could Do" charset="0"/>
                <a:cs typeface="Nothing You Could Do" charset="0"/>
              </a:rPr>
              <a:t>have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8464095" y="880533"/>
            <a:ext cx="3199982" cy="955362"/>
          </a:xfrm>
          <a:prstGeom prst="wedgeRectCallout">
            <a:avLst>
              <a:gd name="adj1" fmla="val -32541"/>
              <a:gd name="adj2" fmla="val 142438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Nothing You Could Do" charset="0"/>
                <a:ea typeface="Nothing You Could Do" charset="0"/>
                <a:cs typeface="Nothing You Could Do" charset="0"/>
              </a:rPr>
              <a:t>Columns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  <a:latin typeface="Nothing You Could Do" charset="0"/>
                <a:ea typeface="Nothing You Could Do" charset="0"/>
                <a:cs typeface="Nothing You Could Do" charset="0"/>
              </a:rPr>
              <a:t>you </a:t>
            </a:r>
            <a:r>
              <a:rPr lang="en-US" sz="2800" b="1" dirty="0">
                <a:solidFill>
                  <a:srgbClr val="3BB8D6"/>
                </a:solidFill>
                <a:latin typeface="Nothing You Could Do" charset="0"/>
                <a:ea typeface="Nothing You Could Do" charset="0"/>
                <a:cs typeface="Nothing You Could Do" charset="0"/>
              </a:rPr>
              <a:t>have</a:t>
            </a:r>
            <a:r>
              <a:rPr lang="en-US" sz="2800" b="1" dirty="0">
                <a:solidFill>
                  <a:schemeClr val="tx1"/>
                </a:solidFill>
                <a:latin typeface="Nothing You Could Do" charset="0"/>
                <a:ea typeface="Nothing You Could Do" charset="0"/>
                <a:cs typeface="Nothing You Could Do" charset="0"/>
              </a:rPr>
              <a:t>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331369" y="1835895"/>
            <a:ext cx="0" cy="830997"/>
          </a:xfrm>
          <a:prstGeom prst="straightConnector1">
            <a:avLst/>
          </a:prstGeom>
          <a:ln w="25400">
            <a:solidFill>
              <a:srgbClr val="3BB8D6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2"/>
          </p:cNvCxnSpPr>
          <p:nvPr/>
        </p:nvCxnSpPr>
        <p:spPr>
          <a:xfrm>
            <a:off x="10064086" y="1835895"/>
            <a:ext cx="0" cy="1212629"/>
          </a:xfrm>
          <a:prstGeom prst="straightConnector1">
            <a:avLst/>
          </a:prstGeom>
          <a:ln w="25400">
            <a:solidFill>
              <a:srgbClr val="3BB8D6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979333" y="3648878"/>
            <a:ext cx="0" cy="829734"/>
          </a:xfrm>
          <a:prstGeom prst="straightConnector1">
            <a:avLst/>
          </a:prstGeom>
          <a:ln w="25400">
            <a:solidFill>
              <a:srgbClr val="3BDA9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989480" y="3648878"/>
            <a:ext cx="0" cy="829734"/>
          </a:xfrm>
          <a:prstGeom prst="straightConnector1">
            <a:avLst/>
          </a:prstGeom>
          <a:ln w="25400">
            <a:solidFill>
              <a:srgbClr val="3BDA9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3294530" y="3087858"/>
            <a:ext cx="1237130" cy="440807"/>
          </a:xfrm>
          <a:prstGeom prst="roundRect">
            <a:avLst/>
          </a:prstGeom>
          <a:solidFill>
            <a:srgbClr val="A5E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6225987" y="3087858"/>
            <a:ext cx="1600201" cy="440807"/>
          </a:xfrm>
          <a:prstGeom prst="roundRect">
            <a:avLst/>
          </a:prstGeom>
          <a:solidFill>
            <a:srgbClr val="A5E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" y="2693786"/>
            <a:ext cx="1219199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err="1">
                <a:uFill>
                  <a:solidFill>
                    <a:srgbClr val="3BB8D6"/>
                  </a:solidFill>
                </a:uFill>
                <a:latin typeface="Roboto Mono" charset="0"/>
                <a:ea typeface="Roboto Mono" charset="0"/>
                <a:cs typeface="Roboto Mono" charset="0"/>
              </a:rPr>
              <a:t>juniors_untidy</a:t>
            </a:r>
            <a:r>
              <a:rPr lang="en-US" sz="2300" dirty="0">
                <a:latin typeface="Roboto Mono" charset="0"/>
                <a:ea typeface="Roboto Mono" charset="0"/>
                <a:cs typeface="Roboto Mono" charset="0"/>
              </a:rPr>
              <a:t> %&gt;% </a:t>
            </a:r>
          </a:p>
          <a:p>
            <a:r>
              <a:rPr lang="en-US" sz="2300" dirty="0">
                <a:latin typeface="Roboto Mono" charset="0"/>
                <a:ea typeface="Roboto Mono" charset="0"/>
                <a:cs typeface="Roboto Mono" charset="0"/>
              </a:rPr>
              <a:t>	gather(key = “</a:t>
            </a:r>
            <a:r>
              <a:rPr lang="en-US" sz="2300" dirty="0">
                <a:uFill>
                  <a:solidFill>
                    <a:srgbClr val="3BDA90"/>
                  </a:solidFill>
                </a:uFill>
                <a:latin typeface="Roboto Mono" charset="0"/>
                <a:ea typeface="Roboto Mono" charset="0"/>
                <a:cs typeface="Roboto Mono" charset="0"/>
              </a:rPr>
              <a:t>spice”</a:t>
            </a:r>
            <a:r>
              <a:rPr lang="en-US" sz="2300" dirty="0">
                <a:latin typeface="Roboto Mono" charset="0"/>
                <a:ea typeface="Roboto Mono" charset="0"/>
                <a:cs typeface="Roboto Mono" charset="0"/>
              </a:rPr>
              <a:t>, value = “</a:t>
            </a:r>
            <a:r>
              <a:rPr lang="en-US" sz="2300" dirty="0">
                <a:uFill>
                  <a:solidFill>
                    <a:srgbClr val="3BDA90"/>
                  </a:solidFill>
                </a:uFill>
                <a:latin typeface="Roboto Mono" charset="0"/>
                <a:ea typeface="Roboto Mono" charset="0"/>
                <a:cs typeface="Roboto Mono" charset="0"/>
              </a:rPr>
              <a:t>correct”</a:t>
            </a:r>
            <a:r>
              <a:rPr lang="en-US" sz="2300" dirty="0">
                <a:latin typeface="Roboto Mono" charset="0"/>
                <a:ea typeface="Roboto Mono" charset="0"/>
                <a:cs typeface="Roboto Mono" charset="0"/>
              </a:rPr>
              <a:t>, </a:t>
            </a:r>
            <a:r>
              <a:rPr lang="en-US" sz="2300" dirty="0">
                <a:uFill>
                  <a:solidFill>
                    <a:srgbClr val="3BB8D6"/>
                  </a:solidFill>
                </a:uFill>
                <a:latin typeface="Roboto Mono" charset="0"/>
                <a:ea typeface="Roboto Mono" charset="0"/>
                <a:cs typeface="Roboto Mono" charset="0"/>
              </a:rPr>
              <a:t>cinnamon_1:nutmeg_3)</a:t>
            </a:r>
          </a:p>
        </p:txBody>
      </p:sp>
    </p:spTree>
    <p:extLst>
      <p:ext uri="{BB962C8B-B14F-4D97-AF65-F5344CB8AC3E}">
        <p14:creationId xmlns:p14="http://schemas.microsoft.com/office/powerpoint/2010/main" val="1733264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335617"/>
              </p:ext>
            </p:extLst>
          </p:nvPr>
        </p:nvGraphicFramePr>
        <p:xfrm>
          <a:off x="686085" y="1575947"/>
          <a:ext cx="470979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0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2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NA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524208"/>
              </p:ext>
            </p:extLst>
          </p:nvPr>
        </p:nvGraphicFramePr>
        <p:xfrm>
          <a:off x="7871926" y="1583058"/>
          <a:ext cx="3118803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4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2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spice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correct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NA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860808" y="1564873"/>
            <a:ext cx="2541979" cy="186453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150570" y="3442446"/>
            <a:ext cx="4805685" cy="314673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30967" y="1956318"/>
            <a:ext cx="1322933" cy="168608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066486" y="1361434"/>
            <a:ext cx="1995761" cy="206248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/>
          <p:cNvSpPr/>
          <p:nvPr/>
        </p:nvSpPr>
        <p:spPr>
          <a:xfrm flipH="1">
            <a:off x="2175118" y="-641500"/>
            <a:ext cx="7871013" cy="5087996"/>
          </a:xfrm>
          <a:prstGeom prst="arc">
            <a:avLst>
              <a:gd name="adj1" fmla="val 64804"/>
              <a:gd name="adj2" fmla="val 9086846"/>
            </a:avLst>
          </a:prstGeom>
          <a:ln w="38100">
            <a:solidFill>
              <a:srgbClr val="3BB8D6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" y="378182"/>
            <a:ext cx="12191999" cy="495586"/>
            <a:chOff x="1" y="344316"/>
            <a:chExt cx="12191999" cy="495586"/>
          </a:xfrm>
        </p:grpSpPr>
        <p:sp>
          <p:nvSpPr>
            <p:cNvPr id="17" name="Rounded Rectangle 16"/>
            <p:cNvSpPr/>
            <p:nvPr/>
          </p:nvSpPr>
          <p:spPr>
            <a:xfrm>
              <a:off x="2728666" y="380563"/>
              <a:ext cx="1372687" cy="440807"/>
            </a:xfrm>
            <a:prstGeom prst="roundRect">
              <a:avLst/>
            </a:prstGeom>
            <a:solidFill>
              <a:srgbClr val="A5EC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8080460" y="399095"/>
              <a:ext cx="3672045" cy="440807"/>
            </a:xfrm>
            <a:prstGeom prst="roundRect">
              <a:avLst/>
            </a:prstGeom>
            <a:solidFill>
              <a:srgbClr val="8ED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" y="344316"/>
              <a:ext cx="1219199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Roboto Mono" charset="0"/>
                  <a:ea typeface="Roboto Mono" charset="0"/>
                  <a:cs typeface="Roboto Mono" charset="0"/>
                </a:rPr>
                <a:t>gather(key = “</a:t>
              </a:r>
              <a:r>
                <a:rPr lang="en-US" sz="2500" dirty="0">
                  <a:uFill>
                    <a:solidFill>
                      <a:srgbClr val="3BDA90"/>
                    </a:solidFill>
                  </a:uFill>
                  <a:latin typeface="Roboto Mono" charset="0"/>
                  <a:ea typeface="Roboto Mono" charset="0"/>
                  <a:cs typeface="Roboto Mono" charset="0"/>
                </a:rPr>
                <a:t>spice”</a:t>
              </a:r>
              <a:r>
                <a:rPr lang="en-US" sz="2500" dirty="0">
                  <a:latin typeface="Roboto Mono" charset="0"/>
                  <a:ea typeface="Roboto Mono" charset="0"/>
                  <a:cs typeface="Roboto Mono" charset="0"/>
                </a:rPr>
                <a:t>, value = “</a:t>
              </a:r>
              <a:r>
                <a:rPr lang="en-US" sz="2500" dirty="0">
                  <a:uFill>
                    <a:solidFill>
                      <a:srgbClr val="3BDA90"/>
                    </a:solidFill>
                  </a:uFill>
                  <a:latin typeface="Roboto Mono" charset="0"/>
                  <a:ea typeface="Roboto Mono" charset="0"/>
                  <a:cs typeface="Roboto Mono" charset="0"/>
                </a:rPr>
                <a:t>correct”</a:t>
              </a:r>
              <a:r>
                <a:rPr lang="en-US" sz="2500" dirty="0">
                  <a:latin typeface="Roboto Mono" charset="0"/>
                  <a:ea typeface="Roboto Mono" charset="0"/>
                  <a:cs typeface="Roboto Mono" charset="0"/>
                </a:rPr>
                <a:t>, </a:t>
              </a:r>
              <a:r>
                <a:rPr lang="en-US" sz="2500" dirty="0">
                  <a:uFill>
                    <a:solidFill>
                      <a:srgbClr val="3BB8D6"/>
                    </a:solidFill>
                  </a:uFill>
                  <a:latin typeface="Roboto Mono" charset="0"/>
                  <a:ea typeface="Roboto Mono" charset="0"/>
                  <a:cs typeface="Roboto Mono" charset="0"/>
                </a:rPr>
                <a:t>cinnamon_1:nutmeg_3)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1937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558412"/>
              </p:ext>
            </p:extLst>
          </p:nvPr>
        </p:nvGraphicFramePr>
        <p:xfrm>
          <a:off x="7857528" y="1577912"/>
          <a:ext cx="3118803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4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2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spice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correct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NA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7150569" y="4916724"/>
            <a:ext cx="4805685" cy="154830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843130" y="1943693"/>
            <a:ext cx="3273072" cy="147930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/>
          <p:cNvSpPr/>
          <p:nvPr/>
        </p:nvSpPr>
        <p:spPr>
          <a:xfrm flipH="1" flipV="1">
            <a:off x="484094" y="1775011"/>
            <a:ext cx="8408894" cy="3541721"/>
          </a:xfrm>
          <a:prstGeom prst="arc">
            <a:avLst>
              <a:gd name="adj1" fmla="val 5136649"/>
              <a:gd name="adj2" fmla="val 10676684"/>
            </a:avLst>
          </a:prstGeom>
          <a:ln w="38100">
            <a:solidFill>
              <a:srgbClr val="3BB8D6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080143" y="3444998"/>
            <a:ext cx="1978536" cy="146806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080143" y="1560811"/>
            <a:ext cx="1991384" cy="37632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595009"/>
              </p:ext>
            </p:extLst>
          </p:nvPr>
        </p:nvGraphicFramePr>
        <p:xfrm>
          <a:off x="677555" y="1579768"/>
          <a:ext cx="470979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0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2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NA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527444" y="1360514"/>
            <a:ext cx="1327493" cy="206248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268237" y="1582602"/>
            <a:ext cx="1108166" cy="206248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854938" y="1954235"/>
            <a:ext cx="1409847" cy="188325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" y="378182"/>
            <a:ext cx="12191999" cy="495586"/>
            <a:chOff x="1" y="344316"/>
            <a:chExt cx="12191999" cy="495586"/>
          </a:xfrm>
        </p:grpSpPr>
        <p:sp>
          <p:nvSpPr>
            <p:cNvPr id="17" name="Rounded Rectangle 16"/>
            <p:cNvSpPr/>
            <p:nvPr/>
          </p:nvSpPr>
          <p:spPr>
            <a:xfrm>
              <a:off x="2728666" y="380563"/>
              <a:ext cx="1372687" cy="440807"/>
            </a:xfrm>
            <a:prstGeom prst="roundRect">
              <a:avLst/>
            </a:prstGeom>
            <a:solidFill>
              <a:srgbClr val="A5EC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8080460" y="399095"/>
              <a:ext cx="3672045" cy="440807"/>
            </a:xfrm>
            <a:prstGeom prst="roundRect">
              <a:avLst/>
            </a:prstGeom>
            <a:solidFill>
              <a:srgbClr val="8ED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" y="344316"/>
              <a:ext cx="1219199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Roboto Mono" charset="0"/>
                  <a:ea typeface="Roboto Mono" charset="0"/>
                  <a:cs typeface="Roboto Mono" charset="0"/>
                </a:rPr>
                <a:t>gather(key = “</a:t>
              </a:r>
              <a:r>
                <a:rPr lang="en-US" sz="2500" dirty="0">
                  <a:uFill>
                    <a:solidFill>
                      <a:srgbClr val="3BDA90"/>
                    </a:solidFill>
                  </a:uFill>
                  <a:latin typeface="Roboto Mono" charset="0"/>
                  <a:ea typeface="Roboto Mono" charset="0"/>
                  <a:cs typeface="Roboto Mono" charset="0"/>
                </a:rPr>
                <a:t>spice”</a:t>
              </a:r>
              <a:r>
                <a:rPr lang="en-US" sz="2500" dirty="0">
                  <a:latin typeface="Roboto Mono" charset="0"/>
                  <a:ea typeface="Roboto Mono" charset="0"/>
                  <a:cs typeface="Roboto Mono" charset="0"/>
                </a:rPr>
                <a:t>, value = “</a:t>
              </a:r>
              <a:r>
                <a:rPr lang="en-US" sz="2500" dirty="0">
                  <a:uFill>
                    <a:solidFill>
                      <a:srgbClr val="3BDA90"/>
                    </a:solidFill>
                  </a:uFill>
                  <a:latin typeface="Roboto Mono" charset="0"/>
                  <a:ea typeface="Roboto Mono" charset="0"/>
                  <a:cs typeface="Roboto Mono" charset="0"/>
                </a:rPr>
                <a:t>correct”</a:t>
              </a:r>
              <a:r>
                <a:rPr lang="en-US" sz="2500" dirty="0">
                  <a:latin typeface="Roboto Mono" charset="0"/>
                  <a:ea typeface="Roboto Mono" charset="0"/>
                  <a:cs typeface="Roboto Mono" charset="0"/>
                </a:rPr>
                <a:t>, </a:t>
              </a:r>
              <a:r>
                <a:rPr lang="en-US" sz="2500" dirty="0">
                  <a:uFill>
                    <a:solidFill>
                      <a:srgbClr val="3BB8D6"/>
                    </a:solidFill>
                  </a:uFill>
                  <a:latin typeface="Roboto Mono" charset="0"/>
                  <a:ea typeface="Roboto Mono" charset="0"/>
                  <a:cs typeface="Roboto Mono" charset="0"/>
                </a:rPr>
                <a:t>cinnamon_1:nutmeg_3)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7935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330334"/>
              </p:ext>
            </p:extLst>
          </p:nvPr>
        </p:nvGraphicFramePr>
        <p:xfrm>
          <a:off x="662677" y="1587740"/>
          <a:ext cx="470979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0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2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NA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78921"/>
              </p:ext>
            </p:extLst>
          </p:nvPr>
        </p:nvGraphicFramePr>
        <p:xfrm>
          <a:off x="7862102" y="1569952"/>
          <a:ext cx="3118803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4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2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spice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correct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NA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516433" y="1589089"/>
            <a:ext cx="2718683" cy="206248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109011" y="1946275"/>
            <a:ext cx="4805685" cy="296260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/>
          <p:cNvSpPr/>
          <p:nvPr/>
        </p:nvSpPr>
        <p:spPr>
          <a:xfrm rot="16200000">
            <a:off x="2206875" y="1386557"/>
            <a:ext cx="6398632" cy="7106657"/>
          </a:xfrm>
          <a:prstGeom prst="arc">
            <a:avLst>
              <a:gd name="adj1" fmla="val 21588303"/>
              <a:gd name="adj2" fmla="val 5379009"/>
            </a:avLst>
          </a:prstGeom>
          <a:ln w="38100">
            <a:solidFill>
              <a:srgbClr val="3BB8D6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077060" y="1569952"/>
            <a:ext cx="1991384" cy="37632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089908" y="4908884"/>
            <a:ext cx="1978536" cy="167634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235116" y="1950198"/>
            <a:ext cx="1336566" cy="188325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1" y="378182"/>
            <a:ext cx="12191999" cy="495586"/>
            <a:chOff x="1" y="344316"/>
            <a:chExt cx="12191999" cy="495586"/>
          </a:xfrm>
        </p:grpSpPr>
        <p:sp>
          <p:nvSpPr>
            <p:cNvPr id="19" name="Rounded Rectangle 18"/>
            <p:cNvSpPr/>
            <p:nvPr/>
          </p:nvSpPr>
          <p:spPr>
            <a:xfrm>
              <a:off x="2728666" y="380563"/>
              <a:ext cx="1372687" cy="440807"/>
            </a:xfrm>
            <a:prstGeom prst="roundRect">
              <a:avLst/>
            </a:prstGeom>
            <a:solidFill>
              <a:srgbClr val="A5EC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8080460" y="399095"/>
              <a:ext cx="3672045" cy="440807"/>
            </a:xfrm>
            <a:prstGeom prst="roundRect">
              <a:avLst/>
            </a:prstGeom>
            <a:solidFill>
              <a:srgbClr val="8ED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" y="344316"/>
              <a:ext cx="1219199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Roboto Mono" charset="0"/>
                  <a:ea typeface="Roboto Mono" charset="0"/>
                  <a:cs typeface="Roboto Mono" charset="0"/>
                </a:rPr>
                <a:t>gather(key = “</a:t>
              </a:r>
              <a:r>
                <a:rPr lang="en-US" sz="2500" dirty="0">
                  <a:uFill>
                    <a:solidFill>
                      <a:srgbClr val="3BDA90"/>
                    </a:solidFill>
                  </a:uFill>
                  <a:latin typeface="Roboto Mono" charset="0"/>
                  <a:ea typeface="Roboto Mono" charset="0"/>
                  <a:cs typeface="Roboto Mono" charset="0"/>
                </a:rPr>
                <a:t>spice”</a:t>
              </a:r>
              <a:r>
                <a:rPr lang="en-US" sz="2500" dirty="0">
                  <a:latin typeface="Roboto Mono" charset="0"/>
                  <a:ea typeface="Roboto Mono" charset="0"/>
                  <a:cs typeface="Roboto Mono" charset="0"/>
                </a:rPr>
                <a:t>, value = “</a:t>
              </a:r>
              <a:r>
                <a:rPr lang="en-US" sz="2500" dirty="0">
                  <a:uFill>
                    <a:solidFill>
                      <a:srgbClr val="3BDA90"/>
                    </a:solidFill>
                  </a:uFill>
                  <a:latin typeface="Roboto Mono" charset="0"/>
                  <a:ea typeface="Roboto Mono" charset="0"/>
                  <a:cs typeface="Roboto Mono" charset="0"/>
                </a:rPr>
                <a:t>correct”</a:t>
              </a:r>
              <a:r>
                <a:rPr lang="en-US" sz="2500" dirty="0">
                  <a:latin typeface="Roboto Mono" charset="0"/>
                  <a:ea typeface="Roboto Mono" charset="0"/>
                  <a:cs typeface="Roboto Mono" charset="0"/>
                </a:rPr>
                <a:t>, </a:t>
              </a:r>
              <a:r>
                <a:rPr lang="en-US" sz="2500" dirty="0">
                  <a:uFill>
                    <a:solidFill>
                      <a:srgbClr val="3BB8D6"/>
                    </a:solidFill>
                  </a:uFill>
                  <a:latin typeface="Roboto Mono" charset="0"/>
                  <a:ea typeface="Roboto Mono" charset="0"/>
                  <a:cs typeface="Roboto Mono" charset="0"/>
                </a:rPr>
                <a:t>cinnamon_1:nutmeg_3)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9553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883860"/>
              </p:ext>
            </p:extLst>
          </p:nvPr>
        </p:nvGraphicFramePr>
        <p:xfrm>
          <a:off x="7862102" y="1569952"/>
          <a:ext cx="3118803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4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2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spice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correct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NA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7150570" y="3434425"/>
            <a:ext cx="4805685" cy="314673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/>
          <p:cNvSpPr/>
          <p:nvPr/>
        </p:nvSpPr>
        <p:spPr>
          <a:xfrm flipH="1">
            <a:off x="2060936" y="1685362"/>
            <a:ext cx="8502789" cy="3496238"/>
          </a:xfrm>
          <a:prstGeom prst="arc">
            <a:avLst>
              <a:gd name="adj1" fmla="val 41208"/>
              <a:gd name="adj2" fmla="val 10800362"/>
            </a:avLst>
          </a:prstGeom>
          <a:ln w="38100">
            <a:solidFill>
              <a:srgbClr val="FFD155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862102" y="1371001"/>
            <a:ext cx="2212340" cy="206248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264421"/>
              </p:ext>
            </p:extLst>
          </p:nvPr>
        </p:nvGraphicFramePr>
        <p:xfrm>
          <a:off x="662677" y="1587740"/>
          <a:ext cx="470979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0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2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NA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852183" y="1587740"/>
            <a:ext cx="3391924" cy="206248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" y="378182"/>
            <a:ext cx="12191999" cy="495586"/>
            <a:chOff x="1" y="344316"/>
            <a:chExt cx="12191999" cy="495586"/>
          </a:xfrm>
        </p:grpSpPr>
        <p:sp>
          <p:nvSpPr>
            <p:cNvPr id="14" name="Rounded Rectangle 13"/>
            <p:cNvSpPr/>
            <p:nvPr/>
          </p:nvSpPr>
          <p:spPr>
            <a:xfrm>
              <a:off x="6020571" y="380563"/>
              <a:ext cx="1674182" cy="440807"/>
            </a:xfrm>
            <a:prstGeom prst="roundRect">
              <a:avLst/>
            </a:prstGeom>
            <a:solidFill>
              <a:srgbClr val="A5EC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8080460" y="399095"/>
              <a:ext cx="3672045" cy="440807"/>
            </a:xfrm>
            <a:prstGeom prst="roundRect">
              <a:avLst/>
            </a:prstGeom>
            <a:solidFill>
              <a:srgbClr val="8ED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" y="344316"/>
              <a:ext cx="1219199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Roboto Mono" charset="0"/>
                  <a:ea typeface="Roboto Mono" charset="0"/>
                  <a:cs typeface="Roboto Mono" charset="0"/>
                </a:rPr>
                <a:t>gather(key = “</a:t>
              </a:r>
              <a:r>
                <a:rPr lang="en-US" sz="2500" dirty="0">
                  <a:uFill>
                    <a:solidFill>
                      <a:srgbClr val="3BDA90"/>
                    </a:solidFill>
                  </a:uFill>
                  <a:latin typeface="Roboto Mono" charset="0"/>
                  <a:ea typeface="Roboto Mono" charset="0"/>
                  <a:cs typeface="Roboto Mono" charset="0"/>
                </a:rPr>
                <a:t>spice”</a:t>
              </a:r>
              <a:r>
                <a:rPr lang="en-US" sz="2500" dirty="0">
                  <a:latin typeface="Roboto Mono" charset="0"/>
                  <a:ea typeface="Roboto Mono" charset="0"/>
                  <a:cs typeface="Roboto Mono" charset="0"/>
                </a:rPr>
                <a:t>, value = “</a:t>
              </a:r>
              <a:r>
                <a:rPr lang="en-US" sz="2500" dirty="0">
                  <a:uFill>
                    <a:solidFill>
                      <a:srgbClr val="3BDA90"/>
                    </a:solidFill>
                  </a:uFill>
                  <a:latin typeface="Roboto Mono" charset="0"/>
                  <a:ea typeface="Roboto Mono" charset="0"/>
                  <a:cs typeface="Roboto Mono" charset="0"/>
                </a:rPr>
                <a:t>correct”</a:t>
              </a:r>
              <a:r>
                <a:rPr lang="en-US" sz="2500" dirty="0">
                  <a:latin typeface="Roboto Mono" charset="0"/>
                  <a:ea typeface="Roboto Mono" charset="0"/>
                  <a:cs typeface="Roboto Mono" charset="0"/>
                </a:rPr>
                <a:t>, </a:t>
              </a:r>
              <a:r>
                <a:rPr lang="en-US" sz="2500" dirty="0">
                  <a:uFill>
                    <a:solidFill>
                      <a:srgbClr val="3BB8D6"/>
                    </a:solidFill>
                  </a:uFill>
                  <a:latin typeface="Roboto Mono" charset="0"/>
                  <a:ea typeface="Roboto Mono" charset="0"/>
                  <a:cs typeface="Roboto Mono" charset="0"/>
                </a:rPr>
                <a:t>cinnamon_1:nutmeg_3)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9888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237550"/>
              </p:ext>
            </p:extLst>
          </p:nvPr>
        </p:nvGraphicFramePr>
        <p:xfrm>
          <a:off x="7862102" y="1569952"/>
          <a:ext cx="3118803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4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2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spice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correct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NA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354614"/>
              </p:ext>
            </p:extLst>
          </p:nvPr>
        </p:nvGraphicFramePr>
        <p:xfrm>
          <a:off x="662677" y="1587740"/>
          <a:ext cx="470979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0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2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NA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247032" y="1446479"/>
            <a:ext cx="1677454" cy="206248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109011" y="4910935"/>
            <a:ext cx="4805685" cy="147930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21432" y="1598796"/>
            <a:ext cx="1331725" cy="206248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109011" y="1946220"/>
            <a:ext cx="4805685" cy="147930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/>
          <p:cNvSpPr/>
          <p:nvPr/>
        </p:nvSpPr>
        <p:spPr>
          <a:xfrm flipH="1">
            <a:off x="3405172" y="940787"/>
            <a:ext cx="8071309" cy="5002305"/>
          </a:xfrm>
          <a:prstGeom prst="arc">
            <a:avLst>
              <a:gd name="adj1" fmla="val 34394"/>
              <a:gd name="adj2" fmla="val 9236338"/>
            </a:avLst>
          </a:prstGeom>
          <a:ln w="38100">
            <a:solidFill>
              <a:srgbClr val="FFD155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862102" y="3433542"/>
            <a:ext cx="2212340" cy="147802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862102" y="1561876"/>
            <a:ext cx="2212340" cy="37632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" y="378182"/>
            <a:ext cx="12191999" cy="495586"/>
            <a:chOff x="1" y="344316"/>
            <a:chExt cx="12191999" cy="495586"/>
          </a:xfrm>
        </p:grpSpPr>
        <p:sp>
          <p:nvSpPr>
            <p:cNvPr id="17" name="Rounded Rectangle 16"/>
            <p:cNvSpPr/>
            <p:nvPr/>
          </p:nvSpPr>
          <p:spPr>
            <a:xfrm>
              <a:off x="6020571" y="380563"/>
              <a:ext cx="1674182" cy="440807"/>
            </a:xfrm>
            <a:prstGeom prst="roundRect">
              <a:avLst/>
            </a:prstGeom>
            <a:solidFill>
              <a:srgbClr val="A5EC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8080460" y="399095"/>
              <a:ext cx="3672045" cy="440807"/>
            </a:xfrm>
            <a:prstGeom prst="roundRect">
              <a:avLst/>
            </a:prstGeom>
            <a:solidFill>
              <a:srgbClr val="8ED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" y="344316"/>
              <a:ext cx="1219199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Roboto Mono" charset="0"/>
                  <a:ea typeface="Roboto Mono" charset="0"/>
                  <a:cs typeface="Roboto Mono" charset="0"/>
                </a:rPr>
                <a:t>gather(key = “</a:t>
              </a:r>
              <a:r>
                <a:rPr lang="en-US" sz="2500" dirty="0">
                  <a:uFill>
                    <a:solidFill>
                      <a:srgbClr val="3BDA90"/>
                    </a:solidFill>
                  </a:uFill>
                  <a:latin typeface="Roboto Mono" charset="0"/>
                  <a:ea typeface="Roboto Mono" charset="0"/>
                  <a:cs typeface="Roboto Mono" charset="0"/>
                </a:rPr>
                <a:t>spice”</a:t>
              </a:r>
              <a:r>
                <a:rPr lang="en-US" sz="2500" dirty="0">
                  <a:latin typeface="Roboto Mono" charset="0"/>
                  <a:ea typeface="Roboto Mono" charset="0"/>
                  <a:cs typeface="Roboto Mono" charset="0"/>
                </a:rPr>
                <a:t>, value = “</a:t>
              </a:r>
              <a:r>
                <a:rPr lang="en-US" sz="2500" dirty="0">
                  <a:uFill>
                    <a:solidFill>
                      <a:srgbClr val="3BDA90"/>
                    </a:solidFill>
                  </a:uFill>
                  <a:latin typeface="Roboto Mono" charset="0"/>
                  <a:ea typeface="Roboto Mono" charset="0"/>
                  <a:cs typeface="Roboto Mono" charset="0"/>
                </a:rPr>
                <a:t>correct”</a:t>
              </a:r>
              <a:r>
                <a:rPr lang="en-US" sz="2500" dirty="0">
                  <a:latin typeface="Roboto Mono" charset="0"/>
                  <a:ea typeface="Roboto Mono" charset="0"/>
                  <a:cs typeface="Roboto Mono" charset="0"/>
                </a:rPr>
                <a:t>, </a:t>
              </a:r>
              <a:r>
                <a:rPr lang="en-US" sz="2500" dirty="0">
                  <a:uFill>
                    <a:solidFill>
                      <a:srgbClr val="3BB8D6"/>
                    </a:solidFill>
                  </a:uFill>
                  <a:latin typeface="Roboto Mono" charset="0"/>
                  <a:ea typeface="Roboto Mono" charset="0"/>
                  <a:cs typeface="Roboto Mono" charset="0"/>
                </a:rPr>
                <a:t>cinnamon_1:nutmeg_3)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4184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966963"/>
              </p:ext>
            </p:extLst>
          </p:nvPr>
        </p:nvGraphicFramePr>
        <p:xfrm>
          <a:off x="7862102" y="1569952"/>
          <a:ext cx="3118803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4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2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spice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correct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NA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621984"/>
              </p:ext>
            </p:extLst>
          </p:nvPr>
        </p:nvGraphicFramePr>
        <p:xfrm>
          <a:off x="662677" y="1587740"/>
          <a:ext cx="470979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0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2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NA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effectLst/>
                        <a:latin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514176" y="1567024"/>
            <a:ext cx="2719137" cy="206248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109011" y="1946220"/>
            <a:ext cx="4805685" cy="295464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/>
          <p:cNvSpPr/>
          <p:nvPr/>
        </p:nvSpPr>
        <p:spPr>
          <a:xfrm rot="16200000">
            <a:off x="2966114" y="-451271"/>
            <a:ext cx="4607858" cy="10540082"/>
          </a:xfrm>
          <a:prstGeom prst="arc">
            <a:avLst>
              <a:gd name="adj1" fmla="val 300361"/>
              <a:gd name="adj2" fmla="val 5418003"/>
            </a:avLst>
          </a:prstGeom>
          <a:ln w="38100">
            <a:solidFill>
              <a:srgbClr val="FFD155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91458" y="4908884"/>
            <a:ext cx="2282983" cy="167634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862101" y="1564812"/>
            <a:ext cx="2212340" cy="37632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1" y="378182"/>
            <a:ext cx="12191999" cy="495586"/>
            <a:chOff x="1" y="344316"/>
            <a:chExt cx="12191999" cy="495586"/>
          </a:xfrm>
        </p:grpSpPr>
        <p:sp>
          <p:nvSpPr>
            <p:cNvPr id="22" name="Rounded Rectangle 21"/>
            <p:cNvSpPr/>
            <p:nvPr/>
          </p:nvSpPr>
          <p:spPr>
            <a:xfrm>
              <a:off x="6020571" y="380563"/>
              <a:ext cx="1674182" cy="440807"/>
            </a:xfrm>
            <a:prstGeom prst="roundRect">
              <a:avLst/>
            </a:prstGeom>
            <a:solidFill>
              <a:srgbClr val="A5EC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8080460" y="399095"/>
              <a:ext cx="3672045" cy="440807"/>
            </a:xfrm>
            <a:prstGeom prst="roundRect">
              <a:avLst/>
            </a:prstGeom>
            <a:solidFill>
              <a:srgbClr val="8ED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" y="344316"/>
              <a:ext cx="1219199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Roboto Mono" charset="0"/>
                  <a:ea typeface="Roboto Mono" charset="0"/>
                  <a:cs typeface="Roboto Mono" charset="0"/>
                </a:rPr>
                <a:t>gather(key = “</a:t>
              </a:r>
              <a:r>
                <a:rPr lang="en-US" sz="2500" dirty="0">
                  <a:uFill>
                    <a:solidFill>
                      <a:srgbClr val="3BDA90"/>
                    </a:solidFill>
                  </a:uFill>
                  <a:latin typeface="Roboto Mono" charset="0"/>
                  <a:ea typeface="Roboto Mono" charset="0"/>
                  <a:cs typeface="Roboto Mono" charset="0"/>
                </a:rPr>
                <a:t>spice”</a:t>
              </a:r>
              <a:r>
                <a:rPr lang="en-US" sz="2500" dirty="0">
                  <a:latin typeface="Roboto Mono" charset="0"/>
                  <a:ea typeface="Roboto Mono" charset="0"/>
                  <a:cs typeface="Roboto Mono" charset="0"/>
                </a:rPr>
                <a:t>, value = “</a:t>
              </a:r>
              <a:r>
                <a:rPr lang="en-US" sz="2500" dirty="0">
                  <a:uFill>
                    <a:solidFill>
                      <a:srgbClr val="3BDA90"/>
                    </a:solidFill>
                  </a:uFill>
                  <a:latin typeface="Roboto Mono" charset="0"/>
                  <a:ea typeface="Roboto Mono" charset="0"/>
                  <a:cs typeface="Roboto Mono" charset="0"/>
                </a:rPr>
                <a:t>correct”</a:t>
              </a:r>
              <a:r>
                <a:rPr lang="en-US" sz="2500" dirty="0">
                  <a:latin typeface="Roboto Mono" charset="0"/>
                  <a:ea typeface="Roboto Mono" charset="0"/>
                  <a:cs typeface="Roboto Mono" charset="0"/>
                </a:rPr>
                <a:t>, </a:t>
              </a:r>
              <a:r>
                <a:rPr lang="en-US" sz="2500" dirty="0">
                  <a:uFill>
                    <a:solidFill>
                      <a:srgbClr val="3BB8D6"/>
                    </a:solidFill>
                  </a:uFill>
                  <a:latin typeface="Roboto Mono" charset="0"/>
                  <a:ea typeface="Roboto Mono" charset="0"/>
                  <a:cs typeface="Roboto Mono" charset="0"/>
                </a:rPr>
                <a:t>cinnamon_1:nutmeg_3)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6405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32636</TotalTime>
  <Words>995</Words>
  <Application>Microsoft Macintosh PowerPoint</Application>
  <PresentationFormat>Widescreen</PresentationFormat>
  <Paragraphs>516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Lato</vt:lpstr>
      <vt:lpstr>Nothing You Could Do</vt:lpstr>
      <vt:lpstr>Roboto Mono</vt:lpstr>
      <vt:lpstr>Office Theme</vt:lpstr>
      <vt:lpstr>Font Dependencies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Alison Presmanes Hill</dc:creator>
  <cp:lastModifiedBy>Alison Hill</cp:lastModifiedBy>
  <cp:revision>603</cp:revision>
  <cp:lastPrinted>2018-04-08T22:17:46Z</cp:lastPrinted>
  <dcterms:created xsi:type="dcterms:W3CDTF">2017-12-05T00:41:33Z</dcterms:created>
  <dcterms:modified xsi:type="dcterms:W3CDTF">2018-11-06T18:30:13Z</dcterms:modified>
</cp:coreProperties>
</file>