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8"/>
  </p:notesMasterIdLst>
  <p:handoutMasterIdLst>
    <p:handoutMasterId r:id="rId29"/>
  </p:handoutMasterIdLst>
  <p:sldIdLst>
    <p:sldId id="336" r:id="rId5"/>
    <p:sldId id="330" r:id="rId6"/>
    <p:sldId id="332" r:id="rId7"/>
    <p:sldId id="337" r:id="rId8"/>
    <p:sldId id="340" r:id="rId9"/>
    <p:sldId id="356" r:id="rId10"/>
    <p:sldId id="339" r:id="rId11"/>
    <p:sldId id="341" r:id="rId12"/>
    <p:sldId id="348" r:id="rId13"/>
    <p:sldId id="334" r:id="rId14"/>
    <p:sldId id="342" r:id="rId15"/>
    <p:sldId id="345" r:id="rId16"/>
    <p:sldId id="344" r:id="rId17"/>
    <p:sldId id="343" r:id="rId18"/>
    <p:sldId id="357" r:id="rId19"/>
    <p:sldId id="346" r:id="rId20"/>
    <p:sldId id="347" r:id="rId21"/>
    <p:sldId id="335" r:id="rId22"/>
    <p:sldId id="350" r:id="rId23"/>
    <p:sldId id="352" r:id="rId24"/>
    <p:sldId id="353" r:id="rId25"/>
    <p:sldId id="275" r:id="rId26"/>
    <p:sldId id="358"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4F8"/>
    <a:srgbClr val="0948CB"/>
    <a:srgbClr val="0B49CB"/>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3"/>
    <p:restoredTop sz="85195"/>
  </p:normalViewPr>
  <p:slideViewPr>
    <p:cSldViewPr snapToGrid="0" snapToObjects="1">
      <p:cViewPr>
        <p:scale>
          <a:sx n="148" d="100"/>
          <a:sy n="148" d="100"/>
        </p:scale>
        <p:origin x="1160" y="14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2/25/25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For this recommendation system I focused on the user ratings.</a:t>
            </a:r>
          </a:p>
          <a:p>
            <a:endParaRPr lang="en-SK" dirty="0"/>
          </a:p>
          <a:p>
            <a:r>
              <a:rPr lang="en-SK" dirty="0"/>
              <a:t>First, I defined the user profiles based on the topics their rated courses covered.  I did this by generating a matrix of user ratings against course topics. </a:t>
            </a:r>
          </a:p>
          <a:p>
            <a:endParaRPr lang="en-SK" dirty="0"/>
          </a:p>
          <a:p>
            <a:r>
              <a:rPr lang="en-SK" dirty="0"/>
              <a:t>Then we calculated the similarity scores of each user against all courses. To do that I used cosine similarity.</a:t>
            </a:r>
          </a:p>
          <a:p>
            <a:endParaRPr lang="en-SK" dirty="0"/>
          </a:p>
          <a:p>
            <a:r>
              <a:rPr lang="en-SK" dirty="0"/>
              <a:t>Cosine similarity ranges from 0 to 1, where higher values imply high similarity among items.</a:t>
            </a:r>
          </a:p>
          <a:p>
            <a:endParaRPr lang="en-SK" dirty="0"/>
          </a:p>
          <a:p>
            <a:r>
              <a:rPr lang="en-SK" dirty="0"/>
              <a:t>I set a limit to 3 courses to be recommended with a threshold of 0.6 on similarity score, so only courses with high similarity would be recommended. </a:t>
            </a:r>
          </a:p>
          <a:p>
            <a:endParaRPr lang="en-SK" dirty="0"/>
          </a:p>
          <a:p>
            <a:pPr marL="0" marR="0" lvl="0" indent="0" algn="l" defTabSz="914400" rtl="0" eaLnBrk="1" fontAlgn="auto" latinLnBrk="0" hangingPunct="1">
              <a:lnSpc>
                <a:spcPct val="100000"/>
              </a:lnSpc>
              <a:spcBef>
                <a:spcPts val="0"/>
              </a:spcBef>
              <a:spcAft>
                <a:spcPts val="0"/>
              </a:spcAft>
              <a:buClrTx/>
              <a:buSzTx/>
              <a:buFontTx/>
              <a:buNone/>
              <a:tabLst/>
              <a:defRPr/>
            </a:pPr>
            <a:r>
              <a:rPr lang="en-SK" dirty="0"/>
              <a:t>Finally, I repeated on a test set. Recommendations were done only for courses that received a rating of 4 or above by similar users.</a:t>
            </a:r>
          </a:p>
          <a:p>
            <a:endParaRPr lang="en-SK" dirty="0"/>
          </a:p>
          <a:p>
            <a:r>
              <a:rPr lang="en-SK" dirty="0"/>
              <a:t>In the first screenshot we can see how results are produced for a single user. We get the recommended course by COURSE_ID based on highest cosine similarity.</a:t>
            </a:r>
          </a:p>
          <a:p>
            <a:endParaRPr lang="en-SK" dirty="0"/>
          </a:p>
          <a:p>
            <a:r>
              <a:rPr lang="en-SK" dirty="0"/>
              <a:t>In the second screenshot we can see the top-10 recommended courses. It was sufficient to count how many times a course was recommended to the users population.</a:t>
            </a:r>
          </a:p>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89509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We start from 2 datasets: the ratings provided by each user for each course they enrolled; and the genres or topics covered by a course.</a:t>
            </a:r>
          </a:p>
          <a:p>
            <a:endParaRPr lang="en-SK" dirty="0"/>
          </a:p>
          <a:p>
            <a:r>
              <a:rPr lang="en-SK" dirty="0"/>
              <a:t>I used two different content-based approaches.</a:t>
            </a:r>
          </a:p>
          <a:p>
            <a:endParaRPr lang="en-SK" dirty="0"/>
          </a:p>
          <a:p>
            <a:r>
              <a:rPr lang="en-SK" dirty="0"/>
              <a:t>In the first, I concentrated on course profiles alone, in particular on their title and their semantic association.</a:t>
            </a:r>
          </a:p>
          <a:p>
            <a:r>
              <a:rPr lang="en-SK" dirty="0"/>
              <a:t>To do this, I extracted Bag Of Words and calculated the cosine similarity matrix based on the BoW.</a:t>
            </a:r>
          </a:p>
          <a:p>
            <a:endParaRPr lang="en-SK" dirty="0"/>
          </a:p>
          <a:p>
            <a:r>
              <a:rPr lang="en-SK" dirty="0"/>
              <a:t>In the second, I profiled the courses based on their genres and I helped myself with the user profiles to calculate similarity scores.</a:t>
            </a:r>
          </a:p>
          <a:p>
            <a:r>
              <a:rPr lang="en-SK" dirty="0"/>
              <a:t>In this case I used a dot product  (similarity of user rating x cosine similarity of courses). </a:t>
            </a:r>
          </a:p>
          <a:p>
            <a:endParaRPr lang="en-SK" dirty="0"/>
          </a:p>
          <a:p>
            <a:r>
              <a:rPr lang="en-SK" dirty="0"/>
              <a:t>In both cases I provided threshold for scoring to provide a certain number of recommendations.</a:t>
            </a:r>
          </a:p>
          <a:p>
            <a:endParaRPr lang="en-SK" dirty="0"/>
          </a:p>
          <a:p>
            <a:r>
              <a:rPr lang="en-SK" dirty="0"/>
              <a:t>When similarity was above a threshold and the overall user ratings for a course was high enough, the course would be suggested.</a:t>
            </a:r>
          </a:p>
          <a:p>
            <a:r>
              <a:rPr lang="en-SK" dirty="0"/>
              <a:t>The list of most popular courses was a byproduct of the recommendations.</a:t>
            </a:r>
          </a:p>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80216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For this recommendation system I focused on the content of the course.</a:t>
            </a:r>
          </a:p>
          <a:p>
            <a:endParaRPr lang="en-SK" dirty="0"/>
          </a:p>
          <a:p>
            <a:r>
              <a:rPr lang="en-SK" dirty="0"/>
              <a:t>First, I extracted a Bag-of-Word dictionary from all course titles. By pivoting it, I created a BoW matrix .</a:t>
            </a:r>
          </a:p>
          <a:p>
            <a:endParaRPr lang="en-SK" dirty="0"/>
          </a:p>
          <a:p>
            <a:r>
              <a:rPr lang="en-SK" dirty="0"/>
              <a:t>Then I created a cosine similarity matrix of all the courses from the BoW matrix. This served me as courses profiling.</a:t>
            </a:r>
          </a:p>
          <a:p>
            <a:endParaRPr lang="en-SK" dirty="0"/>
          </a:p>
          <a:p>
            <a:r>
              <a:rPr lang="en-SK" dirty="0"/>
              <a:t>I filtered out all recommendations whose similarity matrix was below 0.6 – from this output I calculate that the average n. of recommended course is 3.</a:t>
            </a:r>
          </a:p>
          <a:p>
            <a:endParaRPr lang="en-SK" dirty="0"/>
          </a:p>
          <a:p>
            <a:r>
              <a:rPr lang="en-SK" dirty="0"/>
              <a:t>I merged those results with user ratings of the courses where ratings were 4 or above to produce personalized recommendations.</a:t>
            </a:r>
          </a:p>
          <a:p>
            <a:endParaRPr lang="en-SK" dirty="0"/>
          </a:p>
          <a:p>
            <a:r>
              <a:rPr lang="en-SK" dirty="0"/>
              <a:t>In the first screenshot we can see how results can be produced for a single user. This is an example of touchpoint that could be implemented on Streamlit applications.</a:t>
            </a:r>
          </a:p>
          <a:p>
            <a:endParaRPr lang="en-SK" dirty="0"/>
          </a:p>
          <a:p>
            <a:r>
              <a:rPr lang="en-SK" dirty="0"/>
              <a:t>In the second screenshot we can see the top-10 recommended courses. It was sufficient to count how many times a course was recommended to the users population.</a:t>
            </a:r>
          </a:p>
          <a:p>
            <a:endParaRPr lang="en-SK" dirty="0"/>
          </a:p>
          <a:p>
            <a:r>
              <a:rPr lang="en-SK" dirty="0"/>
              <a:t>The recommendations are here heavily influenced by semantic similarity between the courses. In another approach, we will use the course similarity by their topic (based on course profiles rather than BoW).</a:t>
            </a:r>
          </a:p>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3967367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F3510-F9D9-BDFC-A733-A83CE1B7B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686F3-2CDF-B010-3C66-97809E5867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732B3-8FA6-2445-E204-0E9A57432D46}"/>
              </a:ext>
            </a:extLst>
          </p:cNvPr>
          <p:cNvSpPr>
            <a:spLocks noGrp="1"/>
          </p:cNvSpPr>
          <p:nvPr>
            <p:ph type="body" idx="1"/>
          </p:nvPr>
        </p:nvSpPr>
        <p:spPr/>
        <p:txBody>
          <a:bodyPr/>
          <a:lstStyle/>
          <a:p>
            <a:r>
              <a:rPr lang="en-SK" dirty="0"/>
              <a:t>For this recommendation system I focused on the content of the course.</a:t>
            </a:r>
          </a:p>
          <a:p>
            <a:endParaRPr lang="en-SK" dirty="0"/>
          </a:p>
          <a:p>
            <a:r>
              <a:rPr lang="en-SK" dirty="0"/>
              <a:t>First I created a cosine similarity matrix of all the courses. This served me as courses profiling.</a:t>
            </a:r>
          </a:p>
          <a:p>
            <a:endParaRPr lang="en-SK" dirty="0"/>
          </a:p>
          <a:p>
            <a:r>
              <a:rPr lang="en-SK" dirty="0"/>
              <a:t>Then we calculated the similarity scores of each user against all courses. To do that I used the dot product. Higher values of dot product mean higher similarity between two courses.</a:t>
            </a:r>
          </a:p>
          <a:p>
            <a:endParaRPr lang="en-SK" dirty="0"/>
          </a:p>
          <a:p>
            <a:r>
              <a:rPr lang="en-SK" dirty="0"/>
              <a:t>I set a limit to 5 courses to be recommended, so only courses with high similarity would be recommended. </a:t>
            </a:r>
          </a:p>
          <a:p>
            <a:endParaRPr lang="en-SK" dirty="0"/>
          </a:p>
          <a:p>
            <a:r>
              <a:rPr lang="en-SK" dirty="0"/>
              <a:t>Finally, I repeated on a test set.</a:t>
            </a:r>
          </a:p>
          <a:p>
            <a:endParaRPr lang="en-SK" dirty="0"/>
          </a:p>
          <a:p>
            <a:r>
              <a:rPr lang="en-SK" dirty="0"/>
              <a:t>In the first screenshot we can see how results are produced for a single user. We get the recommended course by COURSE_ID based on highest similarity score.</a:t>
            </a:r>
          </a:p>
          <a:p>
            <a:endParaRPr lang="en-SK" dirty="0"/>
          </a:p>
          <a:p>
            <a:r>
              <a:rPr lang="en-SK" dirty="0"/>
              <a:t>In the second screenshot we can see the top-10 recommended courses. It was sufficient to count how many times a course was recommended to the users population.</a:t>
            </a:r>
          </a:p>
          <a:p>
            <a:endParaRPr lang="en-SK" dirty="0"/>
          </a:p>
          <a:p>
            <a:r>
              <a:rPr lang="en-SK" dirty="0"/>
              <a:t>We can see that the results for the same user may be similar to that of a user-based recommender system. </a:t>
            </a:r>
          </a:p>
          <a:p>
            <a:endParaRPr lang="en-SK" dirty="0"/>
          </a:p>
          <a:p>
            <a:r>
              <a:rPr lang="en-SK" dirty="0"/>
              <a:t>However we will notice that the top-10 recommended courses are entirely different.</a:t>
            </a:r>
          </a:p>
          <a:p>
            <a:endParaRPr lang="en-SK" dirty="0"/>
          </a:p>
          <a:p>
            <a:r>
              <a:rPr lang="en-SK" b="1" dirty="0"/>
              <a:t>FUTURE APPROACH:</a:t>
            </a:r>
            <a:endParaRPr lang="en-SK" b="0" dirty="0"/>
          </a:p>
          <a:p>
            <a:r>
              <a:rPr lang="en-SK" b="0" dirty="0"/>
              <a:t>It would be interesting combining the two approaches together by calculating a mean similarity matrix</a:t>
            </a:r>
          </a:p>
          <a:p>
            <a:pPr marL="171450" indent="-171450">
              <a:buFontTx/>
              <a:buChar char="-"/>
            </a:pPr>
            <a:r>
              <a:rPr lang="en-GB" b="0" dirty="0"/>
              <a:t>I</a:t>
            </a:r>
            <a:r>
              <a:rPr lang="en-SK" b="0" dirty="0"/>
              <a:t>f the same course is recommended due to BoW similarity and profile similarity, this course would be more likely to be recommended</a:t>
            </a:r>
          </a:p>
          <a:p>
            <a:pPr marL="171450" indent="-171450">
              <a:buFontTx/>
              <a:buChar char="-"/>
            </a:pPr>
            <a:r>
              <a:rPr lang="en-SK" b="0" dirty="0"/>
              <a:t>If the course is recommended by only one system, the recommendation would be influenced more by the user rating and its preference</a:t>
            </a:r>
          </a:p>
          <a:p>
            <a:pPr marL="171450" indent="-171450">
              <a:buFontTx/>
              <a:buChar char="-"/>
            </a:pPr>
            <a:r>
              <a:rPr lang="en-SK" b="0" dirty="0"/>
              <a:t>This will however still be a content-based filtering since we use single users preferenes and not similarity between users.</a:t>
            </a:r>
            <a:endParaRPr lang="en-SK" b="1" dirty="0"/>
          </a:p>
          <a:p>
            <a:endParaRPr lang="en-SK" dirty="0"/>
          </a:p>
          <a:p>
            <a:endParaRPr lang="en-SK" dirty="0"/>
          </a:p>
        </p:txBody>
      </p:sp>
      <p:sp>
        <p:nvSpPr>
          <p:cNvPr id="4" name="Slide Number Placeholder 3">
            <a:extLst>
              <a:ext uri="{FF2B5EF4-FFF2-40B4-BE49-F238E27FC236}">
                <a16:creationId xmlns:a16="http://schemas.microsoft.com/office/drawing/2014/main" id="{1613F8BD-B05E-F0DF-319F-08AFE22DE293}"/>
              </a:ext>
            </a:extLst>
          </p:cNvPr>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62403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K" dirty="0"/>
              <a:t>We start from 2 datasets: the ratings provided by each user for each course they enrolled; and the genres or topics covered by a course.</a:t>
            </a:r>
          </a:p>
          <a:p>
            <a:endParaRPr lang="en-SK" dirty="0"/>
          </a:p>
          <a:p>
            <a:r>
              <a:rPr lang="en-SK" dirty="0"/>
              <a:t>We combine the 2 datasets Course ID.</a:t>
            </a:r>
          </a:p>
          <a:p>
            <a:r>
              <a:rPr lang="en-SK" dirty="0"/>
              <a:t>We only keep entries where ratings are equal or higher than 4. This ensures recommendations are given only for high rated courses.</a:t>
            </a:r>
          </a:p>
          <a:p>
            <a:endParaRPr lang="en-SK" dirty="0"/>
          </a:p>
          <a:p>
            <a:r>
              <a:rPr lang="en-SK" dirty="0"/>
              <a:t>We aggregate the data by user, calculating the mean value for each genre. T</a:t>
            </a:r>
            <a:r>
              <a:rPr lang="en-GB" dirty="0"/>
              <a:t>h</a:t>
            </a:r>
            <a:r>
              <a:rPr lang="en-SK" dirty="0"/>
              <a:t>is way we obtain the user matrix.</a:t>
            </a:r>
          </a:p>
          <a:p>
            <a:endParaRPr lang="en-SK" dirty="0"/>
          </a:p>
          <a:p>
            <a:r>
              <a:rPr lang="en-SK" dirty="0"/>
              <a:t>Next we start preprocess data for modelling. Because of the high number of features, we opt for dimensionality reduction and so Principal Component A</a:t>
            </a:r>
            <a:r>
              <a:rPr lang="en-GB" dirty="0"/>
              <a:t>n</a:t>
            </a:r>
            <a:r>
              <a:rPr lang="en-SK" dirty="0"/>
              <a:t>alysis.</a:t>
            </a:r>
          </a:p>
          <a:p>
            <a:endParaRPr lang="en-SK" dirty="0"/>
          </a:p>
          <a:p>
            <a:r>
              <a:rPr lang="en-SK" dirty="0"/>
              <a:t>Therefore, we must first scale the data. Because the rating system used was the same for all courses, we opted for StandardScaler.</a:t>
            </a:r>
          </a:p>
          <a:p>
            <a:endParaRPr lang="en-SK" dirty="0"/>
          </a:p>
          <a:p>
            <a:r>
              <a:rPr lang="en-SK" dirty="0"/>
              <a:t>Finally, we applied PCA for the best number of components (that we found with cross validation). </a:t>
            </a:r>
          </a:p>
          <a:p>
            <a:endParaRPr lang="en-SK" dirty="0"/>
          </a:p>
          <a:p>
            <a:r>
              <a:rPr lang="en-SK" dirty="0"/>
              <a:t>The decomposed data is then to fit the model.</a:t>
            </a:r>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309393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To develop this model, I tried different methods: AgglomerativeClustering, DBSCAN, K</a:t>
            </a:r>
            <a:r>
              <a:rPr lang="en-GB" dirty="0"/>
              <a:t>m</a:t>
            </a:r>
            <a:r>
              <a:rPr lang="en-SK" dirty="0"/>
              <a:t>eans. </a:t>
            </a:r>
          </a:p>
          <a:p>
            <a:r>
              <a:rPr lang="en-SK" dirty="0"/>
              <a:t>Due to limitations of environment, I could not execute fully AgglomerativeClustering and DBSCAN, so I was limited to K</a:t>
            </a:r>
            <a:r>
              <a:rPr lang="en-GB" dirty="0"/>
              <a:t>m</a:t>
            </a:r>
            <a:r>
              <a:rPr lang="en-SK" dirty="0"/>
              <a:t>eans.</a:t>
            </a:r>
          </a:p>
          <a:p>
            <a:endParaRPr lang="en-SK" dirty="0"/>
          </a:p>
          <a:p>
            <a:r>
              <a:rPr lang="en-SK" dirty="0"/>
              <a:t>I performed tests on K-Means++ and MiniBatch K-Means, for both I studied elbow method (inertia + silhouette score) and selected the best n cluster based on:</a:t>
            </a:r>
          </a:p>
          <a:p>
            <a:pPr marL="171450" indent="-171450">
              <a:buFontTx/>
              <a:buChar char="-"/>
            </a:pPr>
            <a:r>
              <a:rPr lang="en-SK" dirty="0"/>
              <a:t>point(s) were inertia stabilizes</a:t>
            </a:r>
          </a:p>
          <a:p>
            <a:pPr marL="171450" indent="-171450">
              <a:buFontTx/>
              <a:buChar char="-"/>
            </a:pPr>
            <a:r>
              <a:rPr lang="en-GB" dirty="0"/>
              <a:t>P</a:t>
            </a:r>
            <a:r>
              <a:rPr lang="en-SK" dirty="0"/>
              <a:t>oint where silhouette score is higher</a:t>
            </a:r>
          </a:p>
          <a:p>
            <a:pPr marL="171450" indent="-171450">
              <a:buFontTx/>
              <a:buChar char="-"/>
            </a:pPr>
            <a:endParaRPr lang="en-SK" dirty="0"/>
          </a:p>
          <a:p>
            <a:pPr marL="0" indent="0">
              <a:buFontTx/>
              <a:buNone/>
            </a:pPr>
            <a:r>
              <a:rPr lang="en-SK" dirty="0"/>
              <a:t>MiniBatchKMeans proved to be more stable, especially when batch_size was equivalent of 5% of training dataset.</a:t>
            </a:r>
          </a:p>
          <a:p>
            <a:pPr marL="0" indent="0">
              <a:buFontTx/>
              <a:buNone/>
            </a:pPr>
            <a:endParaRPr lang="en-SK" dirty="0"/>
          </a:p>
          <a:p>
            <a:pPr marL="0" indent="0">
              <a:buFontTx/>
              <a:buNone/>
            </a:pPr>
            <a:r>
              <a:rPr lang="en-SK" dirty="0"/>
              <a:t>To train the models I performed:</a:t>
            </a:r>
          </a:p>
          <a:p>
            <a:pPr marL="0" indent="0">
              <a:buFontTx/>
              <a:buNone/>
            </a:pPr>
            <a:r>
              <a:rPr lang="en-SK" dirty="0"/>
              <a:t>Scaling</a:t>
            </a:r>
          </a:p>
          <a:p>
            <a:pPr marL="0" indent="0">
              <a:buFontTx/>
              <a:buNone/>
            </a:pPr>
            <a:r>
              <a:rPr lang="en-SK" dirty="0"/>
              <a:t>PCA and selection of best number of components (=10)</a:t>
            </a:r>
          </a:p>
          <a:p>
            <a:pPr marL="0" indent="0">
              <a:buFontTx/>
              <a:buNone/>
            </a:pPr>
            <a:endParaRPr lang="en-SK" dirty="0"/>
          </a:p>
          <a:p>
            <a:pPr marL="0" indent="0">
              <a:buFontTx/>
              <a:buNone/>
            </a:pPr>
            <a:r>
              <a:rPr lang="en-SK" dirty="0"/>
              <a:t>After training the selected model with courses profiles by users enrollments, I assigned the clusters to each user and their ratings. </a:t>
            </a:r>
          </a:p>
          <a:p>
            <a:pPr marL="0" indent="0">
              <a:buFontTx/>
              <a:buNone/>
            </a:pPr>
            <a:endParaRPr lang="en-SK" dirty="0"/>
          </a:p>
          <a:p>
            <a:pPr marL="0" indent="0">
              <a:buFontTx/>
              <a:buNone/>
            </a:pPr>
            <a:r>
              <a:rPr lang="en-SK" dirty="0"/>
              <a:t>I then aggregated the enrollments by course id and cluster to retrieve the list of courses that may be recommended. </a:t>
            </a:r>
          </a:p>
          <a:p>
            <a:pPr marL="0" indent="0">
              <a:buFontTx/>
              <a:buNone/>
            </a:pPr>
            <a:r>
              <a:rPr lang="en-SK" dirty="0"/>
              <a:t>If the average rating of a course for that cluster is 4 or above, the course is then recommended.</a:t>
            </a:r>
          </a:p>
          <a:p>
            <a:pPr marL="0" indent="0">
              <a:buFontTx/>
              <a:buNone/>
            </a:pPr>
            <a:endParaRPr lang="en-SK" dirty="0"/>
          </a:p>
          <a:p>
            <a:pPr marL="0" indent="0">
              <a:buFontTx/>
              <a:buNone/>
            </a:pPr>
            <a:r>
              <a:rPr lang="en-SK" dirty="0"/>
              <a:t>I consider this model flawed, because it assumes that users in the same group will enjoy the same courses if those are rated higher.</a:t>
            </a:r>
          </a:p>
          <a:p>
            <a:pPr marL="0" indent="0">
              <a:buFontTx/>
              <a:buNone/>
            </a:pPr>
            <a:r>
              <a:rPr lang="en-SK" dirty="0"/>
              <a:t>However, this has an implicit bias that privileges high rated courses in spite of the others.</a:t>
            </a:r>
          </a:p>
          <a:p>
            <a:pPr marL="0" indent="0">
              <a:buFontTx/>
              <a:buNone/>
            </a:pPr>
            <a:endParaRPr lang="en-SK" dirty="0"/>
          </a:p>
          <a:p>
            <a:pPr marL="0" indent="0">
              <a:buFontTx/>
              <a:buNone/>
            </a:pPr>
            <a:r>
              <a:rPr lang="en-SK" dirty="0"/>
              <a:t>That creates a “best seller” scenario where the most popular course keeps being more popular because first suggestion on the list.</a:t>
            </a:r>
          </a:p>
          <a:p>
            <a:pPr marL="0" indent="0">
              <a:buFontTx/>
              <a:buNone/>
            </a:pPr>
            <a:r>
              <a:rPr lang="en-SK" dirty="0"/>
              <a:t>Hence, another improvement on outputs should be the randomization of recommendations.</a:t>
            </a:r>
          </a:p>
          <a:p>
            <a:pPr marL="0" indent="0">
              <a:buFontTx/>
              <a:buNone/>
            </a:pPr>
            <a:endParaRPr lang="en-SK" dirty="0"/>
          </a:p>
          <a:p>
            <a:pPr marL="0" indent="0">
              <a:buFontTx/>
              <a:buNone/>
            </a:pPr>
            <a:r>
              <a:rPr lang="en-SK" dirty="0"/>
              <a:t>Despite all this, K-Means does not seem to be the best clustering option for recommendations.</a:t>
            </a:r>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194875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2885231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F</a:t>
            </a:r>
            <a:r>
              <a:rPr lang="en-GB" dirty="0"/>
              <a:t>or KNN and NMF I used a simpler </a:t>
            </a:r>
            <a:r>
              <a:rPr lang="en-GB" dirty="0" err="1"/>
              <a:t>datastream</a:t>
            </a:r>
            <a:r>
              <a:rPr lang="en-GB" dirty="0"/>
              <a:t> which involved the surprise library.</a:t>
            </a:r>
          </a:p>
          <a:p>
            <a:r>
              <a:rPr lang="en-GB" dirty="0"/>
              <a:t>I only used the user ratings of the course for those trials.</a:t>
            </a:r>
          </a:p>
          <a:p>
            <a:endParaRPr lang="en-GB" dirty="0"/>
          </a:p>
          <a:p>
            <a:r>
              <a:rPr lang="en-GB" dirty="0"/>
              <a:t>The data was stored locally, then reloaded using the surprise reader, which converts data in a surprise data object.</a:t>
            </a:r>
          </a:p>
          <a:p>
            <a:endParaRPr lang="en-GB" dirty="0"/>
          </a:p>
          <a:p>
            <a:r>
              <a:rPr lang="en-GB" dirty="0"/>
              <a:t>Here I used train-test split for validation (I did not use a separate test dataset). The training data was used to fit the model.</a:t>
            </a:r>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970914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For the Neural Network approach we had to use a different system to work with data.</a:t>
            </a:r>
          </a:p>
          <a:p>
            <a:endParaRPr lang="en-SK" dirty="0"/>
          </a:p>
          <a:p>
            <a:r>
              <a:rPr lang="en-GB" dirty="0"/>
              <a:t>The user IDs and item IDs in the data are not in a format that’s easy to use for machine learning. </a:t>
            </a:r>
          </a:p>
          <a:p>
            <a:r>
              <a:rPr lang="en-GB" dirty="0"/>
              <a:t>So, we assign a unique index to each user and item. </a:t>
            </a:r>
          </a:p>
          <a:p>
            <a:r>
              <a:rPr lang="en-GB" dirty="0"/>
              <a:t>This makes it much easier for the model to understand the relationships between users, items, and ratings. </a:t>
            </a:r>
          </a:p>
          <a:p>
            <a:r>
              <a:rPr lang="en-GB" dirty="0"/>
              <a:t>We create two dictionaries, one for user IDs and one for item IDs, that map the original IDs to these new indices.</a:t>
            </a:r>
          </a:p>
          <a:p>
            <a:endParaRPr lang="en-GB" dirty="0"/>
          </a:p>
          <a:p>
            <a:r>
              <a:rPr lang="en-GB" dirty="0"/>
              <a:t>Then we go through the dataset and swap out the original IDs for the indices we’ve just created, ensuring everything is in the right format. </a:t>
            </a:r>
          </a:p>
          <a:p>
            <a:r>
              <a:rPr lang="en-GB" dirty="0"/>
              <a:t>We also make sure the ratings are converted into integers as they should be just a value between 3, 4 or 5.</a:t>
            </a:r>
          </a:p>
          <a:p>
            <a:endParaRPr lang="en-GB" dirty="0"/>
          </a:p>
          <a:p>
            <a:r>
              <a:rPr lang="en-GB" dirty="0"/>
              <a:t>Then we start to prepare the data for training.</a:t>
            </a:r>
          </a:p>
          <a:p>
            <a:endParaRPr lang="en-GB" dirty="0"/>
          </a:p>
          <a:p>
            <a:r>
              <a:rPr lang="en-GB" dirty="0" err="1"/>
              <a:t>Firt</a:t>
            </a:r>
            <a:r>
              <a:rPr lang="en-GB" dirty="0"/>
              <a:t> we shuffle the data so that the model doesn’t get biased by the order in which the data was collected. </a:t>
            </a:r>
          </a:p>
          <a:p>
            <a:endParaRPr lang="en-GB" dirty="0"/>
          </a:p>
          <a:p>
            <a:r>
              <a:rPr lang="en-GB" dirty="0"/>
              <a:t>We then separate the features (user-item pairs) from the ratings, ensuring the model has the right input to make predictions.</a:t>
            </a:r>
          </a:p>
          <a:p>
            <a:endParaRPr lang="en-GB" dirty="0"/>
          </a:p>
          <a:p>
            <a:r>
              <a:rPr lang="en-GB" dirty="0"/>
              <a:t>If we want the model to focus on the relative ratings rather than absolute values, we can scale the ratings between 0 and 1, making everything easier to compare.</a:t>
            </a:r>
          </a:p>
          <a:p>
            <a:endParaRPr lang="en-GB" dirty="0"/>
          </a:p>
          <a:p>
            <a:r>
              <a:rPr lang="en-GB" dirty="0"/>
              <a:t>At this point we split the data into training, testing and validation set. 80% is used for training. 10% for testing. 10% for validation. </a:t>
            </a:r>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1484440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RMSE (Root Mean Squared Error) is a metric used to measure the average magnitude of error between predicted and actual values.</a:t>
            </a:r>
          </a:p>
          <a:p>
            <a:endParaRPr lang="en-GB" dirty="0"/>
          </a:p>
          <a:p>
            <a:r>
              <a:rPr lang="en-GB" dirty="0"/>
              <a:t>A RMSE closer to 0 means the model's predictions are very close to the actual values, indicating better performance. Larger values indicating poorer model performance.</a:t>
            </a:r>
          </a:p>
          <a:p>
            <a:endParaRPr lang="en-GB" dirty="0"/>
          </a:p>
          <a:p>
            <a:r>
              <a:rPr lang="en-GB" dirty="0"/>
              <a:t>RMSE is used instead of MSE because it gives an error in the same units as the original data, making it easier to understand.</a:t>
            </a:r>
          </a:p>
          <a:p>
            <a:endParaRPr lang="en-GB" dirty="0"/>
          </a:p>
          <a:p>
            <a:r>
              <a:rPr lang="en-GB" dirty="0"/>
              <a:t>Our results show that Neural Networks outperforms other models. This however comes with a few caveats.</a:t>
            </a:r>
          </a:p>
          <a:p>
            <a:endParaRPr lang="en-GB" dirty="0"/>
          </a:p>
          <a:p>
            <a:pPr marL="171450" indent="-171450">
              <a:buFontTx/>
              <a:buChar char="-"/>
            </a:pPr>
            <a:r>
              <a:rPr lang="en-GB" dirty="0"/>
              <a:t>Neural Network 1 is a </a:t>
            </a:r>
            <a:r>
              <a:rPr lang="en-GB" i="1" dirty="0"/>
              <a:t>baseline model</a:t>
            </a:r>
            <a:r>
              <a:rPr lang="en-GB" i="0" dirty="0"/>
              <a:t> (like that provided in the labs). Neural Network 2 introduces higher dropout, L2 Regularization for Dense Layer, early stopping, and overall should handle better non-linear patterns.</a:t>
            </a:r>
          </a:p>
          <a:p>
            <a:pPr marL="171450" indent="-171450">
              <a:buFontTx/>
              <a:buChar char="-"/>
            </a:pPr>
            <a:r>
              <a:rPr lang="en-SK" dirty="0"/>
              <a:t>Both Neural Networks seem suffering from overfitting. More epochs in training did not help improve model performance. Other tests with higher embedding sizes only introduced overparametrization.</a:t>
            </a:r>
          </a:p>
          <a:p>
            <a:pPr marL="171450" indent="-171450">
              <a:buFontTx/>
              <a:buChar char="-"/>
            </a:pPr>
            <a:endParaRPr lang="en-SK" dirty="0"/>
          </a:p>
          <a:p>
            <a:pPr marL="0" indent="0">
              <a:buFontTx/>
              <a:buNone/>
            </a:pPr>
            <a:r>
              <a:rPr lang="en-SK" dirty="0"/>
              <a:t>Hyper-Parameter Optimization did not significantly increase the performance of KNN and NMFmodels.</a:t>
            </a:r>
          </a:p>
          <a:p>
            <a:pPr marL="0" indent="0">
              <a:buFontTx/>
              <a:buNone/>
            </a:pPr>
            <a:r>
              <a:rPr lang="en-SK" dirty="0"/>
              <a:t>However specifically for KNN models it was impossible to perform HPO on user-based models (environment kept failing). </a:t>
            </a:r>
          </a:p>
          <a:p>
            <a:pPr marL="0" indent="0">
              <a:buFontTx/>
              <a:buNone/>
            </a:pPr>
            <a:endParaRPr lang="en-SK" dirty="0"/>
          </a:p>
          <a:p>
            <a:pPr marL="0" indent="0">
              <a:buFontTx/>
              <a:buNone/>
            </a:pPr>
            <a:r>
              <a:rPr lang="en-SK" dirty="0"/>
              <a:t>Overall, it should be possible to improve the performance of Neural Networks 1, 2. It is also possible that data is not sufficient to train those complex models (overkill).</a:t>
            </a:r>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103833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22</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755A5-2BAB-87B9-A0D3-3EABB7EE90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E6CE3-61D1-B3AF-215E-B22E14DDA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B15C4-B52B-898C-C7FB-B377F915C7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B9D5D9-24C7-AC06-026C-1FA0E1D2E73E}"/>
              </a:ext>
            </a:extLst>
          </p:cNvPr>
          <p:cNvSpPr>
            <a:spLocks noGrp="1"/>
          </p:cNvSpPr>
          <p:nvPr>
            <p:ph type="sldNum" sz="quarter" idx="5"/>
          </p:nvPr>
        </p:nvSpPr>
        <p:spPr/>
        <p:txBody>
          <a:bodyPr/>
          <a:lstStyle/>
          <a:p>
            <a:fld id="{EEBDA0E2-FEBD-4B65-8F16-724CF984F377}" type="slidenum">
              <a:rPr lang="en-US" smtClean="0"/>
              <a:t>23</a:t>
            </a:fld>
            <a:endParaRPr lang="en-US"/>
          </a:p>
        </p:txBody>
      </p:sp>
    </p:spTree>
    <p:extLst>
      <p:ext uri="{BB962C8B-B14F-4D97-AF65-F5344CB8AC3E}">
        <p14:creationId xmlns:p14="http://schemas.microsoft.com/office/powerpoint/2010/main" val="366819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899035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The chart is a horizontal bar plot showcasing the frequency of a topic, or a genre, within the dataset.</a:t>
            </a:r>
          </a:p>
          <a:p>
            <a:r>
              <a:rPr lang="en-SK" dirty="0"/>
              <a:t>Based on my experience with clients, Iselected the relative count expressed in % rather than the count because it is more meaningful and resonates better with the audience. (results are same of the course count).</a:t>
            </a:r>
          </a:p>
          <a:p>
            <a:endParaRPr lang="en-SK" dirty="0"/>
          </a:p>
          <a:p>
            <a:r>
              <a:rPr lang="en-SK" dirty="0"/>
              <a:t>Reading:</a:t>
            </a:r>
          </a:p>
          <a:p>
            <a:r>
              <a:rPr lang="en-SK" dirty="0"/>
              <a:t>“We can see that about 25% of the courses listed in the dataset is about Backend Development.”</a:t>
            </a:r>
          </a:p>
          <a:p>
            <a:r>
              <a:rPr lang="en-SK" dirty="0"/>
              <a:t>“A course can be treating multiple topics, which is why the total of % won’t give us a 100%. So you can have a course that is about BackEnd Dev. </a:t>
            </a:r>
            <a:r>
              <a:rPr lang="en-GB" dirty="0"/>
              <a:t>B</a:t>
            </a:r>
            <a:r>
              <a:rPr lang="en-SK" dirty="0"/>
              <a:t>ut also about Machine Learning”.</a:t>
            </a:r>
          </a:p>
          <a:p>
            <a:endParaRPr lang="en-SK" dirty="0"/>
          </a:p>
          <a:p>
            <a:r>
              <a:rPr lang="en-SK" dirty="0"/>
              <a:t>Insights:</a:t>
            </a:r>
          </a:p>
          <a:p>
            <a:r>
              <a:rPr lang="en-SK" dirty="0"/>
              <a:t>The 4 most popular topics are </a:t>
            </a:r>
            <a:r>
              <a:rPr lang="en-SK" i="1" dirty="0"/>
              <a:t>BackendDev, MachineLearning, Database, DataAnalysis</a:t>
            </a:r>
            <a:r>
              <a:rPr lang="en-SK" i="0" dirty="0"/>
              <a:t>. </a:t>
            </a:r>
          </a:p>
          <a:p>
            <a:r>
              <a:rPr lang="en-SK" i="0" dirty="0"/>
              <a:t>If most frequent courses are also correlated, a content-based filtering approach may result biased.</a:t>
            </a:r>
            <a:endParaRPr lang="en-SK" dirty="0"/>
          </a:p>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2201721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BC1C6-10A6-6B02-31E3-09D4FA391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19C46-AC5D-B4B8-E046-D3EE592E6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48BE9-EE3B-58C5-9681-3B0A9301A77C}"/>
              </a:ext>
            </a:extLst>
          </p:cNvPr>
          <p:cNvSpPr>
            <a:spLocks noGrp="1"/>
          </p:cNvSpPr>
          <p:nvPr>
            <p:ph type="body" idx="1"/>
          </p:nvPr>
        </p:nvSpPr>
        <p:spPr/>
        <p:txBody>
          <a:bodyPr/>
          <a:lstStyle/>
          <a:p>
            <a:r>
              <a:rPr lang="en-SK" dirty="0"/>
              <a:t>The following heatmap display the correlation matrix of course genres.</a:t>
            </a:r>
          </a:p>
          <a:p>
            <a:r>
              <a:rPr lang="en-SK" dirty="0"/>
              <a:t>Unfortunately I can’t get the annotations right, due to Seaborn versioning on the environment I am using, despite having upgraded to the most recent version.</a:t>
            </a:r>
          </a:p>
          <a:p>
            <a:endParaRPr lang="en-SK" dirty="0"/>
          </a:p>
          <a:p>
            <a:r>
              <a:rPr lang="en-SK" dirty="0"/>
              <a:t>Reading:</a:t>
            </a:r>
          </a:p>
          <a:p>
            <a:r>
              <a:rPr lang="en-SK" dirty="0"/>
              <a:t>“This chart show us the correlation between different genres in the courses. </a:t>
            </a:r>
          </a:p>
          <a:p>
            <a:r>
              <a:rPr lang="en-SK" dirty="0"/>
              <a:t>Positive values closer to 1 mean that two courses genres are frequently both present in a course. Negative values closer to -1 mean that two topics are rarely found together in a course.”</a:t>
            </a:r>
          </a:p>
          <a:p>
            <a:endParaRPr lang="en-SK" dirty="0"/>
          </a:p>
          <a:p>
            <a:r>
              <a:rPr lang="en-SK" dirty="0"/>
              <a:t>Insights:</a:t>
            </a:r>
          </a:p>
          <a:p>
            <a:r>
              <a:rPr lang="en-GB" dirty="0"/>
              <a:t>N</a:t>
            </a:r>
            <a:r>
              <a:rPr lang="en-SK" dirty="0"/>
              <a:t>o signs of significant autocorrelation or heteroschedasticity in the dataset however the correlation depends also by the </a:t>
            </a:r>
            <a:r>
              <a:rPr lang="en-SK" i="1" dirty="0"/>
              <a:t>actual</a:t>
            </a:r>
            <a:r>
              <a:rPr lang="en-SK" i="0" dirty="0"/>
              <a:t> presence of a course.</a:t>
            </a:r>
          </a:p>
          <a:p>
            <a:r>
              <a:rPr lang="en-SK" i="0" dirty="0"/>
              <a:t>BackendDev is the most frequent genre yet has little correlations. </a:t>
            </a:r>
            <a:endParaRPr lang="en-SK" dirty="0"/>
          </a:p>
          <a:p>
            <a:endParaRPr lang="en-SK" dirty="0"/>
          </a:p>
        </p:txBody>
      </p:sp>
      <p:sp>
        <p:nvSpPr>
          <p:cNvPr id="4" name="Slide Number Placeholder 3">
            <a:extLst>
              <a:ext uri="{FF2B5EF4-FFF2-40B4-BE49-F238E27FC236}">
                <a16:creationId xmlns:a16="http://schemas.microsoft.com/office/drawing/2014/main" id="{54F3E4EC-ACF7-C4CF-EF97-1A738F587458}"/>
              </a:ext>
            </a:extLst>
          </p:cNvPr>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1374264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This chart displays the distribution of user enrollements. </a:t>
            </a:r>
          </a:p>
          <a:p>
            <a:r>
              <a:rPr lang="en-SK" dirty="0"/>
              <a:t>That is, how many courses each user has rated. </a:t>
            </a:r>
          </a:p>
          <a:p>
            <a:endParaRPr lang="en-SK" dirty="0"/>
          </a:p>
          <a:p>
            <a:r>
              <a:rPr lang="en-SK" dirty="0"/>
              <a:t>Most users rated between 0 and 10 courses. At the same time, not many users did take from 2 or 3 courses.</a:t>
            </a:r>
          </a:p>
          <a:p>
            <a:endParaRPr lang="en-SK" dirty="0"/>
          </a:p>
          <a:p>
            <a:r>
              <a:rPr lang="en-SK" dirty="0"/>
              <a:t>This suggests an underlying customer behavior:</a:t>
            </a:r>
          </a:p>
          <a:p>
            <a:pPr marL="171450" indent="-171450">
              <a:buFontTx/>
              <a:buChar char="-"/>
            </a:pPr>
            <a:r>
              <a:rPr lang="en-SK" dirty="0"/>
              <a:t>The first rating includes new users and one-time users.</a:t>
            </a:r>
          </a:p>
          <a:p>
            <a:pPr marL="171450" indent="-171450">
              <a:buFontTx/>
              <a:buChar char="-"/>
            </a:pPr>
            <a:r>
              <a:rPr lang="en-SK" dirty="0"/>
              <a:t>A few users rate 2, 3, 4 courses before not proceeding</a:t>
            </a:r>
          </a:p>
          <a:p>
            <a:pPr marL="171450" indent="-171450">
              <a:buFontTx/>
              <a:buChar char="-"/>
            </a:pPr>
            <a:r>
              <a:rPr lang="en-SK" dirty="0"/>
              <a:t>All other users are very active past 4 courses in continuing their education.</a:t>
            </a:r>
          </a:p>
          <a:p>
            <a:pPr marL="171450" indent="-171450">
              <a:buFontTx/>
              <a:buChar char="-"/>
            </a:pPr>
            <a:r>
              <a:rPr lang="en-SK" dirty="0"/>
              <a:t>However, only a small number of users rate more than 10 courses.</a:t>
            </a:r>
          </a:p>
          <a:p>
            <a:pPr marL="171450" indent="-171450">
              <a:buFontTx/>
              <a:buChar char="-"/>
            </a:pPr>
            <a:endParaRPr lang="en-SK" dirty="0"/>
          </a:p>
          <a:p>
            <a:pPr marL="0" indent="0">
              <a:buFontTx/>
              <a:buNone/>
            </a:pPr>
            <a:r>
              <a:rPr lang="en-SK" b="1" dirty="0"/>
              <a:t>INSIGHTS</a:t>
            </a:r>
          </a:p>
          <a:p>
            <a:pPr marL="0" indent="0">
              <a:buFontTx/>
              <a:buNone/>
            </a:pPr>
            <a:r>
              <a:rPr lang="en-GB" dirty="0"/>
              <a:t>A lot of users are only engaging with a single course, and might not be exploring many others.</a:t>
            </a:r>
          </a:p>
          <a:p>
            <a:pPr marL="0" indent="0">
              <a:buFontTx/>
              <a:buNone/>
            </a:pPr>
            <a:r>
              <a:rPr lang="en-GB" dirty="0"/>
              <a:t>This could indicate low user engagement, as these users might not be returning or exploring more content.</a:t>
            </a:r>
          </a:p>
          <a:p>
            <a:pPr marL="0" indent="0">
              <a:buFontTx/>
              <a:buNone/>
            </a:pPr>
            <a:endParaRPr lang="en-GB" dirty="0"/>
          </a:p>
          <a:p>
            <a:pPr marL="0" indent="0">
              <a:buFontTx/>
              <a:buNone/>
            </a:pPr>
            <a:r>
              <a:rPr lang="en-GB" dirty="0"/>
              <a:t>Some users are more engaged with the platform, rating multiple courses.</a:t>
            </a:r>
          </a:p>
          <a:p>
            <a:pPr marL="0" indent="0">
              <a:buFontTx/>
              <a:buNone/>
            </a:pPr>
            <a:r>
              <a:rPr lang="en-GB" dirty="0"/>
              <a:t>This can show a segment of users that is highly active, possibly suggesting higher retention or a greater interest in the content.</a:t>
            </a:r>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05472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The popularity of the courses is hereby presented in form of user ratings.</a:t>
            </a:r>
          </a:p>
          <a:p>
            <a:r>
              <a:rPr lang="en-SK" dirty="0"/>
              <a:t>By aggregating the number of ratings provided by all users to each course, we are able to present the most popular 20 courses.</a:t>
            </a:r>
          </a:p>
          <a:p>
            <a:endParaRPr lang="en-SK" dirty="0"/>
          </a:p>
          <a:p>
            <a:r>
              <a:rPr lang="en-SK" dirty="0"/>
              <a:t>The table on the left showcases the list by the ID of the course, its title, and the number of ratings.</a:t>
            </a:r>
          </a:p>
          <a:p>
            <a:endParaRPr lang="en-SK" dirty="0"/>
          </a:p>
          <a:p>
            <a:r>
              <a:rPr lang="en-SK" dirty="0"/>
              <a:t>The bar chart on the right showcases the same but visually – by course id. </a:t>
            </a:r>
          </a:p>
          <a:p>
            <a:r>
              <a:rPr lang="en-SK" dirty="0"/>
              <a:t>We can see that three courses in particular have higher ratings than all others – Python for Data Science; Introduction to Data Science; Big Data 101.</a:t>
            </a:r>
          </a:p>
          <a:p>
            <a:endParaRPr lang="en-SK" dirty="0"/>
          </a:p>
          <a:p>
            <a:r>
              <a:rPr lang="en-SK" dirty="0"/>
              <a:t>Overall this suggests that our users are especially interested into data science, big data, and python.</a:t>
            </a:r>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2700297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The wordcloud tell us about the frequency of certain semantic patterns from the course titles.</a:t>
            </a:r>
          </a:p>
          <a:p>
            <a:r>
              <a:rPr lang="en-SK" dirty="0"/>
              <a:t>The larger the word, the more frequent that topic is.</a:t>
            </a:r>
          </a:p>
          <a:p>
            <a:r>
              <a:rPr lang="en-SK" dirty="0"/>
              <a:t>Also, </a:t>
            </a:r>
            <a:r>
              <a:rPr lang="en-GB" b="0" dirty="0"/>
              <a:t>More frequent words</a:t>
            </a:r>
            <a:r>
              <a:rPr lang="en-GB" dirty="0"/>
              <a:t> have a more prominent </a:t>
            </a:r>
            <a:r>
              <a:rPr lang="en-GB" dirty="0" err="1"/>
              <a:t>color</a:t>
            </a:r>
            <a:r>
              <a:rPr lang="en-GB" dirty="0"/>
              <a:t> (usually based on their frequency).</a:t>
            </a:r>
          </a:p>
          <a:p>
            <a:endParaRPr lang="en-GB" dirty="0"/>
          </a:p>
          <a:p>
            <a:r>
              <a:rPr lang="en-GB" dirty="0"/>
              <a:t>So, the more important words are those that are bigger and with a prominent </a:t>
            </a:r>
            <a:r>
              <a:rPr lang="en-GB" dirty="0" err="1"/>
              <a:t>color</a:t>
            </a:r>
            <a:r>
              <a:rPr lang="en-GB" dirty="0"/>
              <a:t>.</a:t>
            </a:r>
          </a:p>
          <a:p>
            <a:endParaRPr lang="en-GB" dirty="0"/>
          </a:p>
          <a:p>
            <a:r>
              <a:rPr lang="en-GB" dirty="0"/>
              <a:t>We can clearly see that based on the </a:t>
            </a:r>
            <a:r>
              <a:rPr lang="en-GB" dirty="0" err="1"/>
              <a:t>wordcloud</a:t>
            </a:r>
            <a:r>
              <a:rPr lang="en-GB" dirty="0"/>
              <a:t>, most courses title cite </a:t>
            </a:r>
            <a:r>
              <a:rPr lang="en-GB" i="1" dirty="0"/>
              <a:t>python</a:t>
            </a:r>
            <a:r>
              <a:rPr lang="en-GB" i="0" dirty="0"/>
              <a:t>, </a:t>
            </a:r>
            <a:r>
              <a:rPr lang="en-GB" i="1" dirty="0"/>
              <a:t>data</a:t>
            </a:r>
            <a:r>
              <a:rPr lang="en-GB" i="0" dirty="0"/>
              <a:t>, and </a:t>
            </a:r>
            <a:r>
              <a:rPr lang="en-GB" i="1" dirty="0"/>
              <a:t>data science</a:t>
            </a:r>
            <a:r>
              <a:rPr lang="en-GB" i="0" dirty="0"/>
              <a:t>. </a:t>
            </a:r>
          </a:p>
          <a:p>
            <a:r>
              <a:rPr lang="en-GB" i="0" dirty="0"/>
              <a:t>Thus confirming that even if most courses are for </a:t>
            </a:r>
            <a:r>
              <a:rPr lang="en-GB" i="0" dirty="0" err="1"/>
              <a:t>BackendDev</a:t>
            </a:r>
            <a:r>
              <a:rPr lang="en-GB" i="0" dirty="0"/>
              <a:t>, those topics are treated in those courses as well.</a:t>
            </a:r>
            <a:endParaRPr lang="en-SK" dirty="0"/>
          </a:p>
          <a:p>
            <a:endParaRPr lang="en-SK" dirty="0"/>
          </a:p>
          <a:p>
            <a:endParaRPr lang="en-SK"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371262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K" dirty="0"/>
              <a:t>We start from 2 datasets: the ratings provided by each user for each course they enrolled; and the genres or topics covered by a course.</a:t>
            </a:r>
          </a:p>
          <a:p>
            <a:r>
              <a:rPr lang="en-SK" dirty="0"/>
              <a:t>From each dataset I was able to create user profiles based on their learning preferences.</a:t>
            </a:r>
          </a:p>
          <a:p>
            <a:r>
              <a:rPr lang="en-SK" dirty="0"/>
              <a:t>I used the profiles together with the courses genres to create a profile matrix and I calculated the cosine similarity between each duplet of courses.</a:t>
            </a:r>
          </a:p>
          <a:p>
            <a:r>
              <a:rPr lang="en-SK" dirty="0"/>
              <a:t>When similarity was above a threshold and the overall user ratings for a course was high enough, the course would be suggested.</a:t>
            </a:r>
          </a:p>
          <a:p>
            <a:r>
              <a:rPr lang="en-SK" dirty="0"/>
              <a:t>The list of most popular courses was a byproduct of the recommendations.</a:t>
            </a:r>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251587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2/25/25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github.com/apa017/CourseraRepo/tree/main/capston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5871412" y="3820167"/>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1251284" y="2663765"/>
            <a:ext cx="1024128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1251284" y="4166431"/>
            <a:ext cx="2514600" cy="830997"/>
          </a:xfrm>
          <a:prstGeom prst="rect">
            <a:avLst/>
          </a:prstGeom>
          <a:noFill/>
        </p:spPr>
        <p:txBody>
          <a:bodyPr wrap="square" lIns="91440" tIns="45720" rIns="91440" bIns="45720" rtlCol="0" anchor="t">
            <a:spAutoFit/>
          </a:bodyPr>
          <a:lstStyle/>
          <a:p>
            <a:r>
              <a:rPr lang="en-US" sz="2400" dirty="0">
                <a:latin typeface="Abadi"/>
                <a:ea typeface="SF Pro" pitchFamily="2" charset="0"/>
                <a:cs typeface="SF Pro" pitchFamily="2" charset="0"/>
              </a:rPr>
              <a:t>Andrea P.</a:t>
            </a:r>
          </a:p>
          <a:p>
            <a:r>
              <a:rPr lang="en-US" sz="2400" dirty="0">
                <a:latin typeface="Abadi" panose="020B0604020104020204" pitchFamily="34" charset="0"/>
                <a:ea typeface="SF Pro" pitchFamily="2" charset="0"/>
                <a:cs typeface="SF Pro" pitchFamily="2" charset="0"/>
              </a:rPr>
              <a:t>2026-02-26</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10606756" y="5517217"/>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10606756" y="5035201"/>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92564" y="5406189"/>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user profile and course genres</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flipV="1">
            <a:off x="3223620" y="3959524"/>
            <a:ext cx="531364" cy="48706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1577700" y="417066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Courses Profiles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577700" y="299077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Ratings</a:t>
            </a:r>
          </a:p>
        </p:txBody>
      </p:sp>
      <p:sp>
        <p:nvSpPr>
          <p:cNvPr id="10" name="Rectangle 9">
            <a:extLst>
              <a:ext uri="{FF2B5EF4-FFF2-40B4-BE49-F238E27FC236}">
                <a16:creationId xmlns:a16="http://schemas.microsoft.com/office/drawing/2014/main" id="{BC66C45B-081E-7045-A932-30AF89330AF5}"/>
              </a:ext>
            </a:extLst>
          </p:cNvPr>
          <p:cNvSpPr/>
          <p:nvPr/>
        </p:nvSpPr>
        <p:spPr>
          <a:xfrm>
            <a:off x="3754984" y="309211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Enrollments</a:t>
            </a:r>
          </a:p>
          <a:p>
            <a:pPr algn="ctr"/>
            <a:r>
              <a:rPr lang="en-US" dirty="0">
                <a:solidFill>
                  <a:schemeClr val="tx1"/>
                </a:solidFill>
              </a:rPr>
              <a:t>(Popular Courses)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5595750" y="3820057"/>
            <a:ext cx="675653"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917323" y="3820056"/>
            <a:ext cx="613819"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6D26C0F-85EC-D6C0-DA34-D2A47501069F}"/>
              </a:ext>
            </a:extLst>
          </p:cNvPr>
          <p:cNvCxnSpPr>
            <a:cxnSpLocks/>
            <a:stCxn id="9" idx="3"/>
          </p:cNvCxnSpPr>
          <p:nvPr/>
        </p:nvCxnSpPr>
        <p:spPr>
          <a:xfrm>
            <a:off x="3223620" y="3265098"/>
            <a:ext cx="531364" cy="29685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3541DD3D-CDFE-DF82-23DC-3271873300E4}"/>
              </a:ext>
            </a:extLst>
          </p:cNvPr>
          <p:cNvSpPr/>
          <p:nvPr/>
        </p:nvSpPr>
        <p:spPr>
          <a:xfrm>
            <a:off x="6271403" y="354573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a:t>
            </a:r>
          </a:p>
        </p:txBody>
      </p:sp>
      <p:sp>
        <p:nvSpPr>
          <p:cNvPr id="20" name="Rectangle 19">
            <a:extLst>
              <a:ext uri="{FF2B5EF4-FFF2-40B4-BE49-F238E27FC236}">
                <a16:creationId xmlns:a16="http://schemas.microsoft.com/office/drawing/2014/main" id="{72D12E72-4F17-5E0B-BF64-7689D6AC7A7A}"/>
              </a:ext>
            </a:extLst>
          </p:cNvPr>
          <p:cNvSpPr/>
          <p:nvPr/>
        </p:nvSpPr>
        <p:spPr>
          <a:xfrm>
            <a:off x="8531142" y="3483172"/>
            <a:ext cx="1949952"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Recommendations</a:t>
            </a:r>
          </a:p>
        </p:txBody>
      </p:sp>
      <p:cxnSp>
        <p:nvCxnSpPr>
          <p:cNvPr id="24" name="Straight Arrow Connector 23">
            <a:extLst>
              <a:ext uri="{FF2B5EF4-FFF2-40B4-BE49-F238E27FC236}">
                <a16:creationId xmlns:a16="http://schemas.microsoft.com/office/drawing/2014/main" id="{1785510E-9F50-8D11-387C-E542D3092749}"/>
              </a:ext>
            </a:extLst>
          </p:cNvPr>
          <p:cNvCxnSpPr>
            <a:cxnSpLocks/>
            <a:stCxn id="20" idx="2"/>
          </p:cNvCxnSpPr>
          <p:nvPr/>
        </p:nvCxnSpPr>
        <p:spPr>
          <a:xfrm>
            <a:off x="9506118" y="4156941"/>
            <a:ext cx="0" cy="63934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B7FFA46-94DF-59D5-D19A-F9C9DCC44746}"/>
              </a:ext>
            </a:extLst>
          </p:cNvPr>
          <p:cNvSpPr/>
          <p:nvPr/>
        </p:nvSpPr>
        <p:spPr>
          <a:xfrm>
            <a:off x="8531142" y="4796287"/>
            <a:ext cx="1949952" cy="673769"/>
          </a:xfrm>
          <a:prstGeom prst="rect">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Most Popular Courses</a:t>
            </a:r>
          </a:p>
        </p:txBody>
      </p:sp>
      <p:sp>
        <p:nvSpPr>
          <p:cNvPr id="28" name="Rounded Rectangle 27">
            <a:extLst>
              <a:ext uri="{FF2B5EF4-FFF2-40B4-BE49-F238E27FC236}">
                <a16:creationId xmlns:a16="http://schemas.microsoft.com/office/drawing/2014/main" id="{36014BB6-D5C9-E29C-4BDB-CC008F2AD390}"/>
              </a:ext>
            </a:extLst>
          </p:cNvPr>
          <p:cNvSpPr/>
          <p:nvPr/>
        </p:nvSpPr>
        <p:spPr>
          <a:xfrm>
            <a:off x="8683158" y="226076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Profiles (Test Data)</a:t>
            </a:r>
          </a:p>
        </p:txBody>
      </p:sp>
      <p:cxnSp>
        <p:nvCxnSpPr>
          <p:cNvPr id="29" name="Straight Arrow Connector 28">
            <a:extLst>
              <a:ext uri="{FF2B5EF4-FFF2-40B4-BE49-F238E27FC236}">
                <a16:creationId xmlns:a16="http://schemas.microsoft.com/office/drawing/2014/main" id="{009C87C9-788B-A8F9-D72F-DA94E5029157}"/>
              </a:ext>
            </a:extLst>
          </p:cNvPr>
          <p:cNvCxnSpPr>
            <a:cxnSpLocks/>
            <a:stCxn id="28" idx="2"/>
          </p:cNvCxnSpPr>
          <p:nvPr/>
        </p:nvCxnSpPr>
        <p:spPr>
          <a:xfrm>
            <a:off x="9506118" y="2809403"/>
            <a:ext cx="0" cy="6737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683A117-29F5-64FE-6154-DBF00A067973}"/>
              </a:ext>
            </a:extLst>
          </p:cNvPr>
          <p:cNvSpPr/>
          <p:nvPr/>
        </p:nvSpPr>
        <p:spPr>
          <a:xfrm>
            <a:off x="3754984" y="3775313"/>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Profiles</a:t>
            </a:r>
          </a:p>
        </p:txBody>
      </p: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user profile-based recommender system</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1C7DDB"/>
                </a:solidFill>
                <a:latin typeface="Abadi"/>
                <a:cs typeface="Calibri"/>
              </a:rPr>
              <a:t>Hyperparameters: </a:t>
            </a:r>
            <a:r>
              <a:rPr lang="en-US" sz="2200" dirty="0" err="1">
                <a:solidFill>
                  <a:srgbClr val="1C7DDB"/>
                </a:solidFill>
                <a:latin typeface="Abadi"/>
                <a:cs typeface="Calibri"/>
              </a:rPr>
              <a:t>n_recommendations</a:t>
            </a:r>
            <a:r>
              <a:rPr lang="en-US" sz="2200" dirty="0">
                <a:solidFill>
                  <a:srgbClr val="1C7DDB"/>
                </a:solidFill>
                <a:latin typeface="Abadi"/>
                <a:cs typeface="Calibri"/>
              </a:rPr>
              <a:t>; </a:t>
            </a:r>
            <a:r>
              <a:rPr lang="en-US" sz="2200" dirty="0" err="1">
                <a:solidFill>
                  <a:srgbClr val="1C7DDB"/>
                </a:solidFill>
                <a:latin typeface="Abadi"/>
                <a:cs typeface="Calibri"/>
              </a:rPr>
              <a:t>cosine_similarity</a:t>
            </a:r>
            <a:r>
              <a:rPr lang="en-US" sz="2200" dirty="0">
                <a:solidFill>
                  <a:srgbClr val="1C7DDB"/>
                </a:solidFill>
                <a:latin typeface="Abadi"/>
                <a:cs typeface="Calibri"/>
              </a:rPr>
              <a:t>; </a:t>
            </a:r>
            <a:r>
              <a:rPr lang="en-US" sz="2200" dirty="0" err="1">
                <a:solidFill>
                  <a:srgbClr val="1C7DDB"/>
                </a:solidFill>
                <a:latin typeface="Abadi"/>
                <a:cs typeface="Calibri"/>
              </a:rPr>
              <a:t>min_rating</a:t>
            </a:r>
            <a:r>
              <a:rPr lang="en-US" sz="2200" dirty="0">
                <a:solidFill>
                  <a:srgbClr val="1C7DDB"/>
                </a:solidFill>
                <a:latin typeface="Abadi"/>
                <a:cs typeface="Calibri"/>
              </a:rPr>
              <a:t>, threshold</a:t>
            </a:r>
            <a:endParaRPr lang="en-US" sz="2400" dirty="0">
              <a:cs typeface="Calibri"/>
            </a:endParaRPr>
          </a:p>
        </p:txBody>
      </p:sp>
      <p:pic>
        <p:nvPicPr>
          <p:cNvPr id="5" name="Picture 4" descr="A screenshot of a course&#10;&#10;AI-generated content may be incorrect.">
            <a:extLst>
              <a:ext uri="{FF2B5EF4-FFF2-40B4-BE49-F238E27FC236}">
                <a16:creationId xmlns:a16="http://schemas.microsoft.com/office/drawing/2014/main" id="{248E7D81-B343-9E3E-8E49-7D60710C8035}"/>
              </a:ext>
            </a:extLst>
          </p:cNvPr>
          <p:cNvPicPr>
            <a:picLocks noChangeAspect="1"/>
          </p:cNvPicPr>
          <p:nvPr/>
        </p:nvPicPr>
        <p:blipFill>
          <a:blip r:embed="rId3"/>
          <a:stretch>
            <a:fillRect/>
          </a:stretch>
        </p:blipFill>
        <p:spPr>
          <a:xfrm>
            <a:off x="1231837" y="4997656"/>
            <a:ext cx="3648922" cy="135271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02713B2-5A4E-318E-F755-FA750E4E47B9}"/>
              </a:ext>
            </a:extLst>
          </p:cNvPr>
          <p:cNvPicPr>
            <a:picLocks noChangeAspect="1"/>
          </p:cNvPicPr>
          <p:nvPr/>
        </p:nvPicPr>
        <p:blipFill>
          <a:blip r:embed="rId4"/>
          <a:stretch>
            <a:fillRect/>
          </a:stretch>
        </p:blipFill>
        <p:spPr>
          <a:xfrm>
            <a:off x="5747887" y="3144695"/>
            <a:ext cx="5888798" cy="3205677"/>
          </a:xfrm>
          <a:prstGeom prst="rect">
            <a:avLst/>
          </a:prstGeom>
        </p:spPr>
      </p:pic>
      <p:sp>
        <p:nvSpPr>
          <p:cNvPr id="13" name="TextBox 12">
            <a:extLst>
              <a:ext uri="{FF2B5EF4-FFF2-40B4-BE49-F238E27FC236}">
                <a16:creationId xmlns:a16="http://schemas.microsoft.com/office/drawing/2014/main" id="{9E816036-8A0C-9002-E9EA-FF8641F05EFD}"/>
              </a:ext>
            </a:extLst>
          </p:cNvPr>
          <p:cNvSpPr txBox="1"/>
          <p:nvPr/>
        </p:nvSpPr>
        <p:spPr>
          <a:xfrm>
            <a:off x="5747887" y="2613964"/>
            <a:ext cx="6097978" cy="369332"/>
          </a:xfrm>
          <a:prstGeom prst="rect">
            <a:avLst/>
          </a:prstGeom>
          <a:noFill/>
        </p:spPr>
        <p:txBody>
          <a:bodyPr wrap="square">
            <a:spAutoFit/>
          </a:bodyPr>
          <a:lstStyle/>
          <a:p>
            <a:r>
              <a:rPr lang="en-US" sz="1800" dirty="0">
                <a:solidFill>
                  <a:srgbClr val="1C7DDB"/>
                </a:solidFill>
                <a:latin typeface="Abadi"/>
              </a:rPr>
              <a:t>&gt; Top-10 Recommended Courses:</a:t>
            </a:r>
            <a:endParaRPr lang="en-SK" dirty="0"/>
          </a:p>
        </p:txBody>
      </p:sp>
      <p:sp>
        <p:nvSpPr>
          <p:cNvPr id="15" name="TextBox 14">
            <a:extLst>
              <a:ext uri="{FF2B5EF4-FFF2-40B4-BE49-F238E27FC236}">
                <a16:creationId xmlns:a16="http://schemas.microsoft.com/office/drawing/2014/main" id="{EB8E5D09-9E40-46BC-CD04-7AEAC77BDD01}"/>
              </a:ext>
            </a:extLst>
          </p:cNvPr>
          <p:cNvSpPr txBox="1"/>
          <p:nvPr/>
        </p:nvSpPr>
        <p:spPr>
          <a:xfrm>
            <a:off x="838200" y="2471462"/>
            <a:ext cx="4707577" cy="2308324"/>
          </a:xfrm>
          <a:prstGeom prst="rect">
            <a:avLst/>
          </a:prstGeom>
          <a:noFill/>
        </p:spPr>
        <p:txBody>
          <a:bodyPr wrap="square">
            <a:spAutoFit/>
          </a:bodyPr>
          <a:lstStyle/>
          <a:p>
            <a:pPr marL="0" indent="0">
              <a:buNone/>
            </a:pPr>
            <a:r>
              <a:rPr lang="en-US" sz="1800" dirty="0">
                <a:solidFill>
                  <a:srgbClr val="1C7DDB"/>
                </a:solidFill>
                <a:latin typeface="Abadi"/>
              </a:rPr>
              <a:t>On average, 1 to </a:t>
            </a:r>
            <a:r>
              <a:rPr lang="en-US" dirty="0">
                <a:solidFill>
                  <a:srgbClr val="1C7DDB"/>
                </a:solidFill>
                <a:latin typeface="Abadi"/>
              </a:rPr>
              <a:t>3 </a:t>
            </a:r>
            <a:r>
              <a:rPr lang="en-US" sz="1800" dirty="0">
                <a:solidFill>
                  <a:srgbClr val="1C7DDB"/>
                </a:solidFill>
                <a:latin typeface="Abadi"/>
              </a:rPr>
              <a:t>courses are recommended per test user. </a:t>
            </a:r>
          </a:p>
          <a:p>
            <a:pPr marL="0" indent="0">
              <a:buNone/>
            </a:pPr>
            <a:endParaRPr lang="en-US" dirty="0">
              <a:solidFill>
                <a:srgbClr val="1C7DDB"/>
              </a:solidFill>
              <a:latin typeface="Abadi"/>
              <a:cs typeface="Calibri"/>
            </a:endParaRPr>
          </a:p>
          <a:p>
            <a:pPr marL="0" indent="0">
              <a:buNone/>
            </a:pPr>
            <a:r>
              <a:rPr lang="en-US" sz="1800" dirty="0">
                <a:solidFill>
                  <a:srgbClr val="1C7DDB"/>
                </a:solidFill>
                <a:latin typeface="Abadi"/>
                <a:cs typeface="Calibri"/>
              </a:rPr>
              <a:t>Only top recommendations by similarity score are returned.</a:t>
            </a:r>
          </a:p>
          <a:p>
            <a:pPr marL="0" indent="0">
              <a:buNone/>
            </a:pPr>
            <a:endParaRPr lang="en-US" sz="1800" dirty="0">
              <a:solidFill>
                <a:srgbClr val="1C7DDB"/>
              </a:solidFill>
              <a:latin typeface="Abadi"/>
            </a:endParaRPr>
          </a:p>
          <a:p>
            <a:pPr marL="0" indent="0">
              <a:buNone/>
            </a:pPr>
            <a:r>
              <a:rPr lang="en-US" sz="1800" dirty="0">
                <a:solidFill>
                  <a:srgbClr val="1C7DDB"/>
                </a:solidFill>
                <a:latin typeface="Abadi"/>
                <a:cs typeface="Calibri"/>
              </a:rPr>
              <a:t>If the number of recommendations exceed 3, those recommendations are not considered. </a:t>
            </a:r>
          </a:p>
        </p:txBody>
      </p:sp>
    </p:spTree>
    <p:extLst>
      <p:ext uri="{BB962C8B-B14F-4D97-AF65-F5344CB8AC3E}">
        <p14:creationId xmlns:p14="http://schemas.microsoft.com/office/powerpoint/2010/main" val="367638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content-based recommender system using course similarity</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3247035" y="30073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926183" y="273300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Cos. Sim. Matrix</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601115" y="273300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DF</a:t>
            </a:r>
          </a:p>
        </p:txBody>
      </p:sp>
      <p:sp>
        <p:nvSpPr>
          <p:cNvPr id="10" name="Rectangle 9">
            <a:extLst>
              <a:ext uri="{FF2B5EF4-FFF2-40B4-BE49-F238E27FC236}">
                <a16:creationId xmlns:a16="http://schemas.microsoft.com/office/drawing/2014/main" id="{BC66C45B-081E-7045-A932-30AF89330AF5}"/>
              </a:ext>
            </a:extLst>
          </p:cNvPr>
          <p:cNvSpPr/>
          <p:nvPr/>
        </p:nvSpPr>
        <p:spPr>
          <a:xfrm>
            <a:off x="3666226" y="267044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TITLE </a:t>
            </a:r>
            <a:r>
              <a:rPr lang="en-US" dirty="0" err="1">
                <a:solidFill>
                  <a:schemeClr val="tx1"/>
                </a:solidFill>
              </a:rPr>
              <a:t>BoW</a:t>
            </a:r>
            <a:endParaRPr lang="en-US" dirty="0">
              <a:solidFill>
                <a:schemeClr val="tx1"/>
              </a:solidFill>
            </a:endParaRP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5506992" y="3007325"/>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7991294" y="2589773"/>
            <a:ext cx="1840766" cy="8318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by Course Similarity</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7572103" y="300571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39169FB-3585-A7D7-4CCE-A1DA665840C3}"/>
              </a:ext>
            </a:extLst>
          </p:cNvPr>
          <p:cNvSpPr txBox="1"/>
          <p:nvPr/>
        </p:nvSpPr>
        <p:spPr>
          <a:xfrm>
            <a:off x="100292" y="2821047"/>
            <a:ext cx="1500824" cy="369332"/>
          </a:xfrm>
          <a:prstGeom prst="rect">
            <a:avLst/>
          </a:prstGeom>
          <a:noFill/>
        </p:spPr>
        <p:txBody>
          <a:bodyPr wrap="square">
            <a:spAutoFit/>
          </a:bodyPr>
          <a:lstStyle/>
          <a:p>
            <a:pPr marL="0" indent="0">
              <a:buNone/>
            </a:pPr>
            <a:r>
              <a:rPr lang="en-US" sz="1800" dirty="0">
                <a:solidFill>
                  <a:srgbClr val="1C7DDB"/>
                </a:solidFill>
                <a:latin typeface="Abadi"/>
              </a:rPr>
              <a:t>APPROACH 1</a:t>
            </a:r>
            <a:endParaRPr lang="en-US" sz="1800" dirty="0">
              <a:solidFill>
                <a:srgbClr val="1C7DDB"/>
              </a:solidFill>
              <a:latin typeface="Abadi"/>
              <a:cs typeface="Calibri"/>
            </a:endParaRPr>
          </a:p>
        </p:txBody>
      </p:sp>
      <p:sp>
        <p:nvSpPr>
          <p:cNvPr id="7" name="TextBox 6">
            <a:extLst>
              <a:ext uri="{FF2B5EF4-FFF2-40B4-BE49-F238E27FC236}">
                <a16:creationId xmlns:a16="http://schemas.microsoft.com/office/drawing/2014/main" id="{B46B33DE-16D4-D494-D8B7-B56F68A91B5C}"/>
              </a:ext>
            </a:extLst>
          </p:cNvPr>
          <p:cNvSpPr txBox="1"/>
          <p:nvPr/>
        </p:nvSpPr>
        <p:spPr>
          <a:xfrm>
            <a:off x="87788" y="4621913"/>
            <a:ext cx="1500824" cy="369332"/>
          </a:xfrm>
          <a:prstGeom prst="rect">
            <a:avLst/>
          </a:prstGeom>
          <a:noFill/>
        </p:spPr>
        <p:txBody>
          <a:bodyPr wrap="square">
            <a:spAutoFit/>
          </a:bodyPr>
          <a:lstStyle/>
          <a:p>
            <a:pPr marL="0" indent="0">
              <a:buNone/>
            </a:pPr>
            <a:r>
              <a:rPr lang="en-US" sz="1800" dirty="0">
                <a:solidFill>
                  <a:srgbClr val="1C7DDB"/>
                </a:solidFill>
                <a:latin typeface="Abadi"/>
              </a:rPr>
              <a:t>APPROACH 2</a:t>
            </a:r>
            <a:endParaRPr lang="en-US" sz="1800" dirty="0">
              <a:solidFill>
                <a:srgbClr val="1C7DDB"/>
              </a:solidFill>
              <a:latin typeface="Abadi"/>
              <a:cs typeface="Calibri"/>
            </a:endParaRPr>
          </a:p>
        </p:txBody>
      </p:sp>
      <p:sp>
        <p:nvSpPr>
          <p:cNvPr id="19" name="Rounded Rectangle 18">
            <a:extLst>
              <a:ext uri="{FF2B5EF4-FFF2-40B4-BE49-F238E27FC236}">
                <a16:creationId xmlns:a16="http://schemas.microsoft.com/office/drawing/2014/main" id="{62605D85-C9B7-B0C7-0FE6-5451302E0B97}"/>
              </a:ext>
            </a:extLst>
          </p:cNvPr>
          <p:cNvSpPr/>
          <p:nvPr/>
        </p:nvSpPr>
        <p:spPr>
          <a:xfrm>
            <a:off x="1588612" y="404641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DF</a:t>
            </a:r>
          </a:p>
        </p:txBody>
      </p:sp>
      <p:sp>
        <p:nvSpPr>
          <p:cNvPr id="20" name="Rounded Rectangle 19">
            <a:extLst>
              <a:ext uri="{FF2B5EF4-FFF2-40B4-BE49-F238E27FC236}">
                <a16:creationId xmlns:a16="http://schemas.microsoft.com/office/drawing/2014/main" id="{7C28BC40-5F34-672F-D3FC-11922055A7CB}"/>
              </a:ext>
            </a:extLst>
          </p:cNvPr>
          <p:cNvSpPr/>
          <p:nvPr/>
        </p:nvSpPr>
        <p:spPr>
          <a:xfrm>
            <a:off x="1588612" y="5085511"/>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 Ratings</a:t>
            </a:r>
          </a:p>
        </p:txBody>
      </p:sp>
      <p:sp>
        <p:nvSpPr>
          <p:cNvPr id="21" name="Rounded Rectangle 20">
            <a:extLst>
              <a:ext uri="{FF2B5EF4-FFF2-40B4-BE49-F238E27FC236}">
                <a16:creationId xmlns:a16="http://schemas.microsoft.com/office/drawing/2014/main" id="{FD4E8679-CC4E-B82D-323A-E2B2E92C2FF9}"/>
              </a:ext>
            </a:extLst>
          </p:cNvPr>
          <p:cNvSpPr/>
          <p:nvPr/>
        </p:nvSpPr>
        <p:spPr>
          <a:xfrm>
            <a:off x="3666226" y="4038421"/>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 Profiles</a:t>
            </a:r>
          </a:p>
        </p:txBody>
      </p:sp>
      <p:cxnSp>
        <p:nvCxnSpPr>
          <p:cNvPr id="22" name="Straight Arrow Connector 21">
            <a:extLst>
              <a:ext uri="{FF2B5EF4-FFF2-40B4-BE49-F238E27FC236}">
                <a16:creationId xmlns:a16="http://schemas.microsoft.com/office/drawing/2014/main" id="{93D62212-2D3E-8D3A-CE57-75AE5EFD396E}"/>
              </a:ext>
            </a:extLst>
          </p:cNvPr>
          <p:cNvCxnSpPr>
            <a:cxnSpLocks/>
          </p:cNvCxnSpPr>
          <p:nvPr/>
        </p:nvCxnSpPr>
        <p:spPr>
          <a:xfrm>
            <a:off x="3247035" y="432073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0E5E50-F97C-4EB4-7284-D672029777E2}"/>
              </a:ext>
            </a:extLst>
          </p:cNvPr>
          <p:cNvSpPr/>
          <p:nvPr/>
        </p:nvSpPr>
        <p:spPr>
          <a:xfrm>
            <a:off x="5716587" y="396112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Matrix</a:t>
            </a:r>
          </a:p>
        </p:txBody>
      </p:sp>
      <p:cxnSp>
        <p:nvCxnSpPr>
          <p:cNvPr id="25" name="Straight Arrow Connector 24">
            <a:extLst>
              <a:ext uri="{FF2B5EF4-FFF2-40B4-BE49-F238E27FC236}">
                <a16:creationId xmlns:a16="http://schemas.microsoft.com/office/drawing/2014/main" id="{1779845C-6E40-7AB5-7F99-BAB83955CC86}"/>
              </a:ext>
            </a:extLst>
          </p:cNvPr>
          <p:cNvCxnSpPr>
            <a:cxnSpLocks/>
            <a:stCxn id="20" idx="3"/>
            <a:endCxn id="27" idx="1"/>
          </p:cNvCxnSpPr>
          <p:nvPr/>
        </p:nvCxnSpPr>
        <p:spPr>
          <a:xfrm>
            <a:off x="3234532" y="5359831"/>
            <a:ext cx="2482055"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1CA5158-65CA-94AC-7D32-F56D13125218}"/>
              </a:ext>
            </a:extLst>
          </p:cNvPr>
          <p:cNvSpPr/>
          <p:nvPr/>
        </p:nvSpPr>
        <p:spPr>
          <a:xfrm>
            <a:off x="5716587" y="502294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Dot Product</a:t>
            </a:r>
          </a:p>
        </p:txBody>
      </p:sp>
      <p:cxnSp>
        <p:nvCxnSpPr>
          <p:cNvPr id="29" name="Straight Arrow Connector 28">
            <a:extLst>
              <a:ext uri="{FF2B5EF4-FFF2-40B4-BE49-F238E27FC236}">
                <a16:creationId xmlns:a16="http://schemas.microsoft.com/office/drawing/2014/main" id="{176D797E-6D68-0A9A-6616-DE893481E2FC}"/>
              </a:ext>
            </a:extLst>
          </p:cNvPr>
          <p:cNvCxnSpPr>
            <a:cxnSpLocks/>
          </p:cNvCxnSpPr>
          <p:nvPr/>
        </p:nvCxnSpPr>
        <p:spPr>
          <a:xfrm>
            <a:off x="5297396" y="432539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C93DD91-36DC-4A4B-EC2C-0F51A87F8D8C}"/>
              </a:ext>
            </a:extLst>
          </p:cNvPr>
          <p:cNvCxnSpPr>
            <a:cxnSpLocks/>
            <a:stCxn id="24" idx="2"/>
            <a:endCxn id="27" idx="0"/>
          </p:cNvCxnSpPr>
          <p:nvPr/>
        </p:nvCxnSpPr>
        <p:spPr>
          <a:xfrm>
            <a:off x="6636970" y="4634890"/>
            <a:ext cx="0" cy="38805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1695988-7B48-261D-8167-8DBB9B69F4B8}"/>
              </a:ext>
            </a:extLst>
          </p:cNvPr>
          <p:cNvSpPr/>
          <p:nvPr/>
        </p:nvSpPr>
        <p:spPr>
          <a:xfrm>
            <a:off x="8911677" y="4399380"/>
            <a:ext cx="1840766" cy="12347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by Highest </a:t>
            </a:r>
            <a:r>
              <a:rPr lang="en-US" dirty="0" err="1">
                <a:solidFill>
                  <a:schemeClr val="tx1"/>
                </a:solidFill>
              </a:rPr>
              <a:t>DotPr</a:t>
            </a:r>
            <a:r>
              <a:rPr lang="en-US" dirty="0">
                <a:solidFill>
                  <a:schemeClr val="tx1"/>
                </a:solidFill>
              </a:rPr>
              <a:t>. Value + Rating Threshold</a:t>
            </a:r>
          </a:p>
        </p:txBody>
      </p:sp>
      <p:cxnSp>
        <p:nvCxnSpPr>
          <p:cNvPr id="37" name="Straight Arrow Connector 36">
            <a:extLst>
              <a:ext uri="{FF2B5EF4-FFF2-40B4-BE49-F238E27FC236}">
                <a16:creationId xmlns:a16="http://schemas.microsoft.com/office/drawing/2014/main" id="{68FE081A-5253-FA71-3A3F-8609234E793A}"/>
              </a:ext>
            </a:extLst>
          </p:cNvPr>
          <p:cNvCxnSpPr>
            <a:cxnSpLocks/>
            <a:endCxn id="36" idx="1"/>
          </p:cNvCxnSpPr>
          <p:nvPr/>
        </p:nvCxnSpPr>
        <p:spPr>
          <a:xfrm flipV="1">
            <a:off x="7572103" y="5016766"/>
            <a:ext cx="1339574" cy="34306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 (</a:t>
            </a:r>
            <a:r>
              <a:rPr lang="en-US" sz="4000" dirty="0" err="1">
                <a:solidFill>
                  <a:srgbClr val="0B49CB"/>
                </a:solidFill>
                <a:latin typeface="Abadi"/>
              </a:rPr>
              <a:t>BoW</a:t>
            </a:r>
            <a:r>
              <a:rPr lang="en-US" sz="4000" dirty="0">
                <a:solidFill>
                  <a:srgbClr val="0B49CB"/>
                </a:solidFill>
                <a:latin typeface="Abadi"/>
              </a:rPr>
              <a:t> Similarity System)</a:t>
            </a:r>
          </a:p>
        </p:txBody>
      </p:sp>
      <p:sp>
        <p:nvSpPr>
          <p:cNvPr id="3" name="Content Placeholder 4">
            <a:extLst>
              <a:ext uri="{FF2B5EF4-FFF2-40B4-BE49-F238E27FC236}">
                <a16:creationId xmlns:a16="http://schemas.microsoft.com/office/drawing/2014/main" id="{8F88224A-4194-4979-5AAB-11618DC2DF40}"/>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1C7DDB"/>
                </a:solidFill>
                <a:latin typeface="Abadi"/>
                <a:cs typeface="Calibri"/>
              </a:rPr>
              <a:t>Hyperparameters: </a:t>
            </a:r>
            <a:r>
              <a:rPr lang="en-US" sz="2200" dirty="0" err="1">
                <a:solidFill>
                  <a:srgbClr val="1C7DDB"/>
                </a:solidFill>
                <a:latin typeface="Abadi"/>
                <a:cs typeface="Calibri"/>
              </a:rPr>
              <a:t>cosine_similarity</a:t>
            </a:r>
            <a:r>
              <a:rPr lang="en-US" sz="2200" dirty="0">
                <a:solidFill>
                  <a:srgbClr val="1C7DDB"/>
                </a:solidFill>
                <a:latin typeface="Abadi"/>
                <a:cs typeface="Calibri"/>
              </a:rPr>
              <a:t> on </a:t>
            </a:r>
            <a:r>
              <a:rPr lang="en-US" sz="2200" dirty="0" err="1">
                <a:solidFill>
                  <a:srgbClr val="1C7DDB"/>
                </a:solidFill>
                <a:latin typeface="Abadi"/>
                <a:cs typeface="Calibri"/>
              </a:rPr>
              <a:t>BoW</a:t>
            </a:r>
            <a:r>
              <a:rPr lang="en-US" sz="2200" dirty="0">
                <a:solidFill>
                  <a:srgbClr val="1C7DDB"/>
                </a:solidFill>
                <a:latin typeface="Abadi"/>
                <a:cs typeface="Calibri"/>
              </a:rPr>
              <a:t> matrix; </a:t>
            </a:r>
            <a:r>
              <a:rPr lang="en-US" sz="2200" dirty="0" err="1">
                <a:solidFill>
                  <a:srgbClr val="1C7DDB"/>
                </a:solidFill>
                <a:latin typeface="Abadi"/>
                <a:cs typeface="Calibri"/>
              </a:rPr>
              <a:t>min_rating</a:t>
            </a:r>
            <a:r>
              <a:rPr lang="en-US" sz="2200" dirty="0">
                <a:solidFill>
                  <a:srgbClr val="1C7DDB"/>
                </a:solidFill>
                <a:latin typeface="Abadi"/>
                <a:cs typeface="Calibri"/>
              </a:rPr>
              <a:t> (user rating)</a:t>
            </a:r>
            <a:endParaRPr lang="en-US" sz="2400" dirty="0">
              <a:cs typeface="Calibri"/>
            </a:endParaRPr>
          </a:p>
        </p:txBody>
      </p:sp>
      <p:sp>
        <p:nvSpPr>
          <p:cNvPr id="9" name="TextBox 8">
            <a:extLst>
              <a:ext uri="{FF2B5EF4-FFF2-40B4-BE49-F238E27FC236}">
                <a16:creationId xmlns:a16="http://schemas.microsoft.com/office/drawing/2014/main" id="{932F1F94-1C73-C066-C7E1-A93A6325E72E}"/>
              </a:ext>
            </a:extLst>
          </p:cNvPr>
          <p:cNvSpPr txBox="1"/>
          <p:nvPr/>
        </p:nvSpPr>
        <p:spPr>
          <a:xfrm>
            <a:off x="5747887" y="2613964"/>
            <a:ext cx="6097978" cy="369332"/>
          </a:xfrm>
          <a:prstGeom prst="rect">
            <a:avLst/>
          </a:prstGeom>
          <a:noFill/>
        </p:spPr>
        <p:txBody>
          <a:bodyPr wrap="square">
            <a:spAutoFit/>
          </a:bodyPr>
          <a:lstStyle/>
          <a:p>
            <a:r>
              <a:rPr lang="en-US" sz="1800" dirty="0">
                <a:solidFill>
                  <a:srgbClr val="1C7DDB"/>
                </a:solidFill>
                <a:latin typeface="Abadi"/>
              </a:rPr>
              <a:t>&gt; Top-10 Recommended Courses:</a:t>
            </a:r>
            <a:endParaRPr lang="en-SK" dirty="0"/>
          </a:p>
        </p:txBody>
      </p:sp>
      <p:sp>
        <p:nvSpPr>
          <p:cNvPr id="12" name="TextBox 11">
            <a:extLst>
              <a:ext uri="{FF2B5EF4-FFF2-40B4-BE49-F238E27FC236}">
                <a16:creationId xmlns:a16="http://schemas.microsoft.com/office/drawing/2014/main" id="{642A5FFC-72E2-26A1-EDC8-040296900C0B}"/>
              </a:ext>
            </a:extLst>
          </p:cNvPr>
          <p:cNvSpPr txBox="1"/>
          <p:nvPr/>
        </p:nvSpPr>
        <p:spPr>
          <a:xfrm>
            <a:off x="898209" y="2551837"/>
            <a:ext cx="4647569" cy="1754326"/>
          </a:xfrm>
          <a:prstGeom prst="rect">
            <a:avLst/>
          </a:prstGeom>
          <a:noFill/>
        </p:spPr>
        <p:txBody>
          <a:bodyPr wrap="square">
            <a:spAutoFit/>
          </a:bodyPr>
          <a:lstStyle/>
          <a:p>
            <a:pPr marL="0" indent="0">
              <a:buNone/>
            </a:pPr>
            <a:r>
              <a:rPr lang="en-US" sz="1800" dirty="0">
                <a:solidFill>
                  <a:srgbClr val="1C7DDB"/>
                </a:solidFill>
                <a:latin typeface="Abadi"/>
              </a:rPr>
              <a:t>The system recommends on average 3 courses based on </a:t>
            </a:r>
            <a:r>
              <a:rPr lang="en-US" sz="1800" dirty="0" err="1">
                <a:solidFill>
                  <a:srgbClr val="1C7DDB"/>
                </a:solidFill>
                <a:latin typeface="Abadi"/>
              </a:rPr>
              <a:t>BoW</a:t>
            </a:r>
            <a:r>
              <a:rPr lang="en-US" sz="1800" dirty="0">
                <a:solidFill>
                  <a:srgbClr val="1C7DDB"/>
                </a:solidFill>
                <a:latin typeface="Abadi"/>
              </a:rPr>
              <a:t> similarity and previous user rating (&gt;3).</a:t>
            </a:r>
          </a:p>
          <a:p>
            <a:pPr marL="0" indent="0">
              <a:buNone/>
            </a:pPr>
            <a:endParaRPr lang="en-US" dirty="0">
              <a:solidFill>
                <a:srgbClr val="1C7DDB"/>
              </a:solidFill>
              <a:latin typeface="Abadi"/>
              <a:cs typeface="Calibri"/>
            </a:endParaRPr>
          </a:p>
          <a:p>
            <a:pPr marL="0" indent="0">
              <a:buNone/>
            </a:pPr>
            <a:r>
              <a:rPr lang="en-US" sz="1800" dirty="0">
                <a:solidFill>
                  <a:srgbClr val="1C7DDB"/>
                </a:solidFill>
                <a:latin typeface="Abadi"/>
                <a:cs typeface="Calibri"/>
              </a:rPr>
              <a:t>Only courses with a high similarity score (&gt;0.6) are recommended.</a:t>
            </a:r>
          </a:p>
        </p:txBody>
      </p:sp>
      <p:pic>
        <p:nvPicPr>
          <p:cNvPr id="11" name="Picture 10" descr="A close-up of a paper&#10;&#10;AI-generated content may be incorrect.">
            <a:extLst>
              <a:ext uri="{FF2B5EF4-FFF2-40B4-BE49-F238E27FC236}">
                <a16:creationId xmlns:a16="http://schemas.microsoft.com/office/drawing/2014/main" id="{4CE8D50B-D741-BDFE-87FB-1BF434CD71BA}"/>
              </a:ext>
            </a:extLst>
          </p:cNvPr>
          <p:cNvPicPr>
            <a:picLocks noChangeAspect="1"/>
          </p:cNvPicPr>
          <p:nvPr/>
        </p:nvPicPr>
        <p:blipFill>
          <a:blip r:embed="rId3"/>
          <a:stretch>
            <a:fillRect/>
          </a:stretch>
        </p:blipFill>
        <p:spPr>
          <a:xfrm>
            <a:off x="838200" y="4573233"/>
            <a:ext cx="4289645" cy="1550717"/>
          </a:xfrm>
          <a:prstGeom prst="rect">
            <a:avLst/>
          </a:prstGeom>
        </p:spPr>
      </p:pic>
      <p:pic>
        <p:nvPicPr>
          <p:cNvPr id="19" name="Picture 18" descr="A table of data&#10;&#10;AI-generated content may be incorrect.">
            <a:extLst>
              <a:ext uri="{FF2B5EF4-FFF2-40B4-BE49-F238E27FC236}">
                <a16:creationId xmlns:a16="http://schemas.microsoft.com/office/drawing/2014/main" id="{DEEA603B-6317-979C-726D-5A5E8862E02C}"/>
              </a:ext>
            </a:extLst>
          </p:cNvPr>
          <p:cNvPicPr>
            <a:picLocks noChangeAspect="1"/>
          </p:cNvPicPr>
          <p:nvPr/>
        </p:nvPicPr>
        <p:blipFill>
          <a:blip r:embed="rId4"/>
          <a:stretch>
            <a:fillRect/>
          </a:stretch>
        </p:blipFill>
        <p:spPr>
          <a:xfrm>
            <a:off x="5253995" y="3016251"/>
            <a:ext cx="6311612" cy="3107699"/>
          </a:xfrm>
          <a:prstGeom prst="rect">
            <a:avLst/>
          </a:prstGeom>
        </p:spPr>
      </p:pic>
      <p:sp>
        <p:nvSpPr>
          <p:cNvPr id="20" name="TextBox 19">
            <a:extLst>
              <a:ext uri="{FF2B5EF4-FFF2-40B4-BE49-F238E27FC236}">
                <a16:creationId xmlns:a16="http://schemas.microsoft.com/office/drawing/2014/main" id="{8E5DB203-3518-57F1-F037-39EA5FE95A91}"/>
              </a:ext>
            </a:extLst>
          </p:cNvPr>
          <p:cNvSpPr txBox="1"/>
          <p:nvPr/>
        </p:nvSpPr>
        <p:spPr>
          <a:xfrm>
            <a:off x="0" y="59572"/>
            <a:ext cx="4647569" cy="369332"/>
          </a:xfrm>
          <a:prstGeom prst="rect">
            <a:avLst/>
          </a:prstGeom>
          <a:noFill/>
        </p:spPr>
        <p:txBody>
          <a:bodyPr wrap="square">
            <a:spAutoFit/>
          </a:bodyPr>
          <a:lstStyle/>
          <a:p>
            <a:pPr marL="0" indent="0">
              <a:buNone/>
            </a:pPr>
            <a:r>
              <a:rPr lang="en-US" sz="1800" dirty="0">
                <a:solidFill>
                  <a:srgbClr val="1C7DDB"/>
                </a:solidFill>
                <a:latin typeface="Abadi"/>
              </a:rPr>
              <a:t>APPROACH 1</a:t>
            </a:r>
            <a:endParaRPr lang="en-US" sz="1800" dirty="0">
              <a:solidFill>
                <a:srgbClr val="1C7DDB"/>
              </a:solidFill>
              <a:latin typeface="Abadi"/>
              <a:cs typeface="Calibri"/>
            </a:endParaRPr>
          </a:p>
        </p:txBody>
      </p:sp>
    </p:spTree>
    <p:extLst>
      <p:ext uri="{BB962C8B-B14F-4D97-AF65-F5344CB8AC3E}">
        <p14:creationId xmlns:p14="http://schemas.microsoft.com/office/powerpoint/2010/main" val="302482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87F03-35BE-E785-43EB-7C8476EB13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AD79DC-1FDE-3283-B488-1CDA34F2B36E}"/>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 (Course Profiling System)</a:t>
            </a:r>
          </a:p>
        </p:txBody>
      </p:sp>
      <p:sp>
        <p:nvSpPr>
          <p:cNvPr id="3" name="Content Placeholder 4">
            <a:extLst>
              <a:ext uri="{FF2B5EF4-FFF2-40B4-BE49-F238E27FC236}">
                <a16:creationId xmlns:a16="http://schemas.microsoft.com/office/drawing/2014/main" id="{713CE3A5-66E2-48DE-356B-5FEA10A4580B}"/>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rgbClr val="1C7DDB"/>
                </a:solidFill>
                <a:latin typeface="Abadi"/>
                <a:cs typeface="Calibri"/>
              </a:rPr>
              <a:t>Hyperparameters: </a:t>
            </a:r>
            <a:r>
              <a:rPr lang="en-US" sz="2200" dirty="0" err="1">
                <a:solidFill>
                  <a:srgbClr val="1C7DDB"/>
                </a:solidFill>
                <a:latin typeface="Abadi"/>
                <a:cs typeface="Calibri"/>
              </a:rPr>
              <a:t>n_recommendations</a:t>
            </a:r>
            <a:r>
              <a:rPr lang="en-US" sz="2200" dirty="0">
                <a:solidFill>
                  <a:srgbClr val="1C7DDB"/>
                </a:solidFill>
                <a:latin typeface="Abadi"/>
                <a:cs typeface="Calibri"/>
              </a:rPr>
              <a:t>; </a:t>
            </a:r>
            <a:r>
              <a:rPr lang="en-US" sz="2200" dirty="0" err="1">
                <a:solidFill>
                  <a:srgbClr val="1C7DDB"/>
                </a:solidFill>
                <a:latin typeface="Abadi"/>
                <a:cs typeface="Calibri"/>
              </a:rPr>
              <a:t>dot_product</a:t>
            </a:r>
            <a:r>
              <a:rPr lang="en-US" sz="2200" dirty="0">
                <a:solidFill>
                  <a:srgbClr val="1C7DDB"/>
                </a:solidFill>
                <a:latin typeface="Abadi"/>
                <a:cs typeface="Calibri"/>
              </a:rPr>
              <a:t> (cosine similarity matrix); </a:t>
            </a:r>
            <a:r>
              <a:rPr lang="en-US" sz="2200" dirty="0" err="1">
                <a:solidFill>
                  <a:srgbClr val="1C7DDB"/>
                </a:solidFill>
                <a:latin typeface="Abadi"/>
                <a:cs typeface="Calibri"/>
              </a:rPr>
              <a:t>min_rating</a:t>
            </a:r>
            <a:endParaRPr lang="en-US" sz="2400" dirty="0">
              <a:cs typeface="Calibri"/>
            </a:endParaRPr>
          </a:p>
        </p:txBody>
      </p:sp>
      <p:pic>
        <p:nvPicPr>
          <p:cNvPr id="8" name="Picture 7" descr="A screenshot of a computer&#10;&#10;AI-generated content may be incorrect.">
            <a:extLst>
              <a:ext uri="{FF2B5EF4-FFF2-40B4-BE49-F238E27FC236}">
                <a16:creationId xmlns:a16="http://schemas.microsoft.com/office/drawing/2014/main" id="{40B70324-285A-C2A4-F520-E670635922FE}"/>
              </a:ext>
            </a:extLst>
          </p:cNvPr>
          <p:cNvPicPr>
            <a:picLocks noChangeAspect="1"/>
          </p:cNvPicPr>
          <p:nvPr/>
        </p:nvPicPr>
        <p:blipFill>
          <a:blip r:embed="rId3"/>
          <a:stretch>
            <a:fillRect/>
          </a:stretch>
        </p:blipFill>
        <p:spPr>
          <a:xfrm>
            <a:off x="5747887" y="3016251"/>
            <a:ext cx="5840728" cy="3476624"/>
          </a:xfrm>
          <a:prstGeom prst="rect">
            <a:avLst/>
          </a:prstGeom>
        </p:spPr>
      </p:pic>
      <p:sp>
        <p:nvSpPr>
          <p:cNvPr id="9" name="TextBox 8">
            <a:extLst>
              <a:ext uri="{FF2B5EF4-FFF2-40B4-BE49-F238E27FC236}">
                <a16:creationId xmlns:a16="http://schemas.microsoft.com/office/drawing/2014/main" id="{19D0F43F-74FC-DD9C-793E-E2055B307148}"/>
              </a:ext>
            </a:extLst>
          </p:cNvPr>
          <p:cNvSpPr txBox="1"/>
          <p:nvPr/>
        </p:nvSpPr>
        <p:spPr>
          <a:xfrm>
            <a:off x="5747887" y="2613964"/>
            <a:ext cx="6097978" cy="369332"/>
          </a:xfrm>
          <a:prstGeom prst="rect">
            <a:avLst/>
          </a:prstGeom>
          <a:noFill/>
        </p:spPr>
        <p:txBody>
          <a:bodyPr wrap="square">
            <a:spAutoFit/>
          </a:bodyPr>
          <a:lstStyle/>
          <a:p>
            <a:r>
              <a:rPr lang="en-US" sz="1800" dirty="0">
                <a:solidFill>
                  <a:srgbClr val="1C7DDB"/>
                </a:solidFill>
                <a:latin typeface="Abadi"/>
              </a:rPr>
              <a:t>&gt; Top-10 Recommended Courses:</a:t>
            </a:r>
            <a:endParaRPr lang="en-SK" dirty="0"/>
          </a:p>
        </p:txBody>
      </p:sp>
      <p:sp>
        <p:nvSpPr>
          <p:cNvPr id="12" name="TextBox 11">
            <a:extLst>
              <a:ext uri="{FF2B5EF4-FFF2-40B4-BE49-F238E27FC236}">
                <a16:creationId xmlns:a16="http://schemas.microsoft.com/office/drawing/2014/main" id="{3661FDFC-B7D2-7F91-33F8-FF2976CFF3B7}"/>
              </a:ext>
            </a:extLst>
          </p:cNvPr>
          <p:cNvSpPr txBox="1"/>
          <p:nvPr/>
        </p:nvSpPr>
        <p:spPr>
          <a:xfrm>
            <a:off x="898209" y="2551837"/>
            <a:ext cx="4647569" cy="2585323"/>
          </a:xfrm>
          <a:prstGeom prst="rect">
            <a:avLst/>
          </a:prstGeom>
          <a:noFill/>
        </p:spPr>
        <p:txBody>
          <a:bodyPr wrap="square">
            <a:spAutoFit/>
          </a:bodyPr>
          <a:lstStyle/>
          <a:p>
            <a:pPr marL="0" indent="0">
              <a:buNone/>
            </a:pPr>
            <a:r>
              <a:rPr lang="en-US" sz="1800" dirty="0">
                <a:solidFill>
                  <a:srgbClr val="1C7DDB"/>
                </a:solidFill>
                <a:latin typeface="Abadi"/>
              </a:rPr>
              <a:t>On average, 3 to 5 courses are recommended per test user. </a:t>
            </a:r>
          </a:p>
          <a:p>
            <a:pPr marL="0" indent="0">
              <a:buNone/>
            </a:pPr>
            <a:endParaRPr lang="en-US" dirty="0">
              <a:solidFill>
                <a:srgbClr val="1C7DDB"/>
              </a:solidFill>
              <a:latin typeface="Abadi"/>
              <a:cs typeface="Calibri"/>
            </a:endParaRPr>
          </a:p>
          <a:p>
            <a:pPr marL="0" indent="0">
              <a:buNone/>
            </a:pPr>
            <a:r>
              <a:rPr lang="en-US" sz="1800" dirty="0">
                <a:solidFill>
                  <a:srgbClr val="1C7DDB"/>
                </a:solidFill>
                <a:latin typeface="Abadi"/>
                <a:cs typeface="Calibri"/>
              </a:rPr>
              <a:t>Only top-</a:t>
            </a:r>
            <a:r>
              <a:rPr lang="en-US" dirty="0">
                <a:solidFill>
                  <a:srgbClr val="1C7DDB"/>
                </a:solidFill>
                <a:latin typeface="Abadi"/>
                <a:cs typeface="Calibri"/>
              </a:rPr>
              <a:t>5 r</a:t>
            </a:r>
            <a:r>
              <a:rPr lang="en-US" sz="1800" dirty="0">
                <a:solidFill>
                  <a:srgbClr val="1C7DDB"/>
                </a:solidFill>
                <a:latin typeface="Abadi"/>
                <a:cs typeface="Calibri"/>
              </a:rPr>
              <a:t>ecommendations by similarity score are returned.</a:t>
            </a:r>
          </a:p>
          <a:p>
            <a:pPr marL="0" indent="0">
              <a:buNone/>
            </a:pPr>
            <a:endParaRPr lang="en-US" sz="1800" dirty="0">
              <a:solidFill>
                <a:srgbClr val="1C7DDB"/>
              </a:solidFill>
              <a:latin typeface="Abadi"/>
            </a:endParaRPr>
          </a:p>
          <a:p>
            <a:pPr marL="0" indent="0">
              <a:buNone/>
            </a:pPr>
            <a:r>
              <a:rPr lang="en-US" sz="1800" dirty="0">
                <a:solidFill>
                  <a:srgbClr val="1C7DDB"/>
                </a:solidFill>
                <a:latin typeface="Abadi"/>
                <a:cs typeface="Calibri"/>
              </a:rPr>
              <a:t>Results may be similar to user-based recommendation system, but overall top recommended course list is different.</a:t>
            </a:r>
          </a:p>
        </p:txBody>
      </p:sp>
      <p:pic>
        <p:nvPicPr>
          <p:cNvPr id="14" name="Picture 13" descr="A screenshot of a computer&#10;&#10;AI-generated content may be incorrect.">
            <a:extLst>
              <a:ext uri="{FF2B5EF4-FFF2-40B4-BE49-F238E27FC236}">
                <a16:creationId xmlns:a16="http://schemas.microsoft.com/office/drawing/2014/main" id="{0A358F13-356F-9C66-300B-09A2A1E1B448}"/>
              </a:ext>
            </a:extLst>
          </p:cNvPr>
          <p:cNvPicPr>
            <a:picLocks noChangeAspect="1"/>
          </p:cNvPicPr>
          <p:nvPr/>
        </p:nvPicPr>
        <p:blipFill>
          <a:blip r:embed="rId4"/>
          <a:stretch>
            <a:fillRect/>
          </a:stretch>
        </p:blipFill>
        <p:spPr>
          <a:xfrm>
            <a:off x="985458" y="5128605"/>
            <a:ext cx="4206121" cy="1376145"/>
          </a:xfrm>
          <a:prstGeom prst="rect">
            <a:avLst/>
          </a:prstGeom>
        </p:spPr>
      </p:pic>
      <p:sp>
        <p:nvSpPr>
          <p:cNvPr id="2" name="TextBox 1">
            <a:extLst>
              <a:ext uri="{FF2B5EF4-FFF2-40B4-BE49-F238E27FC236}">
                <a16:creationId xmlns:a16="http://schemas.microsoft.com/office/drawing/2014/main" id="{8E54EE14-F2B5-DC37-7B31-F66D66D2090C}"/>
              </a:ext>
            </a:extLst>
          </p:cNvPr>
          <p:cNvSpPr txBox="1"/>
          <p:nvPr/>
        </p:nvSpPr>
        <p:spPr>
          <a:xfrm>
            <a:off x="0" y="59572"/>
            <a:ext cx="4647569" cy="369332"/>
          </a:xfrm>
          <a:prstGeom prst="rect">
            <a:avLst/>
          </a:prstGeom>
          <a:noFill/>
        </p:spPr>
        <p:txBody>
          <a:bodyPr wrap="square">
            <a:spAutoFit/>
          </a:bodyPr>
          <a:lstStyle/>
          <a:p>
            <a:pPr marL="0" indent="0">
              <a:buNone/>
            </a:pPr>
            <a:r>
              <a:rPr lang="en-US" sz="1800" dirty="0">
                <a:solidFill>
                  <a:srgbClr val="1C7DDB"/>
                </a:solidFill>
                <a:latin typeface="Abadi"/>
              </a:rPr>
              <a:t>APPROACH 2</a:t>
            </a:r>
            <a:endParaRPr lang="en-US" sz="1800" dirty="0">
              <a:solidFill>
                <a:srgbClr val="1C7DDB"/>
              </a:solidFill>
              <a:latin typeface="Abadi"/>
              <a:cs typeface="Calibri"/>
            </a:endParaRPr>
          </a:p>
        </p:txBody>
      </p:sp>
    </p:spTree>
    <p:extLst>
      <p:ext uri="{BB962C8B-B14F-4D97-AF65-F5344CB8AC3E}">
        <p14:creationId xmlns:p14="http://schemas.microsoft.com/office/powerpoint/2010/main" val="308637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clustering-based recommender system</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2484120" y="3532192"/>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5163268" y="364060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Scaling</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838200" y="325787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Ratings DF</a:t>
            </a:r>
          </a:p>
        </p:txBody>
      </p:sp>
      <p:sp>
        <p:nvSpPr>
          <p:cNvPr id="10" name="Rectangle 9">
            <a:extLst>
              <a:ext uri="{FF2B5EF4-FFF2-40B4-BE49-F238E27FC236}">
                <a16:creationId xmlns:a16="http://schemas.microsoft.com/office/drawing/2014/main" id="{BC66C45B-081E-7045-A932-30AF89330AF5}"/>
              </a:ext>
            </a:extLst>
          </p:cNvPr>
          <p:cNvSpPr/>
          <p:nvPr/>
        </p:nvSpPr>
        <p:spPr>
          <a:xfrm>
            <a:off x="2903311" y="3441835"/>
            <a:ext cx="1840766" cy="903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Profiles Matrix (for ratings =&gt; 4)</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4744077" y="3914926"/>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6809188" y="3914926"/>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E8380FC0-5408-0A0D-2248-6D3E26761CC2}"/>
              </a:ext>
            </a:extLst>
          </p:cNvPr>
          <p:cNvSpPr/>
          <p:nvPr/>
        </p:nvSpPr>
        <p:spPr>
          <a:xfrm>
            <a:off x="838200" y="407121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Courses DF</a:t>
            </a:r>
          </a:p>
        </p:txBody>
      </p:sp>
      <p:cxnSp>
        <p:nvCxnSpPr>
          <p:cNvPr id="8" name="Straight Arrow Connector 7">
            <a:extLst>
              <a:ext uri="{FF2B5EF4-FFF2-40B4-BE49-F238E27FC236}">
                <a16:creationId xmlns:a16="http://schemas.microsoft.com/office/drawing/2014/main" id="{687A9936-9D94-9539-54FD-D69CCB2F2A4F}"/>
              </a:ext>
            </a:extLst>
          </p:cNvPr>
          <p:cNvCxnSpPr>
            <a:cxnSpLocks/>
          </p:cNvCxnSpPr>
          <p:nvPr/>
        </p:nvCxnSpPr>
        <p:spPr>
          <a:xfrm>
            <a:off x="2484119" y="4245309"/>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F257B7FD-A723-9D60-9118-38A9E7D9F6B7}"/>
              </a:ext>
            </a:extLst>
          </p:cNvPr>
          <p:cNvSpPr/>
          <p:nvPr/>
        </p:nvSpPr>
        <p:spPr>
          <a:xfrm>
            <a:off x="7220269" y="364060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Decomposition</a:t>
            </a:r>
          </a:p>
        </p:txBody>
      </p:sp>
      <p:sp>
        <p:nvSpPr>
          <p:cNvPr id="17" name="Rectangle 16">
            <a:extLst>
              <a:ext uri="{FF2B5EF4-FFF2-40B4-BE49-F238E27FC236}">
                <a16:creationId xmlns:a16="http://schemas.microsoft.com/office/drawing/2014/main" id="{1ADEA206-1FFA-1BE9-AF7A-6EC01BBCB12D}"/>
              </a:ext>
            </a:extLst>
          </p:cNvPr>
          <p:cNvSpPr/>
          <p:nvPr/>
        </p:nvSpPr>
        <p:spPr>
          <a:xfrm>
            <a:off x="9277270" y="3441835"/>
            <a:ext cx="1840766" cy="903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Fit Model</a:t>
            </a:r>
          </a:p>
        </p:txBody>
      </p:sp>
      <p:cxnSp>
        <p:nvCxnSpPr>
          <p:cNvPr id="18" name="Straight Arrow Connector 17">
            <a:extLst>
              <a:ext uri="{FF2B5EF4-FFF2-40B4-BE49-F238E27FC236}">
                <a16:creationId xmlns:a16="http://schemas.microsoft.com/office/drawing/2014/main" id="{44B86A96-2DD6-A609-50B2-3544283DB81E}"/>
              </a:ext>
            </a:extLst>
          </p:cNvPr>
          <p:cNvCxnSpPr>
            <a:cxnSpLocks/>
          </p:cNvCxnSpPr>
          <p:nvPr/>
        </p:nvCxnSpPr>
        <p:spPr>
          <a:xfrm>
            <a:off x="8858079" y="3927837"/>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clustering-based recommender system</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a:solidFill>
                  <a:srgbClr val="1C7DDB"/>
                </a:solidFill>
                <a:latin typeface="Abadi"/>
              </a:rPr>
              <a:t>MiniBatchKMeans</a:t>
            </a:r>
            <a:r>
              <a:rPr lang="en-US" sz="2200" dirty="0">
                <a:solidFill>
                  <a:srgbClr val="1C7DDB"/>
                </a:solidFill>
                <a:latin typeface="Abadi"/>
              </a:rPr>
              <a:t>(</a:t>
            </a:r>
            <a:r>
              <a:rPr lang="en-US" sz="2200" dirty="0" err="1">
                <a:solidFill>
                  <a:srgbClr val="1C7DDB"/>
                </a:solidFill>
                <a:latin typeface="Abadi"/>
              </a:rPr>
              <a:t>n_clusters</a:t>
            </a:r>
            <a:r>
              <a:rPr lang="en-US" sz="2200" dirty="0">
                <a:solidFill>
                  <a:srgbClr val="1C7DDB"/>
                </a:solidFill>
                <a:latin typeface="Abadi"/>
              </a:rPr>
              <a:t>=10, </a:t>
            </a:r>
            <a:r>
              <a:rPr lang="en-US" sz="2200" dirty="0" err="1">
                <a:solidFill>
                  <a:srgbClr val="1C7DDB"/>
                </a:solidFill>
                <a:latin typeface="Abadi"/>
              </a:rPr>
              <a:t>random_state</a:t>
            </a:r>
            <a:r>
              <a:rPr lang="en-US" sz="2200" dirty="0">
                <a:solidFill>
                  <a:srgbClr val="1C7DDB"/>
                </a:solidFill>
                <a:latin typeface="Abadi"/>
              </a:rPr>
              <a:t>=42, </a:t>
            </a:r>
            <a:r>
              <a:rPr lang="en-US" sz="2200" dirty="0" err="1">
                <a:solidFill>
                  <a:srgbClr val="1C7DDB"/>
                </a:solidFill>
                <a:latin typeface="Abadi"/>
              </a:rPr>
              <a:t>batch_size</a:t>
            </a:r>
            <a:r>
              <a:rPr lang="en-US" sz="2200" dirty="0">
                <a:solidFill>
                  <a:srgbClr val="1C7DDB"/>
                </a:solidFill>
                <a:latin typeface="Abadi"/>
              </a:rPr>
              <a:t>=int(</a:t>
            </a:r>
            <a:r>
              <a:rPr lang="en-US" sz="2200" dirty="0" err="1">
                <a:solidFill>
                  <a:srgbClr val="1C7DDB"/>
                </a:solidFill>
                <a:latin typeface="Abadi"/>
              </a:rPr>
              <a:t>len</a:t>
            </a:r>
            <a:r>
              <a:rPr lang="en-US" sz="2200" dirty="0">
                <a:solidFill>
                  <a:srgbClr val="1C7DDB"/>
                </a:solidFill>
                <a:latin typeface="Abadi"/>
              </a:rPr>
              <a:t>(</a:t>
            </a:r>
            <a:r>
              <a:rPr lang="en-US" sz="2200" dirty="0" err="1">
                <a:solidFill>
                  <a:srgbClr val="1C7DDB"/>
                </a:solidFill>
                <a:latin typeface="Abadi"/>
              </a:rPr>
              <a:t>pca_profiles</a:t>
            </a:r>
            <a:r>
              <a:rPr lang="en-US" sz="2200" dirty="0">
                <a:solidFill>
                  <a:srgbClr val="1C7DDB"/>
                </a:solidFill>
                <a:latin typeface="Abadi"/>
              </a:rPr>
              <a:t>)*0.05), </a:t>
            </a:r>
            <a:r>
              <a:rPr lang="en-US" sz="2200" dirty="0" err="1">
                <a:solidFill>
                  <a:srgbClr val="1C7DDB"/>
                </a:solidFill>
                <a:latin typeface="Abadi"/>
              </a:rPr>
              <a:t>n_init</a:t>
            </a:r>
            <a:r>
              <a:rPr lang="en-US" sz="2200" dirty="0">
                <a:solidFill>
                  <a:srgbClr val="1C7DDB"/>
                </a:solidFill>
                <a:latin typeface="Abadi"/>
              </a:rPr>
              <a:t>='auto')</a:t>
            </a:r>
            <a:endParaRPr lang="en-US" sz="2400" dirty="0">
              <a:cs typeface="Calibri"/>
            </a:endParaRPr>
          </a:p>
        </p:txBody>
      </p:sp>
      <p:pic>
        <p:nvPicPr>
          <p:cNvPr id="3" name="Picture 2" descr="A white text on a white background&#10;&#10;AI-generated content may be incorrect.">
            <a:extLst>
              <a:ext uri="{FF2B5EF4-FFF2-40B4-BE49-F238E27FC236}">
                <a16:creationId xmlns:a16="http://schemas.microsoft.com/office/drawing/2014/main" id="{A3222270-6426-95BF-E4DD-E15602C1C97F}"/>
              </a:ext>
            </a:extLst>
          </p:cNvPr>
          <p:cNvPicPr>
            <a:picLocks noChangeAspect="1"/>
          </p:cNvPicPr>
          <p:nvPr/>
        </p:nvPicPr>
        <p:blipFill>
          <a:blip r:embed="rId3"/>
          <a:stretch>
            <a:fillRect/>
          </a:stretch>
        </p:blipFill>
        <p:spPr>
          <a:xfrm>
            <a:off x="625076" y="4695064"/>
            <a:ext cx="4689867" cy="2151061"/>
          </a:xfrm>
          <a:prstGeom prst="rect">
            <a:avLst/>
          </a:prstGeom>
        </p:spPr>
      </p:pic>
      <p:sp>
        <p:nvSpPr>
          <p:cNvPr id="9" name="TextBox 8">
            <a:extLst>
              <a:ext uri="{FF2B5EF4-FFF2-40B4-BE49-F238E27FC236}">
                <a16:creationId xmlns:a16="http://schemas.microsoft.com/office/drawing/2014/main" id="{15069DE3-B874-EA26-C8BA-57B1C2EE31A9}"/>
              </a:ext>
            </a:extLst>
          </p:cNvPr>
          <p:cNvSpPr txBox="1"/>
          <p:nvPr/>
        </p:nvSpPr>
        <p:spPr>
          <a:xfrm>
            <a:off x="613202" y="2367257"/>
            <a:ext cx="4980078" cy="2308324"/>
          </a:xfrm>
          <a:prstGeom prst="rect">
            <a:avLst/>
          </a:prstGeom>
          <a:noFill/>
        </p:spPr>
        <p:txBody>
          <a:bodyPr wrap="square">
            <a:spAutoFit/>
          </a:bodyPr>
          <a:lstStyle/>
          <a:p>
            <a:pPr marL="0" indent="0">
              <a:buNone/>
            </a:pPr>
            <a:r>
              <a:rPr lang="en-US" sz="1800" dirty="0">
                <a:solidFill>
                  <a:srgbClr val="1C7DDB"/>
                </a:solidFill>
                <a:latin typeface="Abadi"/>
              </a:rPr>
              <a:t>Clusters are created based on user ratings and courses profiles.</a:t>
            </a:r>
          </a:p>
          <a:p>
            <a:pPr marL="0" indent="0">
              <a:buNone/>
            </a:pPr>
            <a:r>
              <a:rPr lang="en-US" dirty="0">
                <a:solidFill>
                  <a:srgbClr val="1C7DDB"/>
                </a:solidFill>
                <a:latin typeface="Abadi"/>
                <a:cs typeface="Calibri"/>
              </a:rPr>
              <a:t>Suggestions are returned for courses suggested within same cluster and for mean rating of 4 and above.</a:t>
            </a:r>
          </a:p>
          <a:p>
            <a:pPr marL="0" indent="0">
              <a:buNone/>
            </a:pPr>
            <a:r>
              <a:rPr lang="en-US" dirty="0">
                <a:solidFill>
                  <a:srgbClr val="1C7DDB"/>
                </a:solidFill>
                <a:latin typeface="Abadi"/>
                <a:cs typeface="Calibri"/>
              </a:rPr>
              <a:t>This system is not satisfactory as some clusters produce too many suggestions. Could be further improved using </a:t>
            </a:r>
            <a:r>
              <a:rPr lang="en-US" dirty="0" err="1">
                <a:solidFill>
                  <a:srgbClr val="1C7DDB"/>
                </a:solidFill>
                <a:latin typeface="Abadi"/>
                <a:cs typeface="Calibri"/>
              </a:rPr>
              <a:t>BoW</a:t>
            </a:r>
            <a:r>
              <a:rPr lang="en-US" dirty="0">
                <a:solidFill>
                  <a:srgbClr val="1C7DDB"/>
                </a:solidFill>
                <a:latin typeface="Abadi"/>
                <a:cs typeface="Calibri"/>
              </a:rPr>
              <a:t> or user similarity.</a:t>
            </a:r>
            <a:endParaRPr lang="en-US" sz="1800" dirty="0">
              <a:solidFill>
                <a:srgbClr val="1C7DDB"/>
              </a:solidFill>
              <a:latin typeface="Abadi"/>
              <a:cs typeface="Calibri"/>
            </a:endParaRPr>
          </a:p>
        </p:txBody>
      </p:sp>
      <p:pic>
        <p:nvPicPr>
          <p:cNvPr id="12" name="Picture 11" descr="A screenshot of a table&#10;&#10;AI-generated content may be incorrect.">
            <a:extLst>
              <a:ext uri="{FF2B5EF4-FFF2-40B4-BE49-F238E27FC236}">
                <a16:creationId xmlns:a16="http://schemas.microsoft.com/office/drawing/2014/main" id="{AA53ED14-C570-07AF-B5B4-1B69CD587374}"/>
              </a:ext>
            </a:extLst>
          </p:cNvPr>
          <p:cNvPicPr>
            <a:picLocks noChangeAspect="1"/>
          </p:cNvPicPr>
          <p:nvPr/>
        </p:nvPicPr>
        <p:blipFill>
          <a:blip r:embed="rId4"/>
          <a:stretch>
            <a:fillRect/>
          </a:stretch>
        </p:blipFill>
        <p:spPr>
          <a:xfrm>
            <a:off x="5866414" y="3016250"/>
            <a:ext cx="2860516" cy="3267743"/>
          </a:xfrm>
          <a:prstGeom prst="rect">
            <a:avLst/>
          </a:prstGeom>
        </p:spPr>
      </p:pic>
      <p:sp>
        <p:nvSpPr>
          <p:cNvPr id="15" name="Rectangle 14">
            <a:extLst>
              <a:ext uri="{FF2B5EF4-FFF2-40B4-BE49-F238E27FC236}">
                <a16:creationId xmlns:a16="http://schemas.microsoft.com/office/drawing/2014/main" id="{AA85CDA9-8B86-0A45-0D14-C1272977ED60}"/>
              </a:ext>
            </a:extLst>
          </p:cNvPr>
          <p:cNvSpPr/>
          <p:nvPr/>
        </p:nvSpPr>
        <p:spPr>
          <a:xfrm>
            <a:off x="5890164" y="5937662"/>
            <a:ext cx="2860516" cy="2731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K"/>
          </a:p>
        </p:txBody>
      </p:sp>
      <p:pic>
        <p:nvPicPr>
          <p:cNvPr id="20" name="Picture 19" descr="A screenshot of a table&#10;&#10;AI-generated content may be incorrect.">
            <a:extLst>
              <a:ext uri="{FF2B5EF4-FFF2-40B4-BE49-F238E27FC236}">
                <a16:creationId xmlns:a16="http://schemas.microsoft.com/office/drawing/2014/main" id="{799A55F6-1AFC-9ECD-7E63-4F2EFB29BA2A}"/>
              </a:ext>
            </a:extLst>
          </p:cNvPr>
          <p:cNvPicPr>
            <a:picLocks noChangeAspect="1"/>
          </p:cNvPicPr>
          <p:nvPr/>
        </p:nvPicPr>
        <p:blipFill>
          <a:blip r:embed="rId5"/>
          <a:stretch>
            <a:fillRect/>
          </a:stretch>
        </p:blipFill>
        <p:spPr>
          <a:xfrm>
            <a:off x="9132769" y="3023120"/>
            <a:ext cx="2604959" cy="3182751"/>
          </a:xfrm>
          <a:prstGeom prst="rect">
            <a:avLst/>
          </a:prstGeom>
        </p:spPr>
      </p:pic>
      <p:sp>
        <p:nvSpPr>
          <p:cNvPr id="16" name="Rectangle 15">
            <a:extLst>
              <a:ext uri="{FF2B5EF4-FFF2-40B4-BE49-F238E27FC236}">
                <a16:creationId xmlns:a16="http://schemas.microsoft.com/office/drawing/2014/main" id="{B2477DB0-1127-BB07-EC43-32E105E7E8B2}"/>
              </a:ext>
            </a:extLst>
          </p:cNvPr>
          <p:cNvSpPr/>
          <p:nvPr/>
        </p:nvSpPr>
        <p:spPr>
          <a:xfrm>
            <a:off x="9004991" y="3326869"/>
            <a:ext cx="2860516" cy="2731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K"/>
          </a:p>
        </p:txBody>
      </p:sp>
      <p:cxnSp>
        <p:nvCxnSpPr>
          <p:cNvPr id="18" name="Straight Connector 17">
            <a:extLst>
              <a:ext uri="{FF2B5EF4-FFF2-40B4-BE49-F238E27FC236}">
                <a16:creationId xmlns:a16="http://schemas.microsoft.com/office/drawing/2014/main" id="{87B05186-9854-3EC4-01EC-697B9CFA01BC}"/>
              </a:ext>
            </a:extLst>
          </p:cNvPr>
          <p:cNvCxnSpPr/>
          <p:nvPr/>
        </p:nvCxnSpPr>
        <p:spPr>
          <a:xfrm flipV="1">
            <a:off x="8750680" y="3600001"/>
            <a:ext cx="254311" cy="23376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E036947-1387-5BB3-C0B5-448FCD9BA041}"/>
              </a:ext>
            </a:extLst>
          </p:cNvPr>
          <p:cNvSpPr txBox="1"/>
          <p:nvPr/>
        </p:nvSpPr>
        <p:spPr>
          <a:xfrm>
            <a:off x="6188296" y="2556855"/>
            <a:ext cx="2131289" cy="523220"/>
          </a:xfrm>
          <a:prstGeom prst="rect">
            <a:avLst/>
          </a:prstGeom>
          <a:noFill/>
        </p:spPr>
        <p:txBody>
          <a:bodyPr wrap="none" rtlCol="0">
            <a:spAutoFit/>
          </a:bodyPr>
          <a:lstStyle/>
          <a:p>
            <a:r>
              <a:rPr lang="en-SK" sz="1400" b="1" dirty="0">
                <a:solidFill>
                  <a:schemeClr val="accent1"/>
                </a:solidFill>
              </a:rPr>
              <a:t>Top Course in each Cluster</a:t>
            </a:r>
          </a:p>
          <a:p>
            <a:pPr algn="ctr"/>
            <a:r>
              <a:rPr lang="en-GB" sz="1400" b="1" dirty="0">
                <a:solidFill>
                  <a:schemeClr val="accent1"/>
                </a:solidFill>
              </a:rPr>
              <a:t>B</a:t>
            </a:r>
            <a:r>
              <a:rPr lang="en-SK" sz="1400" b="1" dirty="0">
                <a:solidFill>
                  <a:schemeClr val="accent1"/>
                </a:solidFill>
              </a:rPr>
              <a:t>y Enrollments</a:t>
            </a:r>
          </a:p>
        </p:txBody>
      </p:sp>
      <p:sp>
        <p:nvSpPr>
          <p:cNvPr id="22" name="TextBox 21">
            <a:extLst>
              <a:ext uri="{FF2B5EF4-FFF2-40B4-BE49-F238E27FC236}">
                <a16:creationId xmlns:a16="http://schemas.microsoft.com/office/drawing/2014/main" id="{81C5CD64-16A9-169B-A711-7DB4A2755179}"/>
              </a:ext>
            </a:extLst>
          </p:cNvPr>
          <p:cNvSpPr txBox="1"/>
          <p:nvPr/>
        </p:nvSpPr>
        <p:spPr>
          <a:xfrm>
            <a:off x="9048812" y="2548640"/>
            <a:ext cx="2834494" cy="523220"/>
          </a:xfrm>
          <a:prstGeom prst="rect">
            <a:avLst/>
          </a:prstGeom>
          <a:noFill/>
        </p:spPr>
        <p:txBody>
          <a:bodyPr wrap="none" rtlCol="0">
            <a:spAutoFit/>
          </a:bodyPr>
          <a:lstStyle/>
          <a:p>
            <a:r>
              <a:rPr lang="en-SK" sz="1400" b="1" dirty="0">
                <a:solidFill>
                  <a:schemeClr val="accent1"/>
                </a:solidFill>
              </a:rPr>
              <a:t>Top 10 Suggestions in User’s Cluster</a:t>
            </a:r>
          </a:p>
          <a:p>
            <a:pPr algn="ctr"/>
            <a:r>
              <a:rPr lang="en-GB" sz="1400" b="1" dirty="0">
                <a:solidFill>
                  <a:schemeClr val="accent1"/>
                </a:solidFill>
              </a:rPr>
              <a:t>B</a:t>
            </a:r>
            <a:r>
              <a:rPr lang="en-SK" sz="1400" b="1" dirty="0">
                <a:solidFill>
                  <a:schemeClr val="accent1"/>
                </a:solidFill>
              </a:rPr>
              <a:t>y Enrollments</a:t>
            </a:r>
          </a:p>
        </p:txBody>
      </p:sp>
    </p:spTree>
    <p:extLst>
      <p:ext uri="{BB962C8B-B14F-4D97-AF65-F5344CB8AC3E}">
        <p14:creationId xmlns:p14="http://schemas.microsoft.com/office/powerpoint/2010/main" val="2115997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and NMF based recommender system</a:t>
            </a:r>
          </a:p>
        </p:txBody>
      </p:sp>
      <p:cxnSp>
        <p:nvCxnSpPr>
          <p:cNvPr id="5" name="Straight Arrow Connector 4">
            <a:extLst>
              <a:ext uri="{FF2B5EF4-FFF2-40B4-BE49-F238E27FC236}">
                <a16:creationId xmlns:a16="http://schemas.microsoft.com/office/drawing/2014/main" id="{3BD5024D-F637-E049-86BB-470819C786C7}"/>
              </a:ext>
            </a:extLst>
          </p:cNvPr>
          <p:cNvCxnSpPr>
            <a:cxnSpLocks/>
          </p:cNvCxnSpPr>
          <p:nvPr/>
        </p:nvCxnSpPr>
        <p:spPr>
          <a:xfrm>
            <a:off x="3792963" y="370332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6472111" y="342900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Train-Test Split</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2147043" y="342900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4212154" y="336643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Surprise Reader</a:t>
            </a:r>
          </a:p>
        </p:txBody>
      </p:sp>
      <p:cxnSp>
        <p:nvCxnSpPr>
          <p:cNvPr id="12" name="Straight Arrow Connector 11">
            <a:extLst>
              <a:ext uri="{FF2B5EF4-FFF2-40B4-BE49-F238E27FC236}">
                <a16:creationId xmlns:a16="http://schemas.microsoft.com/office/drawing/2014/main" id="{C1A4056F-CC3B-0F4C-9145-808F40D57DA0}"/>
              </a:ext>
            </a:extLst>
          </p:cNvPr>
          <p:cNvCxnSpPr>
            <a:cxnSpLocks/>
          </p:cNvCxnSpPr>
          <p:nvPr/>
        </p:nvCxnSpPr>
        <p:spPr>
          <a:xfrm>
            <a:off x="6052920" y="3703320"/>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8537222" y="336643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 Training</a:t>
            </a:r>
          </a:p>
        </p:txBody>
      </p:sp>
      <p:cxnSp>
        <p:nvCxnSpPr>
          <p:cNvPr id="14" name="Straight Arrow Connector 13">
            <a:extLst>
              <a:ext uri="{FF2B5EF4-FFF2-40B4-BE49-F238E27FC236}">
                <a16:creationId xmlns:a16="http://schemas.microsoft.com/office/drawing/2014/main" id="{B7065D5E-FB7B-B946-BDC3-DFBD3A4E0C15}"/>
              </a:ext>
            </a:extLst>
          </p:cNvPr>
          <p:cNvCxnSpPr>
            <a:cxnSpLocks/>
          </p:cNvCxnSpPr>
          <p:nvPr/>
        </p:nvCxnSpPr>
        <p:spPr>
          <a:xfrm>
            <a:off x="8118031" y="3701708"/>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mBld" panose="020B0709050203000203" pitchFamily="49" charset="0"/>
                <a:ea typeface="IBM Plex Mono SmBld" panose="020B0709050203000203" pitchFamily="49" charset="0"/>
                <a:cs typeface="IBM Plex Mono SmB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Neural Network Embedding based recommender system</a:t>
            </a:r>
          </a:p>
        </p:txBody>
      </p:sp>
      <p:cxnSp>
        <p:nvCxnSpPr>
          <p:cNvPr id="5" name="Straight Arrow Connector 4">
            <a:extLst>
              <a:ext uri="{FF2B5EF4-FFF2-40B4-BE49-F238E27FC236}">
                <a16:creationId xmlns:a16="http://schemas.microsoft.com/office/drawing/2014/main" id="{3BD5024D-F637-E049-86BB-470819C786C7}"/>
              </a:ext>
            </a:extLst>
          </p:cNvPr>
          <p:cNvCxnSpPr>
            <a:cxnSpLocks/>
            <a:stCxn id="9" idx="2"/>
            <a:endCxn id="10" idx="1"/>
          </p:cNvCxnSpPr>
          <p:nvPr/>
        </p:nvCxnSpPr>
        <p:spPr>
          <a:xfrm>
            <a:off x="1020436" y="4177448"/>
            <a:ext cx="540850" cy="5020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ACE873DD-5A17-E74A-A176-37DC05AB7D67}"/>
              </a:ext>
            </a:extLst>
          </p:cNvPr>
          <p:cNvSpPr/>
          <p:nvPr/>
        </p:nvSpPr>
        <p:spPr>
          <a:xfrm>
            <a:off x="3112099" y="362719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ID with Indices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197476" y="362880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1561286" y="434262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Users &amp; Courses ID to Indices</a:t>
            </a:r>
          </a:p>
        </p:txBody>
      </p:sp>
      <p:cxnSp>
        <p:nvCxnSpPr>
          <p:cNvPr id="12" name="Straight Arrow Connector 11">
            <a:extLst>
              <a:ext uri="{FF2B5EF4-FFF2-40B4-BE49-F238E27FC236}">
                <a16:creationId xmlns:a16="http://schemas.microsoft.com/office/drawing/2014/main" id="{C1A4056F-CC3B-0F4C-9145-808F40D57DA0}"/>
              </a:ext>
            </a:extLst>
          </p:cNvPr>
          <p:cNvCxnSpPr>
            <a:cxnSpLocks/>
            <a:endCxn id="3" idx="2"/>
          </p:cNvCxnSpPr>
          <p:nvPr/>
        </p:nvCxnSpPr>
        <p:spPr>
          <a:xfrm flipV="1">
            <a:off x="3402052" y="4175836"/>
            <a:ext cx="533007" cy="5036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4573332" y="435569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Ratings</a:t>
            </a:r>
          </a:p>
        </p:txBody>
      </p:sp>
      <p:cxnSp>
        <p:nvCxnSpPr>
          <p:cNvPr id="14" name="Straight Arrow Connector 13">
            <a:extLst>
              <a:ext uri="{FF2B5EF4-FFF2-40B4-BE49-F238E27FC236}">
                <a16:creationId xmlns:a16="http://schemas.microsoft.com/office/drawing/2014/main" id="{B7065D5E-FB7B-B946-BDC3-DFBD3A4E0C15}"/>
              </a:ext>
            </a:extLst>
          </p:cNvPr>
          <p:cNvCxnSpPr>
            <a:cxnSpLocks/>
            <a:endCxn id="13" idx="1"/>
          </p:cNvCxnSpPr>
          <p:nvPr/>
        </p:nvCxnSpPr>
        <p:spPr>
          <a:xfrm>
            <a:off x="4114802" y="4175836"/>
            <a:ext cx="458530" cy="5167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5959541" y="362719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a:t>
            </a:r>
          </a:p>
        </p:txBody>
      </p:sp>
      <p:cxnSp>
        <p:nvCxnSpPr>
          <p:cNvPr id="16" name="Straight Arrow Connector 15">
            <a:extLst>
              <a:ext uri="{FF2B5EF4-FFF2-40B4-BE49-F238E27FC236}">
                <a16:creationId xmlns:a16="http://schemas.microsoft.com/office/drawing/2014/main" id="{4FBB56A3-DC21-3A42-ABDF-B42DEB3A6E53}"/>
              </a:ext>
            </a:extLst>
          </p:cNvPr>
          <p:cNvCxnSpPr>
            <a:cxnSpLocks/>
          </p:cNvCxnSpPr>
          <p:nvPr/>
        </p:nvCxnSpPr>
        <p:spPr>
          <a:xfrm flipV="1">
            <a:off x="11301253" y="2812211"/>
            <a:ext cx="0" cy="15304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FA0A5D-73EF-ED59-EB8D-2E5BC2D8291E}"/>
              </a:ext>
            </a:extLst>
          </p:cNvPr>
          <p:cNvSpPr/>
          <p:nvPr/>
        </p:nvSpPr>
        <p:spPr>
          <a:xfrm>
            <a:off x="7213880" y="435569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Extract Features</a:t>
            </a:r>
          </a:p>
        </p:txBody>
      </p:sp>
      <p:sp>
        <p:nvSpPr>
          <p:cNvPr id="22" name="Rounded Rectangle 21">
            <a:extLst>
              <a:ext uri="{FF2B5EF4-FFF2-40B4-BE49-F238E27FC236}">
                <a16:creationId xmlns:a16="http://schemas.microsoft.com/office/drawing/2014/main" id="{8EAC9C33-1DDE-05B8-3A72-2CCD2C4EF3D8}"/>
              </a:ext>
            </a:extLst>
          </p:cNvPr>
          <p:cNvSpPr/>
          <p:nvPr/>
        </p:nvSpPr>
        <p:spPr>
          <a:xfrm>
            <a:off x="8587723" y="362719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Scaling</a:t>
            </a:r>
          </a:p>
        </p:txBody>
      </p:sp>
      <p:sp>
        <p:nvSpPr>
          <p:cNvPr id="23" name="Rectangle 22">
            <a:extLst>
              <a:ext uri="{FF2B5EF4-FFF2-40B4-BE49-F238E27FC236}">
                <a16:creationId xmlns:a16="http://schemas.microsoft.com/office/drawing/2014/main" id="{269FD8B4-29A4-3C7E-AEA7-0D155A90321A}"/>
              </a:ext>
            </a:extLst>
          </p:cNvPr>
          <p:cNvSpPr/>
          <p:nvPr/>
        </p:nvSpPr>
        <p:spPr>
          <a:xfrm>
            <a:off x="9781227" y="434262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Train-Test Split</a:t>
            </a:r>
          </a:p>
        </p:txBody>
      </p:sp>
      <p:cxnSp>
        <p:nvCxnSpPr>
          <p:cNvPr id="24" name="Straight Arrow Connector 23">
            <a:extLst>
              <a:ext uri="{FF2B5EF4-FFF2-40B4-BE49-F238E27FC236}">
                <a16:creationId xmlns:a16="http://schemas.microsoft.com/office/drawing/2014/main" id="{D2BD3C1A-A1BC-0E8A-E59C-36D40A5F7516}"/>
              </a:ext>
            </a:extLst>
          </p:cNvPr>
          <p:cNvCxnSpPr>
            <a:cxnSpLocks/>
            <a:endCxn id="15" idx="2"/>
          </p:cNvCxnSpPr>
          <p:nvPr/>
        </p:nvCxnSpPr>
        <p:spPr>
          <a:xfrm flipV="1">
            <a:off x="6414098" y="4175836"/>
            <a:ext cx="368403" cy="5167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518129E-69F4-AF67-2857-2EC5A712A9BA}"/>
              </a:ext>
            </a:extLst>
          </p:cNvPr>
          <p:cNvCxnSpPr>
            <a:cxnSpLocks/>
            <a:stCxn id="15" idx="2"/>
            <a:endCxn id="21" idx="1"/>
          </p:cNvCxnSpPr>
          <p:nvPr/>
        </p:nvCxnSpPr>
        <p:spPr>
          <a:xfrm>
            <a:off x="6782501" y="4175836"/>
            <a:ext cx="431379" cy="5167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E0BC5FA-CA03-21E8-EAEB-E9BF4A955210}"/>
              </a:ext>
            </a:extLst>
          </p:cNvPr>
          <p:cNvCxnSpPr>
            <a:cxnSpLocks/>
            <a:endCxn id="22" idx="2"/>
          </p:cNvCxnSpPr>
          <p:nvPr/>
        </p:nvCxnSpPr>
        <p:spPr>
          <a:xfrm flipV="1">
            <a:off x="9054646" y="4175836"/>
            <a:ext cx="356037" cy="51674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08CEAAA-2988-425D-58F6-9DF116FE0857}"/>
              </a:ext>
            </a:extLst>
          </p:cNvPr>
          <p:cNvCxnSpPr>
            <a:cxnSpLocks/>
          </p:cNvCxnSpPr>
          <p:nvPr/>
        </p:nvCxnSpPr>
        <p:spPr>
          <a:xfrm>
            <a:off x="500335" y="2743200"/>
            <a:ext cx="0" cy="883996"/>
          </a:xfrm>
          <a:prstGeom prst="straightConnector1">
            <a:avLst/>
          </a:prstGeom>
          <a:ln w="15875">
            <a:solidFill>
              <a:schemeClr val="tx1"/>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054F1680-31EB-D6E3-3000-A26B1FA39223}"/>
              </a:ext>
            </a:extLst>
          </p:cNvPr>
          <p:cNvSpPr/>
          <p:nvPr/>
        </p:nvSpPr>
        <p:spPr>
          <a:xfrm>
            <a:off x="10413648" y="226693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NN Fit</a:t>
            </a:r>
          </a:p>
        </p:txBody>
      </p:sp>
      <p:cxnSp>
        <p:nvCxnSpPr>
          <p:cNvPr id="39" name="Straight Arrow Connector 38">
            <a:extLst>
              <a:ext uri="{FF2B5EF4-FFF2-40B4-BE49-F238E27FC236}">
                <a16:creationId xmlns:a16="http://schemas.microsoft.com/office/drawing/2014/main" id="{5A87B780-5E55-24A6-4340-C72E1E0498FE}"/>
              </a:ext>
            </a:extLst>
          </p:cNvPr>
          <p:cNvCxnSpPr>
            <a:cxnSpLocks/>
            <a:stCxn id="22" idx="2"/>
            <a:endCxn id="23" idx="1"/>
          </p:cNvCxnSpPr>
          <p:nvPr/>
        </p:nvCxnSpPr>
        <p:spPr>
          <a:xfrm>
            <a:off x="9410683" y="4175836"/>
            <a:ext cx="370544" cy="5036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pic>
        <p:nvPicPr>
          <p:cNvPr id="3" name="Picture 2" descr="A graph of a comparison of performance&#10;&#10;AI-generated content may be incorrect.">
            <a:extLst>
              <a:ext uri="{FF2B5EF4-FFF2-40B4-BE49-F238E27FC236}">
                <a16:creationId xmlns:a16="http://schemas.microsoft.com/office/drawing/2014/main" id="{CC398F8A-4D22-D07A-3DE1-6B9347EE1EC9}"/>
              </a:ext>
            </a:extLst>
          </p:cNvPr>
          <p:cNvPicPr>
            <a:picLocks noChangeAspect="1"/>
          </p:cNvPicPr>
          <p:nvPr/>
        </p:nvPicPr>
        <p:blipFill>
          <a:blip r:embed="rId3"/>
          <a:stretch>
            <a:fillRect/>
          </a:stretch>
        </p:blipFill>
        <p:spPr>
          <a:xfrm>
            <a:off x="1751386" y="1752532"/>
            <a:ext cx="8689228" cy="4740343"/>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457934"/>
            <a:ext cx="10515600" cy="4351338"/>
          </a:xfrm>
          <a:prstGeom prst="rect">
            <a:avLst/>
          </a:prstGeom>
        </p:spPr>
        <p:txBody>
          <a:bodyPr>
            <a:normAutofit/>
          </a:bodyPr>
          <a:lstStyle/>
          <a:p>
            <a:pPr>
              <a:lnSpc>
                <a:spcPct val="100000"/>
              </a:lnSpc>
              <a:spcBef>
                <a:spcPts val="1400"/>
              </a:spcBef>
            </a:pPr>
            <a:r>
              <a:rPr lang="en-GB" sz="2000" b="1" dirty="0">
                <a:solidFill>
                  <a:schemeClr val="tx1"/>
                </a:solidFill>
                <a:latin typeface="Abadi" panose="020B0604020104020204" pitchFamily="34" charset="0"/>
              </a:rPr>
              <a:t>User-Based Filtering</a:t>
            </a:r>
            <a:r>
              <a:rPr lang="en-GB" sz="2000" dirty="0">
                <a:solidFill>
                  <a:schemeClr val="tx1"/>
                </a:solidFill>
                <a:latin typeface="Abadi" panose="020B0604020104020204" pitchFamily="34" charset="0"/>
              </a:rPr>
              <a:t> is </a:t>
            </a:r>
            <a:r>
              <a:rPr lang="en-GB" sz="2000" b="1" dirty="0">
                <a:solidFill>
                  <a:schemeClr val="tx1"/>
                </a:solidFill>
                <a:latin typeface="Abadi" panose="020B0604020104020204" pitchFamily="34" charset="0"/>
              </a:rPr>
              <a:t>more effective</a:t>
            </a:r>
            <a:r>
              <a:rPr lang="en-GB" sz="2000" dirty="0">
                <a:solidFill>
                  <a:schemeClr val="tx1"/>
                </a:solidFill>
                <a:latin typeface="Abadi" panose="020B0604020104020204" pitchFamily="34" charset="0"/>
              </a:rPr>
              <a:t> than </a:t>
            </a:r>
            <a:r>
              <a:rPr lang="en-GB" sz="2000" b="1" dirty="0">
                <a:solidFill>
                  <a:schemeClr val="tx1"/>
                </a:solidFill>
                <a:latin typeface="Abadi" panose="020B0604020104020204" pitchFamily="34" charset="0"/>
              </a:rPr>
              <a:t>Content-Based Filtering</a:t>
            </a:r>
          </a:p>
          <a:p>
            <a:pPr lvl="1">
              <a:lnSpc>
                <a:spcPct val="100000"/>
              </a:lnSpc>
              <a:spcBef>
                <a:spcPts val="1400"/>
              </a:spcBef>
            </a:pPr>
            <a:r>
              <a:rPr lang="en-GB" sz="1600" dirty="0">
                <a:solidFill>
                  <a:schemeClr val="accent3">
                    <a:lumMod val="25000"/>
                  </a:schemeClr>
                </a:solidFill>
                <a:latin typeface="Abadi" panose="020B0604020104020204" pitchFamily="34" charset="0"/>
              </a:rPr>
              <a:t>User-Based system were easier to interpret, provided less recommendations (3 to 5 max) compared to content-based approach</a:t>
            </a:r>
          </a:p>
          <a:p>
            <a:pPr lvl="1">
              <a:lnSpc>
                <a:spcPct val="100000"/>
              </a:lnSpc>
              <a:spcBef>
                <a:spcPts val="1400"/>
              </a:spcBef>
            </a:pPr>
            <a:r>
              <a:rPr lang="en-GB" sz="1600" dirty="0">
                <a:solidFill>
                  <a:schemeClr val="accent3">
                    <a:lumMod val="25000"/>
                  </a:schemeClr>
                </a:solidFill>
                <a:latin typeface="Abadi" panose="020B0604020104020204" pitchFamily="34" charset="0"/>
              </a:rPr>
              <a:t>When Content-Based systems were used, course profile alone did not prove enough - even in this case was good to introduce another element (either </a:t>
            </a:r>
            <a:r>
              <a:rPr lang="en-GB" sz="1600" dirty="0" err="1">
                <a:solidFill>
                  <a:schemeClr val="accent3">
                    <a:lumMod val="25000"/>
                  </a:schemeClr>
                </a:solidFill>
                <a:latin typeface="Abadi" panose="020B0604020104020204" pitchFamily="34" charset="0"/>
              </a:rPr>
              <a:t>BoW</a:t>
            </a:r>
            <a:r>
              <a:rPr lang="en-GB" sz="1600" dirty="0">
                <a:solidFill>
                  <a:schemeClr val="accent3">
                    <a:lumMod val="25000"/>
                  </a:schemeClr>
                </a:solidFill>
                <a:latin typeface="Abadi" panose="020B0604020104020204" pitchFamily="34" charset="0"/>
              </a:rPr>
              <a:t> or user ratings)</a:t>
            </a: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mBld" panose="020B0709050203000203" pitchFamily="49" charset="0"/>
                <a:ea typeface="IBM Plex Mono SmBld" panose="020B0709050203000203" pitchFamily="49" charset="0"/>
                <a:cs typeface="IBM Plex Mono SmBld" panose="020B0709050203000203" pitchFamily="49" charset="0"/>
              </a:defRPr>
            </a:lvl1pPr>
          </a:lstStyle>
          <a:p>
            <a:r>
              <a:rPr lang="en-US" dirty="0">
                <a:solidFill>
                  <a:srgbClr val="0B49CB"/>
                </a:solidFill>
                <a:latin typeface="Abadi"/>
              </a:rPr>
              <a:t>Conclusion</a:t>
            </a:r>
            <a:endParaRPr lang="en-US" dirty="0">
              <a:solidFill>
                <a:srgbClr val="0B49CB"/>
              </a:solidFill>
            </a:endParaRPr>
          </a:p>
        </p:txBody>
      </p:sp>
      <p:sp>
        <p:nvSpPr>
          <p:cNvPr id="2" name="Content Placeholder 3">
            <a:extLst>
              <a:ext uri="{FF2B5EF4-FFF2-40B4-BE49-F238E27FC236}">
                <a16:creationId xmlns:a16="http://schemas.microsoft.com/office/drawing/2014/main" id="{5A8630F8-4ECE-A8DB-E82A-6B0E543B5649}"/>
              </a:ext>
            </a:extLst>
          </p:cNvPr>
          <p:cNvSpPr txBox="1">
            <a:spLocks/>
          </p:cNvSpPr>
          <p:nvPr/>
        </p:nvSpPr>
        <p:spPr>
          <a:xfrm>
            <a:off x="734028" y="3343356"/>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GB" sz="2000" b="1" dirty="0">
                <a:latin typeface="Abadi" panose="020B0604020104020204" pitchFamily="34" charset="0"/>
              </a:rPr>
              <a:t>User-Based Filtering</a:t>
            </a:r>
            <a:r>
              <a:rPr lang="en-GB" sz="2000" dirty="0">
                <a:latin typeface="Abadi" panose="020B0604020104020204" pitchFamily="34" charset="0"/>
              </a:rPr>
              <a:t> would also benefit from </a:t>
            </a:r>
            <a:r>
              <a:rPr lang="en-GB" sz="2000" b="1" dirty="0">
                <a:latin typeface="Abadi" panose="020B0604020104020204" pitchFamily="34" charset="0"/>
              </a:rPr>
              <a:t>Content-Based Filtering</a:t>
            </a:r>
          </a:p>
          <a:p>
            <a:pPr lvl="1">
              <a:lnSpc>
                <a:spcPct val="100000"/>
              </a:lnSpc>
              <a:spcBef>
                <a:spcPts val="1400"/>
              </a:spcBef>
            </a:pPr>
            <a:r>
              <a:rPr lang="en-GB" sz="1600" dirty="0">
                <a:solidFill>
                  <a:schemeClr val="accent3">
                    <a:lumMod val="25000"/>
                  </a:schemeClr>
                </a:solidFill>
                <a:latin typeface="Abadi" panose="020B0604020104020204" pitchFamily="34" charset="0"/>
              </a:rPr>
              <a:t>Content-Based filtering uses semantic similarity to find other recommendations based on patterns</a:t>
            </a:r>
          </a:p>
          <a:p>
            <a:pPr lvl="1">
              <a:lnSpc>
                <a:spcPct val="100000"/>
              </a:lnSpc>
              <a:spcBef>
                <a:spcPts val="1400"/>
              </a:spcBef>
            </a:pPr>
            <a:r>
              <a:rPr lang="en-GB" sz="1600" dirty="0">
                <a:solidFill>
                  <a:schemeClr val="accent3">
                    <a:lumMod val="25000"/>
                  </a:schemeClr>
                </a:solidFill>
                <a:latin typeface="Abadi" panose="020B0604020104020204" pitchFamily="34" charset="0"/>
              </a:rPr>
              <a:t>A hybrid approach could provide a feeling of “novelty” to the user based on content alone, not on ratings</a:t>
            </a:r>
          </a:p>
          <a:p>
            <a:pPr lvl="1">
              <a:lnSpc>
                <a:spcPct val="100000"/>
              </a:lnSpc>
              <a:spcBef>
                <a:spcPts val="1400"/>
              </a:spcBef>
            </a:pPr>
            <a:r>
              <a:rPr lang="en-GB" sz="1600" dirty="0">
                <a:solidFill>
                  <a:schemeClr val="accent3">
                    <a:lumMod val="25000"/>
                  </a:schemeClr>
                </a:solidFill>
                <a:latin typeface="Abadi" panose="020B0604020104020204" pitchFamily="34" charset="0"/>
              </a:rPr>
              <a:t>Likewise, it would prevent churn from courses that are rated 3 and below, mitigating inherent bias</a:t>
            </a:r>
          </a:p>
        </p:txBody>
      </p:sp>
      <p:sp>
        <p:nvSpPr>
          <p:cNvPr id="3" name="Content Placeholder 3">
            <a:extLst>
              <a:ext uri="{FF2B5EF4-FFF2-40B4-BE49-F238E27FC236}">
                <a16:creationId xmlns:a16="http://schemas.microsoft.com/office/drawing/2014/main" id="{4EA322A1-69F5-3478-A95B-491F22D82C1A}"/>
              </a:ext>
            </a:extLst>
          </p:cNvPr>
          <p:cNvSpPr txBox="1">
            <a:spLocks/>
          </p:cNvSpPr>
          <p:nvPr/>
        </p:nvSpPr>
        <p:spPr>
          <a:xfrm>
            <a:off x="734028" y="5284908"/>
            <a:ext cx="10515600" cy="12650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r>
              <a:rPr lang="en-GB" sz="2000" b="1" dirty="0">
                <a:latin typeface="Abadi" panose="020B0604020104020204" pitchFamily="34" charset="0"/>
              </a:rPr>
              <a:t>No Model Was a Perfect Fit - at best it overfits </a:t>
            </a:r>
            <a:r>
              <a:rPr lang="en-GB" sz="2000" b="1" dirty="0">
                <a:latin typeface="Abadi" panose="020B0604020104020204" pitchFamily="34" charset="0"/>
                <a:sym typeface="Wingdings" pitchFamily="2" charset="2"/>
              </a:rPr>
              <a:t></a:t>
            </a:r>
            <a:endParaRPr lang="en-GB" sz="2000" b="1" dirty="0">
              <a:latin typeface="Abadi" panose="020B0604020104020204" pitchFamily="34" charset="0"/>
            </a:endParaRPr>
          </a:p>
          <a:p>
            <a:pPr lvl="1">
              <a:lnSpc>
                <a:spcPct val="100000"/>
              </a:lnSpc>
              <a:spcBef>
                <a:spcPts val="1400"/>
              </a:spcBef>
            </a:pPr>
            <a:r>
              <a:rPr lang="en-GB" sz="1600" dirty="0">
                <a:solidFill>
                  <a:schemeClr val="accent3">
                    <a:lumMod val="25000"/>
                  </a:schemeClr>
                </a:solidFill>
                <a:latin typeface="Abadi" panose="020B0604020104020204" pitchFamily="34" charset="0"/>
              </a:rPr>
              <a:t>More data may be needed for optimal results</a:t>
            </a:r>
          </a:p>
          <a:p>
            <a:pPr lvl="1">
              <a:lnSpc>
                <a:spcPct val="100000"/>
              </a:lnSpc>
              <a:spcBef>
                <a:spcPts val="1400"/>
              </a:spcBef>
            </a:pPr>
            <a:r>
              <a:rPr lang="en-GB" sz="1600" dirty="0">
                <a:solidFill>
                  <a:schemeClr val="accent3">
                    <a:lumMod val="25000"/>
                  </a:schemeClr>
                </a:solidFill>
                <a:latin typeface="Abadi" panose="020B0604020104020204" pitchFamily="34" charset="0"/>
              </a:rPr>
              <a:t>More time is needed to properly tune each model and try other approaches </a:t>
            </a:r>
          </a:p>
          <a:p>
            <a:pPr lvl="1">
              <a:lnSpc>
                <a:spcPct val="100000"/>
              </a:lnSpc>
              <a:spcBef>
                <a:spcPts val="1400"/>
              </a:spcBef>
            </a:pPr>
            <a:endParaRPr lang="en-GB" sz="1600" dirty="0">
              <a:solidFill>
                <a:schemeClr val="accent3">
                  <a:lumMod val="25000"/>
                </a:schemeClr>
              </a:solidFill>
              <a:latin typeface="Abadi" panose="020B0604020104020204" pitchFamily="34" charset="0"/>
            </a:endParaRPr>
          </a:p>
        </p:txBody>
      </p:sp>
    </p:spTree>
    <p:extLst>
      <p:ext uri="{BB962C8B-B14F-4D97-AF65-F5344CB8AC3E}">
        <p14:creationId xmlns:p14="http://schemas.microsoft.com/office/powerpoint/2010/main" val="341000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a:extLst>
            <a:ext uri="{FF2B5EF4-FFF2-40B4-BE49-F238E27FC236}">
              <a16:creationId xmlns:a16="http://schemas.microsoft.com/office/drawing/2014/main" id="{C25076C6-E758-EBA1-E677-EC02215DDE39}"/>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ADBFB93-D6B8-FC8C-B6BF-300C3F091FCE}"/>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B62431A6-69BB-5701-7261-0486A9650A0E}"/>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000" dirty="0" err="1">
                <a:solidFill>
                  <a:schemeClr val="accent3">
                    <a:lumMod val="25000"/>
                  </a:schemeClr>
                </a:solidFill>
                <a:latin typeface="Abadi" panose="020B0604020104020204" pitchFamily="34" charset="0"/>
              </a:rPr>
              <a:t>Github</a:t>
            </a:r>
            <a:r>
              <a:rPr lang="en-US" sz="2000" dirty="0">
                <a:solidFill>
                  <a:schemeClr val="accent3">
                    <a:lumMod val="25000"/>
                  </a:schemeClr>
                </a:solidFill>
                <a:latin typeface="Abadi" panose="020B0604020104020204" pitchFamily="34" charset="0"/>
              </a:rPr>
              <a:t> Repo (Proof of Work)</a:t>
            </a:r>
          </a:p>
          <a:p>
            <a:pPr marL="0" indent="0">
              <a:lnSpc>
                <a:spcPct val="100000"/>
              </a:lnSpc>
              <a:spcBef>
                <a:spcPts val="1400"/>
              </a:spcBef>
              <a:buNone/>
            </a:pPr>
            <a:r>
              <a:rPr lang="en-US" sz="2000" dirty="0">
                <a:solidFill>
                  <a:schemeClr val="accent3">
                    <a:lumMod val="25000"/>
                  </a:schemeClr>
                </a:solidFill>
                <a:latin typeface="Abadi" panose="020B0604020104020204" pitchFamily="34" charset="0"/>
                <a:hlinkClick r:id="rId4"/>
              </a:rPr>
              <a:t>https://github.com/apa017/CourseraRepo/tree/main/capstone</a:t>
            </a:r>
            <a:r>
              <a:rPr lang="en-US" sz="2000" dirty="0">
                <a:solidFill>
                  <a:schemeClr val="accent3">
                    <a:lumMod val="25000"/>
                  </a:schemeClr>
                </a:solidFill>
                <a:latin typeface="Abadi" panose="020B0604020104020204" pitchFamily="34" charset="0"/>
              </a:rPr>
              <a:t> </a:t>
            </a:r>
          </a:p>
          <a:p>
            <a:pPr marL="0" indent="0">
              <a:lnSpc>
                <a:spcPct val="100000"/>
              </a:lnSpc>
              <a:spcBef>
                <a:spcPts val="1400"/>
              </a:spcBef>
              <a:buNone/>
            </a:pPr>
            <a:endParaRPr lang="en-US" sz="20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59181E2E-2456-FADB-DAA7-1E3F00A6599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mBld" panose="020B0709050203000203" pitchFamily="49" charset="0"/>
                <a:ea typeface="IBM Plex Mono SmBld" panose="020B0709050203000203" pitchFamily="49" charset="0"/>
                <a:cs typeface="IBM Plex Mono SmB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spTree>
    <p:extLst>
      <p:ext uri="{BB962C8B-B14F-4D97-AF65-F5344CB8AC3E}">
        <p14:creationId xmlns:p14="http://schemas.microsoft.com/office/powerpoint/2010/main" val="243768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mBld" panose="020B0709050203000203" pitchFamily="49" charset="0"/>
                <a:ea typeface="IBM Plex Mono SmBld" panose="020B0709050203000203" pitchFamily="49" charset="0"/>
                <a:cs typeface="IBM Plex Mono SmB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7" y="1716657"/>
            <a:ext cx="9246352" cy="48998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000" dirty="0">
                <a:solidFill>
                  <a:schemeClr val="accent3">
                    <a:lumMod val="25000"/>
                  </a:schemeClr>
                </a:solidFill>
                <a:latin typeface="Abadi" panose="020B0604020104020204" pitchFamily="34" charset="0"/>
              </a:rPr>
              <a:t>Project background and context</a:t>
            </a:r>
          </a:p>
          <a:p>
            <a:pPr>
              <a:buFont typeface="Arial" panose="020B0604020202020204" pitchFamily="34" charset="0"/>
              <a:buChar char="•"/>
            </a:pPr>
            <a:r>
              <a:rPr lang="en-GB" sz="1400" dirty="0">
                <a:solidFill>
                  <a:schemeClr val="tx1"/>
                </a:solidFill>
                <a:latin typeface="Abadi" panose="020B0604020104020204" pitchFamily="34" charset="0"/>
              </a:rPr>
              <a:t>The client aims to integrate </a:t>
            </a:r>
            <a:r>
              <a:rPr lang="en-GB" sz="1400" b="1" dirty="0">
                <a:solidFill>
                  <a:schemeClr val="tx1"/>
                </a:solidFill>
                <a:latin typeface="Abadi" panose="020B0604020104020204" pitchFamily="34" charset="0"/>
              </a:rPr>
              <a:t>Machine Learning</a:t>
            </a:r>
            <a:r>
              <a:rPr lang="en-GB" sz="1400" dirty="0">
                <a:solidFill>
                  <a:schemeClr val="tx1"/>
                </a:solidFill>
                <a:latin typeface="Abadi" panose="020B0604020104020204" pitchFamily="34" charset="0"/>
              </a:rPr>
              <a:t> into their services.</a:t>
            </a:r>
            <a:br>
              <a:rPr lang="en-GB" sz="1400" dirty="0">
                <a:solidFill>
                  <a:schemeClr val="tx1"/>
                </a:solidFill>
                <a:latin typeface="Abadi" panose="020B0604020104020204" pitchFamily="34" charset="0"/>
              </a:rPr>
            </a:br>
            <a:r>
              <a:rPr lang="en-GB" sz="1400" dirty="0">
                <a:solidFill>
                  <a:schemeClr val="tx1"/>
                </a:solidFill>
                <a:latin typeface="Abadi" panose="020B0604020104020204" pitchFamily="34" charset="0"/>
              </a:rPr>
              <a:t>Our goal is to </a:t>
            </a:r>
            <a:r>
              <a:rPr lang="en-GB" sz="1400" b="1" dirty="0">
                <a:solidFill>
                  <a:schemeClr val="tx1"/>
                </a:solidFill>
                <a:latin typeface="Abadi" panose="020B0604020104020204" pitchFamily="34" charset="0"/>
              </a:rPr>
              <a:t>build a recommendation system</a:t>
            </a:r>
            <a:r>
              <a:rPr lang="en-GB" sz="1400" dirty="0">
                <a:solidFill>
                  <a:schemeClr val="tx1"/>
                </a:solidFill>
                <a:latin typeface="Abadi" panose="020B0604020104020204" pitchFamily="34" charset="0"/>
              </a:rPr>
              <a:t> that suggests the </a:t>
            </a:r>
            <a:r>
              <a:rPr lang="en-GB" sz="1400" b="1" dirty="0">
                <a:solidFill>
                  <a:schemeClr val="tx1"/>
                </a:solidFill>
                <a:latin typeface="Abadi" panose="020B0604020104020204" pitchFamily="34" charset="0"/>
              </a:rPr>
              <a:t>best next courses</a:t>
            </a:r>
            <a:r>
              <a:rPr lang="en-GB" sz="1400" dirty="0">
                <a:solidFill>
                  <a:schemeClr val="tx1"/>
                </a:solidFill>
                <a:latin typeface="Abadi" panose="020B0604020104020204" pitchFamily="34" charset="0"/>
              </a:rPr>
              <a:t> for users. </a:t>
            </a:r>
            <a:br>
              <a:rPr lang="en-GB" sz="1400" dirty="0">
                <a:solidFill>
                  <a:schemeClr val="tx1"/>
                </a:solidFill>
                <a:latin typeface="Abadi" panose="020B0604020104020204" pitchFamily="34" charset="0"/>
              </a:rPr>
            </a:br>
            <a:r>
              <a:rPr lang="en-GB" sz="1400" dirty="0">
                <a:solidFill>
                  <a:schemeClr val="tx1"/>
                </a:solidFill>
                <a:latin typeface="Abadi" panose="020B0604020104020204" pitchFamily="34" charset="0"/>
              </a:rPr>
              <a:t>Two main recommendation approaches explored:</a:t>
            </a:r>
            <a:br>
              <a:rPr lang="en-GB" sz="1400" dirty="0">
                <a:solidFill>
                  <a:schemeClr val="tx1"/>
                </a:solidFill>
                <a:latin typeface="Abadi" panose="020B0604020104020204" pitchFamily="34" charset="0"/>
              </a:rPr>
            </a:br>
            <a:endParaRPr lang="en-GB" sz="1400" dirty="0">
              <a:solidFill>
                <a:schemeClr val="tx1"/>
              </a:solidFill>
              <a:latin typeface="Abadi" panose="020B0604020104020204" pitchFamily="34" charset="0"/>
            </a:endParaRPr>
          </a:p>
          <a:p>
            <a:pPr marL="457200" lvl="1" indent="0">
              <a:buNone/>
            </a:pPr>
            <a:r>
              <a:rPr lang="en-GB" sz="1200" b="1" dirty="0">
                <a:solidFill>
                  <a:schemeClr val="tx1"/>
                </a:solidFill>
                <a:latin typeface="Abadi" panose="020B0604020104020204" pitchFamily="34" charset="0"/>
              </a:rPr>
              <a:t>A) User-Based Approach</a:t>
            </a:r>
            <a:r>
              <a:rPr lang="en-GB" sz="1200" dirty="0">
                <a:solidFill>
                  <a:schemeClr val="tx1"/>
                </a:solidFill>
                <a:latin typeface="Abadi" panose="020B0604020104020204" pitchFamily="34" charset="0"/>
              </a:rPr>
              <a:t> – Uses </a:t>
            </a:r>
            <a:r>
              <a:rPr lang="en-GB" sz="1200" b="1" dirty="0" err="1">
                <a:solidFill>
                  <a:schemeClr val="tx1"/>
                </a:solidFill>
                <a:latin typeface="Abadi" panose="020B0604020104020204" pitchFamily="34" charset="0"/>
              </a:rPr>
              <a:t>behavior</a:t>
            </a:r>
            <a:r>
              <a:rPr lang="en-GB" sz="1200" b="1" dirty="0">
                <a:solidFill>
                  <a:schemeClr val="tx1"/>
                </a:solidFill>
                <a:latin typeface="Abadi" panose="020B0604020104020204" pitchFamily="34" charset="0"/>
              </a:rPr>
              <a:t> &amp; ratings</a:t>
            </a:r>
            <a:r>
              <a:rPr lang="en-GB" sz="1200" dirty="0">
                <a:solidFill>
                  <a:schemeClr val="tx1"/>
                </a:solidFill>
                <a:latin typeface="Abadi" panose="020B0604020104020204" pitchFamily="34" charset="0"/>
              </a:rPr>
              <a:t> to recommend courses.</a:t>
            </a:r>
          </a:p>
          <a:p>
            <a:pPr marL="457200" lvl="1" indent="0">
              <a:buNone/>
            </a:pPr>
            <a:r>
              <a:rPr lang="en-GB" sz="1200" b="1" dirty="0">
                <a:solidFill>
                  <a:schemeClr val="tx1"/>
                </a:solidFill>
                <a:latin typeface="Abadi" panose="020B0604020104020204" pitchFamily="34" charset="0"/>
              </a:rPr>
              <a:t>B) Content-Based Approach</a:t>
            </a:r>
            <a:r>
              <a:rPr lang="en-GB" sz="1200" dirty="0">
                <a:solidFill>
                  <a:schemeClr val="tx1"/>
                </a:solidFill>
                <a:latin typeface="Abadi" panose="020B0604020104020204" pitchFamily="34" charset="0"/>
              </a:rPr>
              <a:t> – Uses </a:t>
            </a:r>
            <a:r>
              <a:rPr lang="en-GB" sz="1200" b="1" dirty="0">
                <a:solidFill>
                  <a:schemeClr val="tx1"/>
                </a:solidFill>
                <a:latin typeface="Abadi" panose="020B0604020104020204" pitchFamily="34" charset="0"/>
              </a:rPr>
              <a:t>course content</a:t>
            </a:r>
            <a:r>
              <a:rPr lang="en-GB" sz="1200" dirty="0">
                <a:solidFill>
                  <a:schemeClr val="tx1"/>
                </a:solidFill>
                <a:latin typeface="Abadi" panose="020B0604020104020204" pitchFamily="34" charset="0"/>
              </a:rPr>
              <a:t> from previous </a:t>
            </a:r>
            <a:r>
              <a:rPr lang="en-GB" sz="1200" dirty="0" err="1">
                <a:solidFill>
                  <a:schemeClr val="tx1"/>
                </a:solidFill>
                <a:latin typeface="Abadi" panose="020B0604020104020204" pitchFamily="34" charset="0"/>
              </a:rPr>
              <a:t>enrollments</a:t>
            </a:r>
            <a:r>
              <a:rPr lang="en-GB" sz="1200" dirty="0">
                <a:solidFill>
                  <a:schemeClr val="tx1"/>
                </a:solidFill>
                <a:latin typeface="Abadi" panose="020B0604020104020204" pitchFamily="34" charset="0"/>
              </a:rPr>
              <a:t>.</a:t>
            </a:r>
            <a:br>
              <a:rPr lang="en-GB" sz="1200" dirty="0">
                <a:solidFill>
                  <a:schemeClr val="tx1"/>
                </a:solidFill>
                <a:latin typeface="Abadi" panose="020B0604020104020204" pitchFamily="34" charset="0"/>
              </a:rPr>
            </a:br>
            <a:endParaRPr lang="en-GB" sz="1200" dirty="0">
              <a:solidFill>
                <a:schemeClr val="tx1"/>
              </a:solidFill>
              <a:latin typeface="Abadi" panose="020B0604020104020204" pitchFamily="34" charset="0"/>
            </a:endParaRPr>
          </a:p>
          <a:p>
            <a:r>
              <a:rPr lang="en-GB" sz="1400" dirty="0">
                <a:solidFill>
                  <a:schemeClr val="tx1"/>
                </a:solidFill>
                <a:latin typeface="Abadi" panose="020B0604020104020204" pitchFamily="34" charset="0"/>
              </a:rPr>
              <a:t>The project explores multiple algorithms: </a:t>
            </a:r>
            <a:r>
              <a:rPr lang="en-GB" sz="1400" b="1" dirty="0">
                <a:solidFill>
                  <a:schemeClr val="tx1"/>
                </a:solidFill>
                <a:latin typeface="Abadi" panose="020B0604020104020204" pitchFamily="34" charset="0"/>
              </a:rPr>
              <a:t>Similarity measures, KNN, and Deep Learning</a:t>
            </a:r>
            <a:r>
              <a:rPr lang="en-GB" sz="1400" dirty="0">
                <a:solidFill>
                  <a:schemeClr val="tx1"/>
                </a:solidFill>
                <a:latin typeface="Abadi" panose="020B0604020104020204" pitchFamily="34" charset="0"/>
              </a:rPr>
              <a:t> models.</a:t>
            </a:r>
            <a:endParaRPr lang="en-US" sz="2000" dirty="0">
              <a:solidFill>
                <a:schemeClr val="tx1"/>
              </a:solidFill>
              <a:latin typeface="Abadi" panose="020B0604020104020204" pitchFamily="34" charset="0"/>
            </a:endParaRPr>
          </a:p>
          <a:p>
            <a:pPr>
              <a:spcBef>
                <a:spcPts val="1400"/>
              </a:spcBef>
            </a:pPr>
            <a:endParaRPr lang="en-US" sz="2000" dirty="0">
              <a:solidFill>
                <a:schemeClr val="accent3">
                  <a:lumMod val="25000"/>
                </a:schemeClr>
              </a:solidFill>
              <a:latin typeface="Abadi" panose="020B0604020104020204" pitchFamily="34" charset="0"/>
            </a:endParaRPr>
          </a:p>
          <a:p>
            <a:pPr marL="0" indent="0">
              <a:spcBef>
                <a:spcPts val="1400"/>
              </a:spcBef>
              <a:buNone/>
            </a:pPr>
            <a:r>
              <a:rPr lang="en-US" sz="2000" dirty="0">
                <a:solidFill>
                  <a:schemeClr val="accent3">
                    <a:lumMod val="25000"/>
                  </a:schemeClr>
                </a:solidFill>
                <a:latin typeface="Abadi" panose="020B0604020104020204" pitchFamily="34" charset="0"/>
              </a:rPr>
              <a:t>Problem states and hypotheses</a:t>
            </a:r>
          </a:p>
          <a:p>
            <a:pPr marL="0" indent="0">
              <a:buNone/>
            </a:pPr>
            <a:r>
              <a:rPr lang="en-GB" sz="1400" dirty="0">
                <a:solidFill>
                  <a:srgbClr val="C00000"/>
                </a:solidFill>
                <a:latin typeface="Abadi" panose="020B0604020104020204" pitchFamily="34" charset="0"/>
              </a:rPr>
              <a:t>Traditional course recommendation is </a:t>
            </a:r>
            <a:r>
              <a:rPr lang="en-GB" sz="1400" b="1" dirty="0">
                <a:solidFill>
                  <a:srgbClr val="C00000"/>
                </a:solidFill>
                <a:latin typeface="Abadi" panose="020B0604020104020204" pitchFamily="34" charset="0"/>
              </a:rPr>
              <a:t>static</a:t>
            </a:r>
            <a:r>
              <a:rPr lang="en-GB" sz="1400" dirty="0">
                <a:solidFill>
                  <a:srgbClr val="C00000"/>
                </a:solidFill>
                <a:latin typeface="Abadi" panose="020B0604020104020204" pitchFamily="34" charset="0"/>
              </a:rPr>
              <a:t> and lacks personalization.</a:t>
            </a:r>
          </a:p>
          <a:p>
            <a:pPr marL="0" indent="0">
              <a:buNone/>
            </a:pPr>
            <a:r>
              <a:rPr lang="en-GB" sz="1400" b="1" dirty="0">
                <a:solidFill>
                  <a:schemeClr val="tx1"/>
                </a:solidFill>
                <a:latin typeface="Abadi" panose="020B0604020104020204" pitchFamily="34" charset="0"/>
              </a:rPr>
              <a:t>Hypothesis:</a:t>
            </a:r>
            <a:r>
              <a:rPr lang="en-GB" sz="1400" dirty="0">
                <a:solidFill>
                  <a:schemeClr val="tx1"/>
                </a:solidFill>
                <a:latin typeface="Abadi" panose="020B0604020104020204" pitchFamily="34" charset="0"/>
              </a:rPr>
              <a:t> </a:t>
            </a:r>
            <a:r>
              <a:rPr lang="en-GB" sz="1400" b="1" dirty="0">
                <a:solidFill>
                  <a:schemeClr val="tx1"/>
                </a:solidFill>
                <a:latin typeface="Abadi" panose="020B0604020104020204" pitchFamily="34" charset="0"/>
              </a:rPr>
              <a:t>User-Based Filtering</a:t>
            </a:r>
            <a:r>
              <a:rPr lang="en-GB" sz="1400" dirty="0">
                <a:solidFill>
                  <a:schemeClr val="tx1"/>
                </a:solidFill>
                <a:latin typeface="Abadi" panose="020B0604020104020204" pitchFamily="34" charset="0"/>
              </a:rPr>
              <a:t> is </a:t>
            </a:r>
            <a:r>
              <a:rPr lang="en-GB" sz="1400" b="1" dirty="0">
                <a:solidFill>
                  <a:schemeClr val="tx1"/>
                </a:solidFill>
                <a:latin typeface="Abadi" panose="020B0604020104020204" pitchFamily="34" charset="0"/>
              </a:rPr>
              <a:t>more effective</a:t>
            </a:r>
            <a:r>
              <a:rPr lang="en-GB" sz="1400" dirty="0">
                <a:solidFill>
                  <a:schemeClr val="tx1"/>
                </a:solidFill>
                <a:latin typeface="Abadi" panose="020B0604020104020204" pitchFamily="34" charset="0"/>
              </a:rPr>
              <a:t> than </a:t>
            </a:r>
            <a:r>
              <a:rPr lang="en-GB" sz="1400" b="1" dirty="0">
                <a:solidFill>
                  <a:schemeClr val="tx1"/>
                </a:solidFill>
                <a:latin typeface="Abadi" panose="020B0604020104020204" pitchFamily="34" charset="0"/>
              </a:rPr>
              <a:t>Content-Based Filtering</a:t>
            </a:r>
            <a:r>
              <a:rPr lang="en-GB" sz="1400" dirty="0">
                <a:solidFill>
                  <a:schemeClr val="tx1"/>
                </a:solidFill>
                <a:latin typeface="Abadi" panose="020B0604020104020204" pitchFamily="34" charset="0"/>
              </a:rPr>
              <a:t> because: </a:t>
            </a:r>
          </a:p>
          <a:p>
            <a:pPr marL="457200" lvl="1" indent="0">
              <a:buNone/>
            </a:pPr>
            <a:r>
              <a:rPr lang="en-GB" sz="1100" b="1" dirty="0">
                <a:solidFill>
                  <a:schemeClr val="tx1"/>
                </a:solidFill>
                <a:latin typeface="Abadi" panose="020B0604020104020204" pitchFamily="34" charset="0"/>
              </a:rPr>
              <a:t>Users with similar preferences</a:t>
            </a:r>
            <a:r>
              <a:rPr lang="en-GB" sz="1100" dirty="0">
                <a:solidFill>
                  <a:schemeClr val="tx1"/>
                </a:solidFill>
                <a:latin typeface="Abadi" panose="020B0604020104020204" pitchFamily="34" charset="0"/>
              </a:rPr>
              <a:t> make better recommendations than course metadata alone.</a:t>
            </a:r>
          </a:p>
          <a:p>
            <a:pPr>
              <a:buFont typeface="Arial" panose="020B0604020202020204" pitchFamily="34" charset="0"/>
              <a:buChar char="•"/>
            </a:pPr>
            <a:r>
              <a:rPr lang="en-GB" sz="1400" b="1" dirty="0" err="1">
                <a:solidFill>
                  <a:schemeClr val="tx1"/>
                </a:solidFill>
                <a:latin typeface="Abadi" panose="020B0604020104020204" pitchFamily="34" charset="0"/>
              </a:rPr>
              <a:t>Behavioral</a:t>
            </a:r>
            <a:r>
              <a:rPr lang="en-GB" sz="1400" b="1" dirty="0">
                <a:solidFill>
                  <a:schemeClr val="tx1"/>
                </a:solidFill>
                <a:latin typeface="Abadi" panose="020B0604020104020204" pitchFamily="34" charset="0"/>
              </a:rPr>
              <a:t> patterns</a:t>
            </a:r>
            <a:r>
              <a:rPr lang="en-GB" sz="1400" dirty="0">
                <a:solidFill>
                  <a:schemeClr val="tx1"/>
                </a:solidFill>
                <a:latin typeface="Abadi" panose="020B0604020104020204" pitchFamily="34" charset="0"/>
              </a:rPr>
              <a:t> (ratings, </a:t>
            </a:r>
            <a:r>
              <a:rPr lang="en-GB" sz="1400" dirty="0" err="1">
                <a:solidFill>
                  <a:schemeClr val="tx1"/>
                </a:solidFill>
                <a:latin typeface="Abadi" panose="020B0604020104020204" pitchFamily="34" charset="0"/>
              </a:rPr>
              <a:t>enrollments</a:t>
            </a:r>
            <a:r>
              <a:rPr lang="en-GB" sz="1400" dirty="0">
                <a:solidFill>
                  <a:schemeClr val="tx1"/>
                </a:solidFill>
                <a:latin typeface="Abadi" panose="020B0604020104020204" pitchFamily="34" charset="0"/>
              </a:rPr>
              <a:t>) capture </a:t>
            </a:r>
            <a:r>
              <a:rPr lang="en-GB" sz="1400" b="1" dirty="0">
                <a:solidFill>
                  <a:schemeClr val="tx1"/>
                </a:solidFill>
                <a:latin typeface="Abadi" panose="020B0604020104020204" pitchFamily="34" charset="0"/>
              </a:rPr>
              <a:t>implicit user interest</a:t>
            </a:r>
            <a:r>
              <a:rPr lang="en-GB" sz="1400" dirty="0">
                <a:solidFill>
                  <a:schemeClr val="tx1"/>
                </a:solidFill>
                <a:latin typeface="Abadi" panose="020B0604020104020204" pitchFamily="34" charset="0"/>
              </a:rPr>
              <a:t>, improving predictions.</a:t>
            </a:r>
          </a:p>
          <a:p>
            <a:pPr>
              <a:buFont typeface="Arial" panose="020B0604020202020204" pitchFamily="34" charset="0"/>
              <a:buChar char="•"/>
            </a:pPr>
            <a:r>
              <a:rPr lang="en-GB" sz="1400" b="1" dirty="0">
                <a:solidFill>
                  <a:schemeClr val="tx1"/>
                </a:solidFill>
                <a:latin typeface="Abadi" panose="020B0604020104020204" pitchFamily="34" charset="0"/>
              </a:rPr>
              <a:t>Content-based filtering</a:t>
            </a:r>
            <a:r>
              <a:rPr lang="en-GB" sz="1400" dirty="0">
                <a:solidFill>
                  <a:schemeClr val="tx1"/>
                </a:solidFill>
                <a:latin typeface="Abadi" panose="020B0604020104020204" pitchFamily="34" charset="0"/>
              </a:rPr>
              <a:t> struggles with </a:t>
            </a:r>
            <a:r>
              <a:rPr lang="en-GB" sz="1400" b="1" dirty="0">
                <a:solidFill>
                  <a:schemeClr val="tx1"/>
                </a:solidFill>
                <a:latin typeface="Abadi" panose="020B0604020104020204" pitchFamily="34" charset="0"/>
              </a:rPr>
              <a:t>cold-start issues</a:t>
            </a:r>
            <a:r>
              <a:rPr lang="en-GB" sz="1400" dirty="0">
                <a:solidFill>
                  <a:schemeClr val="tx1"/>
                </a:solidFill>
                <a:latin typeface="Abadi" panose="020B0604020104020204" pitchFamily="34" charset="0"/>
              </a:rPr>
              <a:t> (new users/courses).</a:t>
            </a:r>
          </a:p>
          <a:p>
            <a:r>
              <a:rPr lang="en-GB" sz="1400" b="1" dirty="0">
                <a:solidFill>
                  <a:schemeClr val="tx1"/>
                </a:solidFill>
                <a:latin typeface="Abadi" panose="020B0604020104020204" pitchFamily="34" charset="0"/>
              </a:rPr>
              <a:t>Testing different approaches</a:t>
            </a:r>
            <a:r>
              <a:rPr lang="en-GB" sz="1400" dirty="0">
                <a:solidFill>
                  <a:schemeClr val="tx1"/>
                </a:solidFill>
                <a:latin typeface="Abadi" panose="020B0604020104020204" pitchFamily="34" charset="0"/>
              </a:rPr>
              <a:t> (KNN, Similarity, Deep Learning) to validate this hypothesis.</a:t>
            </a:r>
            <a:endParaRPr lang="en-US" sz="2000" dirty="0">
              <a:solidFill>
                <a:schemeClr val="tx1"/>
              </a:solidFill>
              <a:latin typeface="Abadi" panose="020B0604020104020204" pitchFamily="34" charset="0"/>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Frequency of courses per genre (topics)</a:t>
            </a:r>
          </a:p>
        </p:txBody>
      </p:sp>
      <p:pic>
        <p:nvPicPr>
          <p:cNvPr id="5" name="Picture 4" descr="A graph with different colored bars&#10;&#10;AI-generated content may be incorrect.">
            <a:extLst>
              <a:ext uri="{FF2B5EF4-FFF2-40B4-BE49-F238E27FC236}">
                <a16:creationId xmlns:a16="http://schemas.microsoft.com/office/drawing/2014/main" id="{5B1A917B-889F-9E42-FD6B-6BED46AB1031}"/>
              </a:ext>
            </a:extLst>
          </p:cNvPr>
          <p:cNvPicPr>
            <a:picLocks noChangeAspect="1"/>
          </p:cNvPicPr>
          <p:nvPr/>
        </p:nvPicPr>
        <p:blipFill>
          <a:blip r:embed="rId3"/>
          <a:stretch>
            <a:fillRect/>
          </a:stretch>
        </p:blipFill>
        <p:spPr>
          <a:xfrm>
            <a:off x="623595" y="1258335"/>
            <a:ext cx="11266948" cy="5085249"/>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64640-01E5-AFBF-7E8B-83814BE49F3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2CA385-4821-7B65-0B2F-F9A0A9ACC52B}"/>
              </a:ext>
            </a:extLst>
          </p:cNvPr>
          <p:cNvSpPr>
            <a:spLocks noGrp="1"/>
          </p:cNvSpPr>
          <p:nvPr>
            <p:ph type="title"/>
          </p:nvPr>
        </p:nvSpPr>
        <p:spPr/>
        <p:txBody>
          <a:bodyPr/>
          <a:lstStyle/>
          <a:p>
            <a:r>
              <a:rPr lang="en-US" sz="4000" dirty="0">
                <a:solidFill>
                  <a:srgbClr val="0B49CB"/>
                </a:solidFill>
                <a:latin typeface="Abadi"/>
              </a:rPr>
              <a:t>Correlation Matrix of Genres</a:t>
            </a:r>
          </a:p>
        </p:txBody>
      </p:sp>
      <p:pic>
        <p:nvPicPr>
          <p:cNvPr id="3" name="Picture 2" descr="A blue and red squares with white text&#10;&#10;AI-generated content may be incorrect.">
            <a:extLst>
              <a:ext uri="{FF2B5EF4-FFF2-40B4-BE49-F238E27FC236}">
                <a16:creationId xmlns:a16="http://schemas.microsoft.com/office/drawing/2014/main" id="{CA1C8254-DEE5-7D89-55DE-A11EF1A0202F}"/>
              </a:ext>
            </a:extLst>
          </p:cNvPr>
          <p:cNvPicPr>
            <a:picLocks noChangeAspect="1"/>
          </p:cNvPicPr>
          <p:nvPr/>
        </p:nvPicPr>
        <p:blipFill>
          <a:blip r:embed="rId3"/>
          <a:stretch>
            <a:fillRect/>
          </a:stretch>
        </p:blipFill>
        <p:spPr>
          <a:xfrm>
            <a:off x="1081279" y="1242482"/>
            <a:ext cx="6078286" cy="5250393"/>
          </a:xfrm>
          <a:prstGeom prst="rect">
            <a:avLst/>
          </a:prstGeom>
        </p:spPr>
      </p:pic>
      <p:sp>
        <p:nvSpPr>
          <p:cNvPr id="6" name="TextBox 5">
            <a:extLst>
              <a:ext uri="{FF2B5EF4-FFF2-40B4-BE49-F238E27FC236}">
                <a16:creationId xmlns:a16="http://schemas.microsoft.com/office/drawing/2014/main" id="{D692CBF3-FC5A-2C33-567B-51017C5F0F21}"/>
              </a:ext>
            </a:extLst>
          </p:cNvPr>
          <p:cNvSpPr txBox="1"/>
          <p:nvPr/>
        </p:nvSpPr>
        <p:spPr>
          <a:xfrm>
            <a:off x="7632441" y="2144129"/>
            <a:ext cx="3936446" cy="1723549"/>
          </a:xfrm>
          <a:prstGeom prst="rect">
            <a:avLst/>
          </a:prstGeom>
          <a:noFill/>
        </p:spPr>
        <p:txBody>
          <a:bodyPr wrap="square" rtlCol="0">
            <a:spAutoFit/>
          </a:bodyPr>
          <a:lstStyle/>
          <a:p>
            <a:r>
              <a:rPr lang="en-SK" dirty="0"/>
              <a:t>Meaningful Correlations:</a:t>
            </a:r>
          </a:p>
          <a:p>
            <a:endParaRPr lang="en-SK" dirty="0"/>
          </a:p>
          <a:p>
            <a:r>
              <a:rPr lang="en-SK" sz="1400" b="1" dirty="0"/>
              <a:t>Database / Big Data (0.46)</a:t>
            </a:r>
          </a:p>
          <a:p>
            <a:r>
              <a:rPr lang="en-SK" sz="1400" dirty="0"/>
              <a:t>Implies many database courses are about big data</a:t>
            </a:r>
          </a:p>
          <a:p>
            <a:endParaRPr lang="en-SK" sz="1400" dirty="0"/>
          </a:p>
          <a:p>
            <a:r>
              <a:rPr lang="en-SK" sz="1400" b="1" dirty="0"/>
              <a:t>Database / Machine Learning (-0.27)</a:t>
            </a:r>
          </a:p>
          <a:p>
            <a:r>
              <a:rPr lang="en-SK" sz="1400" dirty="0"/>
              <a:t>Implies the two genres are slightly divergent</a:t>
            </a:r>
          </a:p>
        </p:txBody>
      </p:sp>
    </p:spTree>
    <p:extLst>
      <p:ext uri="{BB962C8B-B14F-4D97-AF65-F5344CB8AC3E}">
        <p14:creationId xmlns:p14="http://schemas.microsoft.com/office/powerpoint/2010/main" val="262514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pic>
        <p:nvPicPr>
          <p:cNvPr id="3" name="Picture 2" descr="Chart, histogram&#10;&#10;Description automatically generated">
            <a:extLst>
              <a:ext uri="{FF2B5EF4-FFF2-40B4-BE49-F238E27FC236}">
                <a16:creationId xmlns:a16="http://schemas.microsoft.com/office/drawing/2014/main" id="{77A08818-A5BD-F442-BD61-2FDD5A9DD255}"/>
              </a:ext>
            </a:extLst>
          </p:cNvPr>
          <p:cNvPicPr>
            <a:picLocks noChangeAspect="1"/>
          </p:cNvPicPr>
          <p:nvPr/>
        </p:nvPicPr>
        <p:blipFill>
          <a:blip r:embed="rId3"/>
          <a:stretch>
            <a:fillRect/>
          </a:stretch>
        </p:blipFill>
        <p:spPr>
          <a:xfrm>
            <a:off x="4052712" y="3357348"/>
            <a:ext cx="4086575" cy="2367758"/>
          </a:xfrm>
          <a:prstGeom prst="rect">
            <a:avLst/>
          </a:prstGeom>
        </p:spPr>
      </p:pic>
      <p:pic>
        <p:nvPicPr>
          <p:cNvPr id="5" name="Picture 4" descr="A graph of a number of courses&#10;&#10;AI-generated content may be incorrect.">
            <a:extLst>
              <a:ext uri="{FF2B5EF4-FFF2-40B4-BE49-F238E27FC236}">
                <a16:creationId xmlns:a16="http://schemas.microsoft.com/office/drawing/2014/main" id="{F592A7B7-9CB7-6248-04C4-E63DCE5586A5}"/>
              </a:ext>
            </a:extLst>
          </p:cNvPr>
          <p:cNvPicPr>
            <a:picLocks noChangeAspect="1"/>
          </p:cNvPicPr>
          <p:nvPr/>
        </p:nvPicPr>
        <p:blipFill>
          <a:blip r:embed="rId4"/>
          <a:stretch>
            <a:fillRect/>
          </a:stretch>
        </p:blipFill>
        <p:spPr>
          <a:xfrm>
            <a:off x="1510264" y="1132894"/>
            <a:ext cx="8465009" cy="5119042"/>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pic>
        <p:nvPicPr>
          <p:cNvPr id="5" name="Picture 4">
            <a:extLst>
              <a:ext uri="{FF2B5EF4-FFF2-40B4-BE49-F238E27FC236}">
                <a16:creationId xmlns:a16="http://schemas.microsoft.com/office/drawing/2014/main" id="{992CE224-16F3-A81C-7CB8-D37BB9E0F939}"/>
              </a:ext>
            </a:extLst>
          </p:cNvPr>
          <p:cNvPicPr>
            <a:picLocks noChangeAspect="1"/>
          </p:cNvPicPr>
          <p:nvPr/>
        </p:nvPicPr>
        <p:blipFill>
          <a:blip r:embed="rId3"/>
          <a:stretch>
            <a:fillRect/>
          </a:stretch>
        </p:blipFill>
        <p:spPr>
          <a:xfrm>
            <a:off x="738446" y="1383118"/>
            <a:ext cx="3681931" cy="4626984"/>
          </a:xfrm>
          <a:prstGeom prst="rect">
            <a:avLst/>
          </a:prstGeom>
        </p:spPr>
      </p:pic>
      <p:pic>
        <p:nvPicPr>
          <p:cNvPr id="8" name="Picture 7" descr="A graph of a number of items&#10;&#10;AI-generated content may be incorrect.">
            <a:extLst>
              <a:ext uri="{FF2B5EF4-FFF2-40B4-BE49-F238E27FC236}">
                <a16:creationId xmlns:a16="http://schemas.microsoft.com/office/drawing/2014/main" id="{A521AA6A-0917-3509-677C-F6469E0D19FC}"/>
              </a:ext>
            </a:extLst>
          </p:cNvPr>
          <p:cNvPicPr>
            <a:picLocks noChangeAspect="1"/>
          </p:cNvPicPr>
          <p:nvPr/>
        </p:nvPicPr>
        <p:blipFill>
          <a:blip r:embed="rId4"/>
          <a:stretch>
            <a:fillRect/>
          </a:stretch>
        </p:blipFill>
        <p:spPr>
          <a:xfrm>
            <a:off x="4734131" y="1536903"/>
            <a:ext cx="6993748" cy="4626984"/>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pic>
        <p:nvPicPr>
          <p:cNvPr id="9" name="Picture 8" descr="A close-up of words&#10;&#10;AI-generated content may be incorrect.">
            <a:extLst>
              <a:ext uri="{FF2B5EF4-FFF2-40B4-BE49-F238E27FC236}">
                <a16:creationId xmlns:a16="http://schemas.microsoft.com/office/drawing/2014/main" id="{6EB1CD8E-CC73-EC18-0686-4C20F03FD736}"/>
              </a:ext>
            </a:extLst>
          </p:cNvPr>
          <p:cNvPicPr>
            <a:picLocks noChangeAspect="1"/>
          </p:cNvPicPr>
          <p:nvPr/>
        </p:nvPicPr>
        <p:blipFill>
          <a:blip r:embed="rId3"/>
          <a:stretch>
            <a:fillRect/>
          </a:stretch>
        </p:blipFill>
        <p:spPr>
          <a:xfrm>
            <a:off x="1203306" y="1027906"/>
            <a:ext cx="9785387" cy="5098574"/>
          </a:xfrm>
          <a:prstGeom prst="rect">
            <a:avLst/>
          </a:prstGeom>
        </p:spPr>
      </p:pic>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5164</TotalTime>
  <Words>3625</Words>
  <Application>Microsoft Macintosh PowerPoint</Application>
  <PresentationFormat>Widescreen</PresentationFormat>
  <Paragraphs>364</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Abadi</vt:lpstr>
      <vt:lpstr>Arial</vt:lpstr>
      <vt:lpstr>Calibri</vt:lpstr>
      <vt:lpstr>Custom Design</vt:lpstr>
      <vt:lpstr>PowerPoint Presentation</vt:lpstr>
      <vt:lpstr>PowerPoint Presentation</vt:lpstr>
      <vt:lpstr>PowerPoint Presentation</vt:lpstr>
      <vt:lpstr>Exploratory Data Analysis</vt:lpstr>
      <vt:lpstr>Frequency of courses per genre (topics)</vt:lpstr>
      <vt:lpstr>Correlation Matrix of Genres</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 (BoW Similarity System)</vt:lpstr>
      <vt:lpstr>Evaluation results of course similarity based recommender system (Course Profiling System)</vt:lpstr>
      <vt:lpstr>Flowchart of clustering-based recommender system</vt:lpstr>
      <vt:lpstr>Evaluation results of clustering-based recommender system</vt:lpstr>
      <vt:lpstr>Collaborative-filtering Recommender System using Supervised Learning</vt:lpstr>
      <vt:lpstr>Flowchart of KNN and NMF based recommender system</vt:lpstr>
      <vt:lpstr>Flowchart of Neural Network Embedding based recommender system</vt:lpstr>
      <vt:lpstr>Compare the performance of collaborative-filtering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Andrea Paviglianiti</cp:lastModifiedBy>
  <cp:revision>489</cp:revision>
  <dcterms:created xsi:type="dcterms:W3CDTF">2021-04-29T18:58:34Z</dcterms:created>
  <dcterms:modified xsi:type="dcterms:W3CDTF">2025-02-26T21:31:33Z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