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5" r:id="rId6"/>
    <p:sldId id="279" r:id="rId7"/>
    <p:sldId id="266" r:id="rId8"/>
    <p:sldId id="267" r:id="rId9"/>
    <p:sldId id="269" r:id="rId10"/>
    <p:sldId id="270" r:id="rId11"/>
    <p:sldId id="280" r:id="rId12"/>
    <p:sldId id="281" r:id="rId13"/>
    <p:sldId id="271" r:id="rId14"/>
    <p:sldId id="272" r:id="rId15"/>
    <p:sldId id="276" r:id="rId16"/>
    <p:sldId id="273" r:id="rId17"/>
    <p:sldId id="275" r:id="rId18"/>
    <p:sldId id="274" r:id="rId19"/>
    <p:sldId id="277" r:id="rId20"/>
    <p:sldId id="278" r:id="rId2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4FBF263-DEC6-4A9D-8C97-B85A8CB8C50E}" type="datetime1">
              <a:rPr lang="pt-BR" smtClean="0"/>
              <a:pPr algn="r" rtl="0"/>
              <a:t>23/05/2023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pt-BR" smtClean="0"/>
              <a:pPr algn="r" rtl="0"/>
              <a:t>‹nº›</a:t>
            </a:fld>
            <a:endParaRPr lang="pt-B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8C123CB6-8505-484D-AD49-CCA5FF708E8E}" type="datetime1">
              <a:rPr lang="pt-BR" noProof="0" smtClean="0"/>
              <a:pPr/>
              <a:t>23/05/2023</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pt-BR" noProof="0" smtClean="0"/>
              <a:pPr/>
              <a:t>‹nº›</a:t>
            </a:fld>
            <a:endParaRPr lang="pt-BR" noProof="0"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â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Retâ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noProof="0"/>
              <a:t>Clique para editar o estilo do subtítulo Mestre</a:t>
            </a:r>
            <a:endParaRPr lang="pt-B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332DDEFA-DB5B-4288-BFD4-28EED68507B6}" type="datetime1">
              <a:rPr lang="pt-BR" noProof="0" smtClean="0"/>
              <a:pPr/>
              <a:t>23/05/2023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1524000" y="457199"/>
            <a:ext cx="7048500" cy="5638801"/>
          </a:xfrm>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22BFE731-CCCB-4F3F-8490-9D481963C25C}" type="datetime1">
              <a:rPr lang="pt-BR" noProof="0" smtClean="0"/>
              <a:pPr/>
              <a:t>23/05/2023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lvl5pPr algn="l" rtl="0">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9509B53E-5F46-420C-9FC5-DAEB88ACCC36}" type="datetime1">
              <a:rPr lang="pt-BR" noProof="0" smtClean="0"/>
              <a:pPr/>
              <a:t>23/05/2023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pt-BR" noProof="0"/>
              <a:t>Editar estilos de texto Mestre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lvl1pPr>
              <a:defRPr/>
            </a:lvl1pPr>
          </a:lstStyle>
          <a:p>
            <a:fld id="{E7E64EAC-5602-4386-82F0-40AD884218D6}" type="datetime1">
              <a:rPr lang="pt-BR" noProof="0" smtClean="0"/>
              <a:pPr/>
              <a:t>23/05/2023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a:t>Editar estilos de texto Mestre</a:t>
            </a:r>
          </a:p>
        </p:txBody>
      </p:sp>
      <p:sp>
        <p:nvSpPr>
          <p:cNvPr id="4" name="Espaço Reservado para Conteú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a:t>Editar estilos de texto Mestre</a:t>
            </a:r>
          </a:p>
        </p:txBody>
      </p:sp>
      <p:sp>
        <p:nvSpPr>
          <p:cNvPr id="6" name="Espaço Reservado para Conteú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lvl1pPr>
              <a:defRPr/>
            </a:lvl1pPr>
          </a:lstStyle>
          <a:p>
            <a:fld id="{7A9F0ECE-4690-40DC-8016-3D7B9FECC6A6}" type="datetime1">
              <a:rPr lang="pt-BR" noProof="0" smtClean="0"/>
              <a:pPr/>
              <a:t>23/05/2023</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lvl1pPr>
              <a:defRPr/>
            </a:lvl1pPr>
          </a:lstStyle>
          <a:p>
            <a:fld id="{7D2E0B61-5964-4D91-A168-D7CB792A2B2D}" type="datetime1">
              <a:rPr lang="pt-BR" noProof="0" smtClean="0"/>
              <a:pPr/>
              <a:t>23/05/2023</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Número de Slide 4"/>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lvl1pPr>
              <a:defRPr/>
            </a:lvl1pPr>
          </a:lstStyle>
          <a:p>
            <a:fld id="{14555902-7965-4B4C-B9FC-820C063D4756}" type="datetime1">
              <a:rPr lang="pt-BR" noProof="0" smtClean="0"/>
              <a:pPr/>
              <a:t>23/05/2023</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Número de Slide 3"/>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lvl1pPr>
              <a:defRPr/>
            </a:lvl1pPr>
          </a:lstStyle>
          <a:p>
            <a:fld id="{297EB872-3A44-4095-8573-160D8312FA73}" type="datetime1">
              <a:rPr lang="pt-BR" noProof="0" smtClean="0"/>
              <a:pPr/>
              <a:t>23/05/2023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tâ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pt-BR" noProof="0"/>
              <a:t>Clique para editar o título Mestre</a:t>
            </a:r>
            <a:endParaRPr lang="pt-BR" noProof="0" dirty="0"/>
          </a:p>
        </p:txBody>
      </p:sp>
      <p:sp>
        <p:nvSpPr>
          <p:cNvPr id="3" name="Espaço Reservado para Imagem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lvl1pPr>
              <a:defRPr/>
            </a:lvl1pPr>
          </a:lstStyle>
          <a:p>
            <a:fld id="{550E4E7D-D0A9-4DEE-9266-00B85AF59F3B}" type="datetime1">
              <a:rPr lang="pt-BR" noProof="0" smtClean="0"/>
              <a:pPr/>
              <a:t>23/05/2023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436AF61-35ED-497B-AFBC-44E1662D60CA}" type="datetime1">
              <a:rPr lang="pt-BR" noProof="0" smtClean="0"/>
              <a:pPr/>
              <a:t>23/05/2023</a:t>
            </a:fld>
            <a:endParaRPr lang="pt-BR" noProof="0" dirty="0"/>
          </a:p>
        </p:txBody>
      </p:sp>
      <p:sp>
        <p:nvSpPr>
          <p:cNvPr id="5" name="Espaço Reservado para Rodapé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pt-BR" noProof="0" dirty="0"/>
          </a:p>
        </p:txBody>
      </p:sp>
      <p:sp>
        <p:nvSpPr>
          <p:cNvPr id="6" name="Espaço Reservado para Número de Slid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pt-BR" noProof="0" smtClean="0"/>
              <a:pPr/>
              <a:t>‹nº›</a:t>
            </a:fld>
            <a:endParaRPr lang="pt-B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lendar.google.com/calendar/" TargetMode="External"/><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showmetech.com.br/como-importar-ics-no-google-agenda/#o-que-e-o-formato-ics" TargetMode="Externa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hyperlink" Target="https://www.google.com/intl/pt-BR/calendar/about/" TargetMode="External"/><Relationship Id="rId5" Type="http://schemas.openxmlformats.org/officeDocument/2006/relationships/hyperlink" Target="https://www.showmetech.com.br/como-importar-ics-no-google-agenda/#como-importar-um-arquivo-ics-no-google-agenda" TargetMode="External"/><Relationship Id="rId4" Type="http://schemas.openxmlformats.org/officeDocument/2006/relationships/hyperlink" Target="https://www.showmetech.com.br/como-importar-ics-no-google-agenda/#praticidade-com-o-google-agend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esagenda.com.br/site/Funcionalidades/sistema-de-agendamento-online.php" TargetMode="External"/><Relationship Id="rId2" Type="http://schemas.openxmlformats.org/officeDocument/2006/relationships/hyperlink" Target="https://blog.simplesagenda.com.br/37/o-que-e-como-funciona-agenda-online" TargetMode="External"/><Relationship Id="rId1" Type="http://schemas.openxmlformats.org/officeDocument/2006/relationships/slideLayout" Target="../slideLayouts/slideLayout2.xml"/><Relationship Id="rId4" Type="http://schemas.openxmlformats.org/officeDocument/2006/relationships/hyperlink" Target="https://blog.melhorenvio.com.br/jornada-do-clien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simplesagenda.com.br/site/Funcionalidades/" TargetMode="External"/><Relationship Id="rId2" Type="http://schemas.openxmlformats.org/officeDocument/2006/relationships/hyperlink" Target="https://blog.simplesagenda.com.br/6/o-que-e-fluxo-de-caix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pt.wikipedia.org/wiki/Ano" TargetMode="External"/><Relationship Id="rId3" Type="http://schemas.openxmlformats.org/officeDocument/2006/relationships/hyperlink" Target="https://pt.wikipedia.org/wiki/Religi%C3%A3o" TargetMode="External"/><Relationship Id="rId7" Type="http://schemas.openxmlformats.org/officeDocument/2006/relationships/hyperlink" Target="https://pt.wikipedia.org/wiki/M%C3%AAs" TargetMode="External"/><Relationship Id="rId2" Type="http://schemas.openxmlformats.org/officeDocument/2006/relationships/hyperlink" Target="https://pt.wikipedia.org/wiki/Dia" TargetMode="External"/><Relationship Id="rId1" Type="http://schemas.openxmlformats.org/officeDocument/2006/relationships/slideLayout" Target="../slideLayouts/slideLayout3.xml"/><Relationship Id="rId6" Type="http://schemas.openxmlformats.org/officeDocument/2006/relationships/hyperlink" Target="https://pt.wikipedia.org/wiki/Calend%C3%A1rio_romano" TargetMode="External"/><Relationship Id="rId11" Type="http://schemas.openxmlformats.org/officeDocument/2006/relationships/image" Target="../media/image8.png"/><Relationship Id="rId5" Type="http://schemas.openxmlformats.org/officeDocument/2006/relationships/hyperlink" Target="https://pt.wikipedia.org/wiki/Latim" TargetMode="External"/><Relationship Id="rId10" Type="http://schemas.openxmlformats.org/officeDocument/2006/relationships/image" Target="../media/image7.png"/><Relationship Id="rId4" Type="http://schemas.openxmlformats.org/officeDocument/2006/relationships/hyperlink" Target="https://pt.wikipedia.org/wiki/Cultura" TargetMode="External"/><Relationship Id="rId9" Type="http://schemas.openxmlformats.org/officeDocument/2006/relationships/hyperlink" Target="https://pt.wikipedia.org/wiki/Calend%C3%A1rio#cite_not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BR" dirty="0">
                <a:solidFill>
                  <a:schemeClr val="accent3"/>
                </a:solidFill>
                <a:latin typeface="Arial" panose="020B0604020202020204" pitchFamily="34" charset="0"/>
                <a:cs typeface="Arial" panose="020B0604020202020204" pitchFamily="34" charset="0"/>
              </a:rPr>
              <a:t>Agenda eletrônica</a:t>
            </a:r>
            <a:r>
              <a:rPr lang="pt-BR" dirty="0">
                <a:latin typeface="Arial" panose="020B0604020202020204" pitchFamily="34" charset="0"/>
                <a:cs typeface="Arial" panose="020B0604020202020204" pitchFamily="34" charset="0"/>
              </a:rPr>
              <a:t>.</a:t>
            </a:r>
          </a:p>
        </p:txBody>
      </p:sp>
      <p:sp>
        <p:nvSpPr>
          <p:cNvPr id="3" name="Subtítulo 2"/>
          <p:cNvSpPr>
            <a:spLocks noGrp="1"/>
          </p:cNvSpPr>
          <p:nvPr>
            <p:ph type="subTitle" idx="1"/>
          </p:nvPr>
        </p:nvSpPr>
        <p:spPr/>
        <p:txBody>
          <a:bodyPr rtlCol="0"/>
          <a:lstStyle/>
          <a:p>
            <a:pPr rtl="0"/>
            <a:r>
              <a:rPr lang="pt-BR" dirty="0">
                <a:solidFill>
                  <a:schemeClr val="accent4">
                    <a:lumMod val="60000"/>
                    <a:lumOff val="40000"/>
                  </a:schemeClr>
                </a:solidFill>
              </a:rPr>
              <a:t>Iasmin aparecida ZANOTI</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457200"/>
            <a:ext cx="3347864" cy="1143000"/>
          </a:xfrm>
        </p:spPr>
        <p:txBody>
          <a:bodyPr rtlCol="0"/>
          <a:lstStyle/>
          <a:p>
            <a:pPr rtl="0"/>
            <a:r>
              <a:rPr lang="pt-BR" dirty="0">
                <a:solidFill>
                  <a:srgbClr val="C00000"/>
                </a:solidFill>
              </a:rPr>
              <a:t>Reuniões</a:t>
            </a:r>
            <a:r>
              <a:rPr lang="pt-BR" dirty="0"/>
              <a:t> </a:t>
            </a:r>
          </a:p>
        </p:txBody>
      </p:sp>
      <p:sp>
        <p:nvSpPr>
          <p:cNvPr id="3" name="Espaço Reservado para Texto 2"/>
          <p:cNvSpPr>
            <a:spLocks noGrp="1"/>
          </p:cNvSpPr>
          <p:nvPr>
            <p:ph type="body" idx="1"/>
          </p:nvPr>
        </p:nvSpPr>
        <p:spPr>
          <a:xfrm>
            <a:off x="642364" y="1772816"/>
            <a:ext cx="4343400" cy="685800"/>
          </a:xfrm>
        </p:spPr>
        <p:txBody>
          <a:bodyPr rtlCol="0">
            <a:normAutofit lnSpcReduction="10000"/>
          </a:bodyPr>
          <a:lstStyle/>
          <a:p>
            <a:pPr rtl="0"/>
            <a:r>
              <a:rPr lang="pt-BR" dirty="0"/>
              <a:t>Como iniciar o programa uma vide chamada do google </a:t>
            </a:r>
            <a:r>
              <a:rPr lang="pt-BR" dirty="0" err="1"/>
              <a:t>meet</a:t>
            </a:r>
            <a:r>
              <a:rPr lang="pt-BR" dirty="0"/>
              <a:t> </a:t>
            </a:r>
          </a:p>
        </p:txBody>
      </p:sp>
      <p:sp>
        <p:nvSpPr>
          <p:cNvPr id="5" name="Espaço Reservado para Texto 4"/>
          <p:cNvSpPr>
            <a:spLocks noGrp="1"/>
          </p:cNvSpPr>
          <p:nvPr>
            <p:ph type="body" sz="quarter" idx="3"/>
          </p:nvPr>
        </p:nvSpPr>
        <p:spPr>
          <a:xfrm>
            <a:off x="7206072" y="1015870"/>
            <a:ext cx="3155776" cy="685800"/>
          </a:xfrm>
        </p:spPr>
        <p:txBody>
          <a:bodyPr rtlCol="0">
            <a:normAutofit lnSpcReduction="10000"/>
          </a:bodyPr>
          <a:lstStyle/>
          <a:p>
            <a:pPr rtl="0"/>
            <a:r>
              <a:rPr lang="pt-BR" dirty="0">
                <a:solidFill>
                  <a:srgbClr val="C00000"/>
                </a:solidFill>
              </a:rPr>
              <a:t>Sobre calendly </a:t>
            </a:r>
          </a:p>
        </p:txBody>
      </p:sp>
      <p:pic>
        <p:nvPicPr>
          <p:cNvPr id="1026" name="Picture 2" descr="e">
            <a:extLst>
              <a:ext uri="{FF2B5EF4-FFF2-40B4-BE49-F238E27FC236}">
                <a16:creationId xmlns:a16="http://schemas.microsoft.com/office/drawing/2014/main" id="{FEE9E1F0-2585-42E3-8E6C-52B4BAFBB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88" y="138113"/>
            <a:ext cx="171450" cy="1714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978A815B-8FF2-4EC1-8E6A-986A658C217D}"/>
              </a:ext>
            </a:extLst>
          </p:cNvPr>
          <p:cNvSpPr>
            <a:spLocks noChangeArrowheads="1"/>
          </p:cNvSpPr>
          <p:nvPr/>
        </p:nvSpPr>
        <p:spPr bwMode="auto">
          <a:xfrm>
            <a:off x="119336" y="2968224"/>
            <a:ext cx="460851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1200" b="0" i="0" u="none" strike="noStrike" cap="none" normalizeH="0" baseline="0" dirty="0">
                <a:ln>
                  <a:noFill/>
                </a:ln>
                <a:solidFill>
                  <a:schemeClr val="bg1"/>
                </a:solidFill>
                <a:effectLst/>
                <a:latin typeface="Google Sans Text"/>
              </a:rPr>
              <a:t>Clique em </a:t>
            </a:r>
            <a:r>
              <a:rPr kumimoji="0" lang="pt-BR" altLang="pt-BR" sz="1200" b="1" i="0" u="none" strike="noStrike" cap="none" normalizeH="0" baseline="0" dirty="0">
                <a:ln>
                  <a:noFill/>
                </a:ln>
                <a:solidFill>
                  <a:schemeClr val="bg1"/>
                </a:solidFill>
                <a:effectLst/>
                <a:latin typeface="Google Sans Text"/>
              </a:rPr>
              <a:t>Nova reunião</a:t>
            </a:r>
            <a:r>
              <a:rPr kumimoji="0" lang="pt-BR" altLang="pt-BR" sz="1200" b="0" i="0" u="none" strike="noStrike" cap="none" normalizeH="0" baseline="0" dirty="0">
                <a:ln>
                  <a:noFill/>
                </a:ln>
                <a:solidFill>
                  <a:schemeClr val="bg1"/>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sz="1200" b="0" i="0" u="none" strike="noStrike" cap="none" normalizeH="0" baseline="0" dirty="0">
                <a:ln>
                  <a:noFill/>
                </a:ln>
                <a:solidFill>
                  <a:schemeClr val="bg1"/>
                </a:solidFill>
                <a:effectLst/>
                <a:latin typeface="Google Sans Text"/>
              </a:rPr>
              <a:t>Selecione uma opção: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200" b="1" i="0" u="none" strike="noStrike" cap="none" normalizeH="0" baseline="0" dirty="0">
                <a:ln>
                  <a:noFill/>
                </a:ln>
                <a:solidFill>
                  <a:schemeClr val="bg1"/>
                </a:solidFill>
                <a:effectLst/>
                <a:latin typeface="Google Sans Text"/>
              </a:rPr>
              <a:t>Criar uma reunião para depois</a:t>
            </a:r>
            <a:r>
              <a:rPr kumimoji="0" lang="pt-BR" altLang="pt-BR" sz="1200" b="0" i="0" u="none" strike="noStrike" cap="none" normalizeH="0" baseline="0" dirty="0">
                <a:ln>
                  <a:noFill/>
                </a:ln>
                <a:solidFill>
                  <a:schemeClr val="bg1"/>
                </a:solidFill>
                <a:effectLst/>
                <a:latin typeface="Google Sans Tex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pt-BR" altLang="pt-BR" sz="1200" b="0" i="0" u="none" strike="noStrike" cap="none" normalizeH="0" baseline="0" dirty="0">
                <a:ln>
                  <a:noFill/>
                </a:ln>
                <a:solidFill>
                  <a:schemeClr val="bg1"/>
                </a:solidFill>
                <a:effectLst/>
                <a:latin typeface="Google Sans Text"/>
              </a:rPr>
              <a:t>Para compartilhar os detalhes de uma reunião futura, copie o link da reunião e compartilhe com os participantes.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pt-BR" altLang="pt-BR" sz="1200" b="0" i="0" u="none" strike="noStrike" cap="none" normalizeH="0" baseline="0" dirty="0">
                <a:ln>
                  <a:noFill/>
                </a:ln>
                <a:solidFill>
                  <a:schemeClr val="bg1"/>
                </a:solidFill>
                <a:effectLst/>
                <a:latin typeface="Google Sans Text"/>
              </a:rPr>
              <a:t>Para iniciar uma reunião com este link, cole-o em um navegador ou digite o link no campo "Digite um código ou link"   </a:t>
            </a:r>
            <a:r>
              <a:rPr kumimoji="0" lang="pt-BR" altLang="pt-BR" sz="1000" b="0" i="0" u="none" strike="noStrike" cap="none" normalizeH="0" baseline="0" dirty="0">
                <a:ln>
                  <a:noFill/>
                </a:ln>
                <a:solidFill>
                  <a:schemeClr val="bg1"/>
                </a:solidFill>
                <a:effectLst/>
                <a:latin typeface="Google Sans Text"/>
              </a:rPr>
              <a:t> </a:t>
            </a:r>
            <a:r>
              <a:rPr kumimoji="0" lang="pt-BR" altLang="pt-BR" sz="1200" b="0" i="0" u="none" strike="noStrike" cap="none" normalizeH="0" baseline="0" dirty="0">
                <a:ln>
                  <a:noFill/>
                </a:ln>
                <a:solidFill>
                  <a:schemeClr val="bg1"/>
                </a:solidFill>
                <a:effectLst/>
                <a:latin typeface="Google Sans Text"/>
              </a:rPr>
              <a:t>    clique em </a:t>
            </a:r>
            <a:r>
              <a:rPr kumimoji="0" lang="pt-BR" altLang="pt-BR" sz="1200" b="1" i="0" u="none" strike="noStrike" cap="none" normalizeH="0" baseline="0" dirty="0">
                <a:ln>
                  <a:noFill/>
                </a:ln>
                <a:solidFill>
                  <a:schemeClr val="bg1"/>
                </a:solidFill>
                <a:effectLst/>
                <a:latin typeface="Google Sans Text"/>
              </a:rPr>
              <a:t>Participar</a:t>
            </a:r>
            <a:r>
              <a:rPr kumimoji="0" lang="pt-BR" altLang="pt-BR" sz="1200" b="0" i="0" u="none" strike="noStrike" cap="none" normalizeH="0" baseline="0" dirty="0">
                <a:ln>
                  <a:noFill/>
                </a:ln>
                <a:solidFill>
                  <a:schemeClr val="bg1"/>
                </a:solidFill>
                <a:effectLst/>
                <a:latin typeface="Google Sans Tex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200" b="1" i="0" u="none" strike="noStrike" cap="none" normalizeH="0" baseline="0" dirty="0">
                <a:ln>
                  <a:noFill/>
                </a:ln>
                <a:solidFill>
                  <a:schemeClr val="bg1"/>
                </a:solidFill>
                <a:effectLst/>
                <a:latin typeface="Google Sans Text"/>
              </a:rPr>
              <a:t>Iniciar uma reunião instantânea</a:t>
            </a:r>
            <a:r>
              <a:rPr kumimoji="0" lang="pt-BR" altLang="pt-BR" sz="1200" b="0" i="0" u="none" strike="noStrike" cap="none" normalizeH="0" baseline="0" dirty="0">
                <a:ln>
                  <a:noFill/>
                </a:ln>
                <a:solidFill>
                  <a:schemeClr val="bg1"/>
                </a:solidFill>
                <a:effectLst/>
                <a:latin typeface="Google Sans Text"/>
              </a:rPr>
              <a:t>: crie uma reunião para você participar agora.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200" b="1" i="0" u="none" strike="noStrike" cap="none" normalizeH="0" baseline="0" dirty="0">
                <a:ln>
                  <a:noFill/>
                </a:ln>
                <a:solidFill>
                  <a:schemeClr val="bg1"/>
                </a:solidFill>
                <a:effectLst/>
                <a:latin typeface="Google Sans Text"/>
              </a:rPr>
              <a:t>Programar no Google Agenda</a:t>
            </a:r>
            <a:r>
              <a:rPr kumimoji="0" lang="pt-BR" altLang="pt-BR" sz="1200" b="0" i="0" u="none" strike="noStrike" cap="none" normalizeH="0" baseline="0" dirty="0">
                <a:ln>
                  <a:noFill/>
                </a:ln>
                <a:solidFill>
                  <a:schemeClr val="bg1"/>
                </a:solidFill>
                <a:effectLst/>
                <a:latin typeface="Google Sans Text"/>
              </a:rPr>
              <a:t>: se quiser agendar uma reunião, essa opção direcionará você para o </a:t>
            </a:r>
            <a:r>
              <a:rPr kumimoji="0" lang="pt-BR" altLang="pt-BR" sz="1200" b="0" i="0" u="sng" strike="noStrike" cap="none" normalizeH="0" baseline="0" dirty="0">
                <a:ln>
                  <a:noFill/>
                </a:ln>
                <a:solidFill>
                  <a:schemeClr val="bg1"/>
                </a:solidFill>
                <a:effectLst/>
                <a:latin typeface="Google Sans Text"/>
                <a:hlinkClick r:id="rId3">
                  <a:extLst>
                    <a:ext uri="{A12FA001-AC4F-418D-AE19-62706E023703}">
                      <ahyp:hlinkClr xmlns:ahyp="http://schemas.microsoft.com/office/drawing/2018/hyperlinkcolor" val="tx"/>
                    </a:ext>
                  </a:extLst>
                </a:hlinkClick>
              </a:rPr>
              <a:t>Google Agenda</a:t>
            </a:r>
            <a:r>
              <a:rPr kumimoji="0" lang="pt-BR" altLang="pt-BR" sz="1200" b="0" i="0" u="none" strike="noStrike" cap="none" normalizeH="0" baseline="0" dirty="0">
                <a:ln>
                  <a:noFill/>
                </a:ln>
                <a:solidFill>
                  <a:schemeClr val="bg1"/>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chemeClr val="bg1"/>
                </a:solidFill>
                <a:effectLst/>
                <a:latin typeface="Google Sans Text"/>
              </a:rPr>
              <a:t>Dica</a:t>
            </a:r>
            <a:r>
              <a:rPr kumimoji="0" lang="pt-BR" altLang="pt-BR" sz="1200" b="0" i="0" u="none" strike="noStrike" cap="none" normalizeH="0" baseline="0" dirty="0">
                <a:ln>
                  <a:noFill/>
                </a:ln>
                <a:solidFill>
                  <a:schemeClr val="bg1"/>
                </a:solidFill>
                <a:effectLst/>
                <a:latin typeface="Google Sans Text"/>
              </a:rPr>
              <a:t>: os usuários do Google </a:t>
            </a:r>
            <a:r>
              <a:rPr kumimoji="0" lang="pt-BR" altLang="pt-BR" sz="1200" b="0" i="0" u="none" strike="noStrike" cap="none" normalizeH="0" baseline="0" dirty="0" err="1">
                <a:ln>
                  <a:noFill/>
                </a:ln>
                <a:solidFill>
                  <a:schemeClr val="bg1"/>
                </a:solidFill>
                <a:effectLst/>
                <a:latin typeface="Google Sans Text"/>
              </a:rPr>
              <a:t>Workspace</a:t>
            </a:r>
            <a:r>
              <a:rPr kumimoji="0" lang="pt-BR" altLang="pt-BR" sz="1200" b="0" i="0" u="none" strike="noStrike" cap="none" normalizeH="0" baseline="0" dirty="0">
                <a:ln>
                  <a:noFill/>
                </a:ln>
                <a:solidFill>
                  <a:schemeClr val="bg1"/>
                </a:solidFill>
                <a:effectLst/>
                <a:latin typeface="Google Sans Text"/>
              </a:rPr>
              <a:t> Essentials não podem agendar uma reunião no Google Agenda.</a:t>
            </a:r>
          </a:p>
        </p:txBody>
      </p:sp>
      <p:sp>
        <p:nvSpPr>
          <p:cNvPr id="13" name="Espaço Reservado para Conteúdo 12">
            <a:extLst>
              <a:ext uri="{FF2B5EF4-FFF2-40B4-BE49-F238E27FC236}">
                <a16:creationId xmlns:a16="http://schemas.microsoft.com/office/drawing/2014/main" id="{6615EA04-B0B5-456E-97F9-45884CA55B90}"/>
              </a:ext>
            </a:extLst>
          </p:cNvPr>
          <p:cNvSpPr>
            <a:spLocks noGrp="1"/>
          </p:cNvSpPr>
          <p:nvPr>
            <p:ph sz="quarter" idx="4"/>
          </p:nvPr>
        </p:nvSpPr>
        <p:spPr>
          <a:xfrm>
            <a:off x="10389849" y="9794796"/>
            <a:ext cx="1154378" cy="59511"/>
          </a:xfrm>
        </p:spPr>
        <p:txBody>
          <a:bodyPr>
            <a:normAutofit fontScale="25000" lnSpcReduction="20000"/>
          </a:bodyPr>
          <a:lstStyle/>
          <a:p>
            <a:endParaRPr lang="pt-BR" dirty="0"/>
          </a:p>
        </p:txBody>
      </p:sp>
      <p:pic>
        <p:nvPicPr>
          <p:cNvPr id="1030" name="Picture 6" descr="O Calendly é essencial para a organização de compromissos e reuniões. ">
            <a:extLst>
              <a:ext uri="{FF2B5EF4-FFF2-40B4-BE49-F238E27FC236}">
                <a16:creationId xmlns:a16="http://schemas.microsoft.com/office/drawing/2014/main" id="{25E510D5-C15A-438E-A38E-8B5DCA592A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5016" y="5018243"/>
            <a:ext cx="2927648" cy="1839757"/>
          </a:xfrm>
          <a:prstGeom prst="rect">
            <a:avLst/>
          </a:prstGeom>
          <a:noFill/>
          <a:extLst>
            <a:ext uri="{909E8E84-426E-40DD-AFC4-6F175D3DCCD1}">
              <a14:hiddenFill xmlns:a14="http://schemas.microsoft.com/office/drawing/2010/main">
                <a:solidFill>
                  <a:srgbClr val="FFFFFF"/>
                </a:solidFill>
              </a14:hiddenFill>
            </a:ext>
          </a:extLst>
        </p:spPr>
      </p:pic>
      <p:sp>
        <p:nvSpPr>
          <p:cNvPr id="15" name="Retângulo 14">
            <a:extLst>
              <a:ext uri="{FF2B5EF4-FFF2-40B4-BE49-F238E27FC236}">
                <a16:creationId xmlns:a16="http://schemas.microsoft.com/office/drawing/2014/main" id="{61C873F8-7D0E-430B-85F0-9FB33C426A42}"/>
              </a:ext>
            </a:extLst>
          </p:cNvPr>
          <p:cNvSpPr/>
          <p:nvPr/>
        </p:nvSpPr>
        <p:spPr>
          <a:xfrm>
            <a:off x="5735960" y="2134224"/>
            <a:ext cx="6096000" cy="2862322"/>
          </a:xfrm>
          <a:prstGeom prst="rect">
            <a:avLst/>
          </a:prstGeom>
        </p:spPr>
        <p:txBody>
          <a:bodyPr>
            <a:spAutoFit/>
          </a:bodyPr>
          <a:lstStyle/>
          <a:p>
            <a:r>
              <a:rPr lang="pt-BR" dirty="0">
                <a:latin typeface="Raleway"/>
              </a:rPr>
              <a:t>O </a:t>
            </a:r>
            <a:r>
              <a:rPr lang="pt-BR" b="1" dirty="0">
                <a:latin typeface="Raleway"/>
              </a:rPr>
              <a:t>Calendly </a:t>
            </a:r>
            <a:r>
              <a:rPr lang="pt-BR" dirty="0">
                <a:latin typeface="Raleway"/>
              </a:rPr>
              <a:t>é uma ferramenta que auxilia na organização da </a:t>
            </a:r>
            <a:r>
              <a:rPr lang="pt-BR" b="1" dirty="0">
                <a:latin typeface="Raleway"/>
              </a:rPr>
              <a:t>agenda</a:t>
            </a:r>
            <a:r>
              <a:rPr lang="pt-BR" dirty="0">
                <a:latin typeface="Raleway"/>
              </a:rPr>
              <a:t>. Ou seja, é um calendário compartilhado que ajuda a </a:t>
            </a:r>
            <a:r>
              <a:rPr lang="pt-BR" b="1" dirty="0">
                <a:latin typeface="Raleway"/>
              </a:rPr>
              <a:t>organizar </a:t>
            </a:r>
            <a:r>
              <a:rPr lang="pt-BR" dirty="0">
                <a:latin typeface="Raleway"/>
              </a:rPr>
              <a:t>o agendamento de compromissos e reuniões de maneira mais simplificada. Portanto, o principal segredo para ter sucesso com essa estratégia na empresa, é conseguir não perder a eficiência das vendas e a qualidade dos leads. Por outro lado, se a sua ideia é entender </a:t>
            </a:r>
            <a:r>
              <a:rPr lang="pt-BR" b="1" dirty="0">
                <a:latin typeface="Raleway"/>
              </a:rPr>
              <a:t>o que é Calendly</a:t>
            </a:r>
            <a:r>
              <a:rPr lang="pt-BR" dirty="0">
                <a:latin typeface="Raleway"/>
              </a:rPr>
              <a:t> e saber como o mecanismo pode ajudar na sua </a:t>
            </a:r>
            <a:r>
              <a:rPr lang="pt-BR" b="1" dirty="0">
                <a:latin typeface="Raleway"/>
              </a:rPr>
              <a:t>rotina</a:t>
            </a:r>
            <a:r>
              <a:rPr lang="pt-BR" dirty="0">
                <a:latin typeface="Raleway"/>
              </a:rPr>
              <a:t>, então confira algumas funcionalidades dessa ferramenta.</a:t>
            </a:r>
            <a:endParaRPr lang="pt-BR" dirty="0"/>
          </a:p>
        </p:txBody>
      </p:sp>
    </p:spTree>
    <p:extLst>
      <p:ext uri="{BB962C8B-B14F-4D97-AF65-F5344CB8AC3E}">
        <p14:creationId xmlns:p14="http://schemas.microsoft.com/office/powerpoint/2010/main" val="147584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6720" y="365151"/>
            <a:ext cx="2592288" cy="693116"/>
          </a:xfrm>
        </p:spPr>
        <p:txBody>
          <a:bodyPr rtlCol="0"/>
          <a:lstStyle/>
          <a:p>
            <a:pPr rtl="0"/>
            <a:r>
              <a:rPr lang="pt-BR" dirty="0">
                <a:solidFill>
                  <a:srgbClr val="C00000"/>
                </a:solidFill>
              </a:rPr>
              <a:t>Lembretes</a:t>
            </a:r>
            <a:r>
              <a:rPr lang="pt-BR" dirty="0"/>
              <a:t> </a:t>
            </a:r>
          </a:p>
        </p:txBody>
      </p:sp>
      <p:sp>
        <p:nvSpPr>
          <p:cNvPr id="5" name="Retângulo 4">
            <a:extLst>
              <a:ext uri="{FF2B5EF4-FFF2-40B4-BE49-F238E27FC236}">
                <a16:creationId xmlns:a16="http://schemas.microsoft.com/office/drawing/2014/main" id="{DCB6297E-7AE7-4B67-9F2F-2946A33A3D36}"/>
              </a:ext>
            </a:extLst>
          </p:cNvPr>
          <p:cNvSpPr/>
          <p:nvPr/>
        </p:nvSpPr>
        <p:spPr>
          <a:xfrm>
            <a:off x="63825" y="1058267"/>
            <a:ext cx="4585183" cy="5170646"/>
          </a:xfrm>
          <a:prstGeom prst="rect">
            <a:avLst/>
          </a:prstGeom>
        </p:spPr>
        <p:txBody>
          <a:bodyPr wrap="square">
            <a:spAutoFit/>
          </a:bodyPr>
          <a:lstStyle/>
          <a:p>
            <a:r>
              <a:rPr lang="pt-BR" sz="1200" dirty="0">
                <a:latin typeface="Segoe UI Light" panose="020B0502040204020203" pitchFamily="34" charset="0"/>
              </a:rPr>
              <a:t>Instalar o Lembrete de Acessibilidade</a:t>
            </a:r>
          </a:p>
          <a:p>
            <a:pPr>
              <a:buFont typeface="+mj-lt"/>
              <a:buAutoNum type="arabicPeriod"/>
            </a:pPr>
            <a:r>
              <a:rPr lang="pt-BR" sz="1200" dirty="0">
                <a:latin typeface="Segoe UI" panose="020B0502040204020203" pitchFamily="34" charset="0"/>
              </a:rPr>
              <a:t>Em Word, Excel, ou PowerPoint, vá para a guia Inserir e selecione </a:t>
            </a:r>
            <a:r>
              <a:rPr lang="pt-BR" sz="1200" b="1" dirty="0">
                <a:latin typeface="Segoe UI" panose="020B0502040204020203" pitchFamily="34" charset="0"/>
              </a:rPr>
              <a:t>Obter Complementos</a:t>
            </a:r>
            <a:r>
              <a:rPr lang="pt-BR" sz="1200" dirty="0">
                <a:latin typeface="Segoe UI" panose="020B0502040204020203" pitchFamily="34" charset="0"/>
              </a:rPr>
              <a:t>. </a:t>
            </a:r>
          </a:p>
          <a:p>
            <a:pPr>
              <a:buFont typeface="+mj-lt"/>
              <a:buAutoNum type="arabicPeriod"/>
            </a:pPr>
            <a:r>
              <a:rPr lang="pt-BR" sz="1200" dirty="0">
                <a:latin typeface="Segoe UI" panose="020B0502040204020203" pitchFamily="34" charset="0"/>
              </a:rPr>
              <a:t>Na guia </a:t>
            </a:r>
            <a:r>
              <a:rPr lang="pt-BR" sz="1200" b="1" dirty="0">
                <a:latin typeface="Segoe UI" panose="020B0502040204020203" pitchFamily="34" charset="0"/>
              </a:rPr>
              <a:t>Loja,</a:t>
            </a:r>
            <a:r>
              <a:rPr lang="pt-BR" sz="1200" dirty="0">
                <a:latin typeface="Segoe UI" panose="020B0502040204020203" pitchFamily="34" charset="0"/>
              </a:rPr>
              <a:t> pesquise por "Lembrete". </a:t>
            </a:r>
          </a:p>
          <a:p>
            <a:pPr>
              <a:buFont typeface="+mj-lt"/>
              <a:buAutoNum type="arabicPeriod"/>
            </a:pPr>
            <a:r>
              <a:rPr lang="pt-BR" sz="1200" dirty="0">
                <a:latin typeface="Segoe UI" panose="020B0502040204020203" pitchFamily="34" charset="0"/>
              </a:rPr>
              <a:t>Na lista de resultados da pesquisa, selecione </a:t>
            </a:r>
            <a:r>
              <a:rPr lang="pt-BR" sz="1200" b="1" dirty="0">
                <a:latin typeface="Segoe UI" panose="020B0502040204020203" pitchFamily="34" charset="0"/>
              </a:rPr>
              <a:t>Lembrete </a:t>
            </a:r>
            <a:r>
              <a:rPr lang="pt-BR" sz="1200" b="1" dirty="0" err="1">
                <a:latin typeface="Segoe UI" panose="020B0502040204020203" pitchFamily="34" charset="0"/>
              </a:rPr>
              <a:t>de</a:t>
            </a:r>
            <a:r>
              <a:rPr lang="pt-BR" sz="1200" dirty="0" err="1">
                <a:latin typeface="Segoe UI" panose="020B0502040204020203" pitchFamily="34" charset="0"/>
              </a:rPr>
              <a:t>Acessibilidade</a:t>
            </a:r>
            <a:r>
              <a:rPr lang="pt-BR" sz="1200" dirty="0">
                <a:latin typeface="Segoe UI" panose="020B0502040204020203" pitchFamily="34" charset="0"/>
              </a:rPr>
              <a:t> e, em seguida, </a:t>
            </a:r>
            <a:r>
              <a:rPr lang="pt-BR" sz="1200" b="1" dirty="0">
                <a:latin typeface="Segoe UI" panose="020B0502040204020203" pitchFamily="34" charset="0"/>
              </a:rPr>
              <a:t>selecione Adicionar</a:t>
            </a:r>
            <a:r>
              <a:rPr lang="pt-BR" sz="1200" dirty="0">
                <a:latin typeface="Segoe UI" panose="020B0502040204020203" pitchFamily="34" charset="0"/>
              </a:rPr>
              <a:t>.</a:t>
            </a:r>
          </a:p>
          <a:p>
            <a:pPr>
              <a:buFont typeface="+mj-lt"/>
              <a:buAutoNum type="arabicPeriod"/>
            </a:pPr>
            <a:r>
              <a:rPr lang="pt-BR" sz="1200" dirty="0">
                <a:latin typeface="Segoe UI" panose="020B0502040204020203" pitchFamily="34" charset="0"/>
              </a:rPr>
              <a:t>Selecione </a:t>
            </a:r>
            <a:r>
              <a:rPr lang="pt-BR" sz="1200" b="1" dirty="0">
                <a:latin typeface="Segoe UI" panose="020B0502040204020203" pitchFamily="34" charset="0"/>
              </a:rPr>
              <a:t>Continuar</a:t>
            </a:r>
            <a:r>
              <a:rPr lang="pt-BR" sz="1200" dirty="0">
                <a:latin typeface="Segoe UI" panose="020B0502040204020203" pitchFamily="34" charset="0"/>
              </a:rPr>
              <a:t> para aceitar os termos e a política de privacidade.</a:t>
            </a:r>
          </a:p>
          <a:p>
            <a:pPr>
              <a:buFont typeface="+mj-lt"/>
              <a:buAutoNum type="arabicPeriod"/>
            </a:pPr>
            <a:r>
              <a:rPr lang="pt-BR" sz="1200" dirty="0">
                <a:latin typeface="Segoe UI" panose="020B0502040204020203" pitchFamily="34" charset="0"/>
              </a:rPr>
              <a:t>A </a:t>
            </a:r>
            <a:r>
              <a:rPr lang="pt-BR" sz="1200" b="1" dirty="0">
                <a:latin typeface="Segoe UI" panose="020B0502040204020203" pitchFamily="34" charset="0"/>
              </a:rPr>
              <a:t>guia Lembrete de</a:t>
            </a:r>
            <a:r>
              <a:rPr lang="pt-BR" sz="1200" dirty="0">
                <a:latin typeface="Segoe UI" panose="020B0502040204020203" pitchFamily="34" charset="0"/>
              </a:rPr>
              <a:t> Acessibilidade aparece na faixa de opções.</a:t>
            </a:r>
          </a:p>
          <a:p>
            <a:r>
              <a:rPr lang="pt-BR" sz="1200" dirty="0">
                <a:latin typeface="Segoe UI Light" panose="020B0502040204020203" pitchFamily="34" charset="0"/>
              </a:rPr>
              <a:t>Visão geral do Lembrete de Acessibilidade</a:t>
            </a:r>
          </a:p>
          <a:p>
            <a:pPr>
              <a:buFont typeface="+mj-lt"/>
              <a:buAutoNum type="arabicPeriod"/>
            </a:pPr>
            <a:r>
              <a:rPr lang="pt-BR" sz="1200" dirty="0">
                <a:latin typeface="Segoe UI" panose="020B0502040204020203" pitchFamily="34" charset="0"/>
              </a:rPr>
              <a:t>Em Word, Excel, ou PowerPoint, vá para a guia </a:t>
            </a:r>
            <a:r>
              <a:rPr lang="pt-BR" sz="1200" b="1" dirty="0">
                <a:latin typeface="Segoe UI" panose="020B0502040204020203" pitchFamily="34" charset="0"/>
              </a:rPr>
              <a:t>Lembrete de</a:t>
            </a:r>
            <a:r>
              <a:rPr lang="pt-BR" sz="1200" dirty="0">
                <a:latin typeface="Segoe UI" panose="020B0502040204020203" pitchFamily="34" charset="0"/>
              </a:rPr>
              <a:t> Acessibilidade.</a:t>
            </a:r>
          </a:p>
          <a:p>
            <a:pPr>
              <a:buFont typeface="+mj-lt"/>
              <a:buAutoNum type="arabicPeriod"/>
            </a:pPr>
            <a:r>
              <a:rPr lang="pt-BR" sz="1200" dirty="0">
                <a:latin typeface="Segoe UI" panose="020B0502040204020203" pitchFamily="34" charset="0"/>
              </a:rPr>
              <a:t>Selecione o </a:t>
            </a:r>
            <a:r>
              <a:rPr lang="pt-BR" sz="1200" b="1" dirty="0">
                <a:latin typeface="Segoe UI" panose="020B0502040204020203" pitchFamily="34" charset="0"/>
              </a:rPr>
              <a:t>botão Lembretes.</a:t>
            </a:r>
            <a:r>
              <a:rPr lang="pt-BR" sz="1200" dirty="0">
                <a:latin typeface="Segoe UI" panose="020B0502040204020203" pitchFamily="34" charset="0"/>
              </a:rPr>
              <a:t> O </a:t>
            </a:r>
            <a:r>
              <a:rPr lang="pt-BR" sz="1200" b="1" dirty="0">
                <a:latin typeface="Segoe UI" panose="020B0502040204020203" pitchFamily="34" charset="0"/>
              </a:rPr>
              <a:t>painel Lembrete de</a:t>
            </a:r>
            <a:r>
              <a:rPr lang="pt-BR" sz="1200" dirty="0">
                <a:latin typeface="Segoe UI" panose="020B0502040204020203" pitchFamily="34" charset="0"/>
              </a:rPr>
              <a:t> Acessibilidade é aberto à direita.</a:t>
            </a:r>
          </a:p>
          <a:p>
            <a:pPr>
              <a:buFont typeface="+mj-lt"/>
              <a:buAutoNum type="arabicPeriod"/>
            </a:pPr>
            <a:r>
              <a:rPr lang="pt-BR" sz="1200" dirty="0">
                <a:latin typeface="Segoe UI" panose="020B0502040204020203" pitchFamily="34" charset="0"/>
              </a:rPr>
              <a:t>Navegue pelas informações de Lembrete de Acessibilidade disponíveis nas guias:</a:t>
            </a:r>
          </a:p>
          <a:p>
            <a:r>
              <a:rPr lang="pt-BR" sz="1400" dirty="0"/>
              <a:t>Instalar o Lembrete de Acessibilidade</a:t>
            </a:r>
          </a:p>
          <a:p>
            <a:r>
              <a:rPr lang="pt-BR" sz="1400" dirty="0"/>
              <a:t>No separador Loja, procure "Lembrete". Na lista de resultados de pesquisa, selecione Lembrete de Acessibilidade </a:t>
            </a:r>
            <a:r>
              <a:rPr lang="pt-BR" sz="1400" dirty="0" err="1"/>
              <a:t>e,em</a:t>
            </a:r>
            <a:r>
              <a:rPr lang="pt-BR" sz="1400" dirty="0"/>
              <a:t> seguida, selecione Adicionar. Selecione Continuar para aceitar os termos e a política de privacidade. O separador Lembrete de Acessibilidade é exibido no fita.</a:t>
            </a:r>
            <a:endParaRPr lang="pt-BR" sz="1400" dirty="0">
              <a:latin typeface="Segoe UI" panose="020B0502040204020203" pitchFamily="34" charset="0"/>
            </a:endParaRPr>
          </a:p>
          <a:p>
            <a:pPr>
              <a:buFont typeface="+mj-lt"/>
              <a:buAutoNum type="arabicPeriod"/>
            </a:pPr>
            <a:endParaRPr lang="pt-BR" sz="1200" dirty="0">
              <a:latin typeface="Segoe UI" panose="020B0502040204020203" pitchFamily="34" charset="0"/>
            </a:endParaRPr>
          </a:p>
          <a:p>
            <a:br>
              <a:rPr lang="pt-BR" sz="1400" dirty="0">
                <a:latin typeface="Segoe UI" panose="020B0502040204020203" pitchFamily="34" charset="0"/>
              </a:rPr>
            </a:br>
            <a:endParaRPr lang="pt-BR" sz="1400" dirty="0"/>
          </a:p>
        </p:txBody>
      </p:sp>
      <p:pic>
        <p:nvPicPr>
          <p:cNvPr id="6" name="Imagem 5">
            <a:extLst>
              <a:ext uri="{FF2B5EF4-FFF2-40B4-BE49-F238E27FC236}">
                <a16:creationId xmlns:a16="http://schemas.microsoft.com/office/drawing/2014/main" id="{10A3FA6C-ECAA-4EBE-B7AF-0033063E05A0}"/>
              </a:ext>
            </a:extLst>
          </p:cNvPr>
          <p:cNvPicPr>
            <a:picLocks noChangeAspect="1"/>
          </p:cNvPicPr>
          <p:nvPr/>
        </p:nvPicPr>
        <p:blipFill>
          <a:blip r:embed="rId2"/>
          <a:stretch>
            <a:fillRect/>
          </a:stretch>
        </p:blipFill>
        <p:spPr>
          <a:xfrm>
            <a:off x="6023992" y="980728"/>
            <a:ext cx="4392486" cy="1440160"/>
          </a:xfrm>
          <a:prstGeom prst="rect">
            <a:avLst/>
          </a:prstGeom>
        </p:spPr>
      </p:pic>
      <p:pic>
        <p:nvPicPr>
          <p:cNvPr id="7" name="Imagem 6">
            <a:extLst>
              <a:ext uri="{FF2B5EF4-FFF2-40B4-BE49-F238E27FC236}">
                <a16:creationId xmlns:a16="http://schemas.microsoft.com/office/drawing/2014/main" id="{1E9F0B5F-10E7-4705-AAAB-9C703884B8C0}"/>
              </a:ext>
            </a:extLst>
          </p:cNvPr>
          <p:cNvPicPr>
            <a:picLocks noChangeAspect="1"/>
          </p:cNvPicPr>
          <p:nvPr/>
        </p:nvPicPr>
        <p:blipFill>
          <a:blip r:embed="rId3"/>
          <a:stretch>
            <a:fillRect/>
          </a:stretch>
        </p:blipFill>
        <p:spPr>
          <a:xfrm>
            <a:off x="6023992" y="2780928"/>
            <a:ext cx="4392486" cy="3096344"/>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7751F-5D8D-4CB5-B928-A6C40AA36A57}"/>
              </a:ext>
            </a:extLst>
          </p:cNvPr>
          <p:cNvSpPr>
            <a:spLocks noGrp="1"/>
          </p:cNvSpPr>
          <p:nvPr>
            <p:ph type="title"/>
          </p:nvPr>
        </p:nvSpPr>
        <p:spPr>
          <a:xfrm>
            <a:off x="983432" y="0"/>
            <a:ext cx="9144000" cy="763488"/>
          </a:xfrm>
        </p:spPr>
        <p:txBody>
          <a:bodyPr/>
          <a:lstStyle/>
          <a:p>
            <a:r>
              <a:rPr lang="pt-BR" dirty="0">
                <a:solidFill>
                  <a:srgbClr val="C00000"/>
                </a:solidFill>
              </a:rPr>
              <a:t>Compartilhamento de agenda eletrônica </a:t>
            </a:r>
          </a:p>
        </p:txBody>
      </p:sp>
      <p:sp>
        <p:nvSpPr>
          <p:cNvPr id="3" name="Espaço Reservado para Conteúdo 2">
            <a:extLst>
              <a:ext uri="{FF2B5EF4-FFF2-40B4-BE49-F238E27FC236}">
                <a16:creationId xmlns:a16="http://schemas.microsoft.com/office/drawing/2014/main" id="{F50C524F-E0F3-4919-8A61-B9A7F5CD7E62}"/>
              </a:ext>
            </a:extLst>
          </p:cNvPr>
          <p:cNvSpPr>
            <a:spLocks noGrp="1"/>
          </p:cNvSpPr>
          <p:nvPr>
            <p:ph sz="half" idx="1"/>
          </p:nvPr>
        </p:nvSpPr>
        <p:spPr>
          <a:xfrm>
            <a:off x="191344" y="763488"/>
            <a:ext cx="5676056" cy="5761855"/>
          </a:xfrm>
        </p:spPr>
        <p:txBody>
          <a:bodyPr>
            <a:noAutofit/>
          </a:bodyPr>
          <a:lstStyle/>
          <a:p>
            <a:r>
              <a:rPr lang="pt-BR" sz="1200" dirty="0"/>
              <a:t>O que quer dizer agenda compartilhada?</a:t>
            </a:r>
          </a:p>
          <a:p>
            <a:r>
              <a:rPr lang="pt-BR" sz="1200" dirty="0"/>
              <a:t>A Agenda Compartilhada permite a cada usuário as opções de criar e compartilhar várias agendas diferentes e apresentado todas em uma única tela.</a:t>
            </a:r>
          </a:p>
          <a:p>
            <a:r>
              <a:rPr lang="pt-BR" sz="1200" b="1" dirty="0"/>
              <a:t>Acessando a agenda</a:t>
            </a:r>
          </a:p>
          <a:p>
            <a:r>
              <a:rPr lang="pt-BR" sz="1200" dirty="0"/>
              <a:t>Na barra superior do CRM é possível verificar o ícone da Agenda, ao lado do nome do usuário. É possível acessar a Agenda Compartilhada de qualquer lugar do CRM, permitindo assim acesso rápido às agendas</a:t>
            </a:r>
          </a:p>
          <a:p>
            <a:r>
              <a:rPr lang="pt-BR" sz="1200" b="1" dirty="0"/>
              <a:t>Minhas agenda</a:t>
            </a:r>
          </a:p>
          <a:p>
            <a:r>
              <a:rPr lang="pt-BR" sz="1200" dirty="0"/>
              <a:t>Uma vez na tela da Agenda é possível visualizar as agendas já disponíveis como </a:t>
            </a:r>
            <a:r>
              <a:rPr lang="pt-BR" sz="1200" b="1" dirty="0"/>
              <a:t>Minhas Reuniões</a:t>
            </a:r>
            <a:r>
              <a:rPr lang="pt-BR" sz="1200" dirty="0"/>
              <a:t> e </a:t>
            </a:r>
            <a:r>
              <a:rPr lang="pt-BR" sz="1200" b="1" dirty="0"/>
              <a:t>Minhas Tarefas</a:t>
            </a:r>
            <a:r>
              <a:rPr lang="pt-BR" sz="1200" dirty="0"/>
              <a:t>.</a:t>
            </a:r>
          </a:p>
          <a:p>
            <a:r>
              <a:rPr lang="pt-BR" sz="1200" dirty="0">
                <a:latin typeface="Arial" panose="020B0604020202020204" pitchFamily="34" charset="0"/>
                <a:cs typeface="Arial" panose="020B0604020202020204" pitchFamily="34" charset="0"/>
              </a:rPr>
              <a:t>posicionando o cursor sobre o ícone de engrenagem ao lado de cada uma das Agendas serão apresentadas opções para </a:t>
            </a:r>
            <a:r>
              <a:rPr lang="pt-BR" sz="1200" b="1" dirty="0">
                <a:latin typeface="Arial" panose="020B0604020202020204" pitchFamily="34" charset="0"/>
                <a:cs typeface="Arial" panose="020B0604020202020204" pitchFamily="34" charset="0"/>
              </a:rPr>
              <a:t>Editar</a:t>
            </a:r>
            <a:r>
              <a:rPr lang="pt-BR" sz="1200" dirty="0">
                <a:latin typeface="Arial" panose="020B0604020202020204" pitchFamily="34" charset="0"/>
                <a:cs typeface="Arial" panose="020B0604020202020204" pitchFamily="34" charset="0"/>
              </a:rPr>
              <a:t> ou </a:t>
            </a:r>
            <a:r>
              <a:rPr lang="pt-BR" sz="1200" b="1" dirty="0">
                <a:latin typeface="Arial" panose="020B0604020202020204" pitchFamily="34" charset="0"/>
                <a:cs typeface="Arial" panose="020B0604020202020204" pitchFamily="34" charset="0"/>
              </a:rPr>
              <a:t>Apagar</a:t>
            </a:r>
            <a:r>
              <a:rPr lang="pt-BR" sz="1200" dirty="0">
                <a:latin typeface="Arial" panose="020B0604020202020204" pitchFamily="34" charset="0"/>
                <a:cs typeface="Arial" panose="020B0604020202020204" pitchFamily="34" charset="0"/>
              </a:rPr>
              <a:t> a Agenda. Para criar novas Agendas, basta clicar sobre o botão </a:t>
            </a:r>
            <a:r>
              <a:rPr lang="pt-BR" sz="1200" b="1" dirty="0">
                <a:latin typeface="Arial" panose="020B0604020202020204" pitchFamily="34" charset="0"/>
                <a:cs typeface="Arial" panose="020B0604020202020204" pitchFamily="34" charset="0"/>
              </a:rPr>
              <a:t>+</a:t>
            </a:r>
            <a:r>
              <a:rPr lang="pt-BR" sz="1200" dirty="0">
                <a:latin typeface="Arial" panose="020B0604020202020204" pitchFamily="34" charset="0"/>
                <a:cs typeface="Arial" panose="020B0604020202020204" pitchFamily="34" charset="0"/>
              </a:rPr>
              <a:t>, ao lado do título Minhas Agendas</a:t>
            </a:r>
          </a:p>
          <a:p>
            <a:r>
              <a:rPr lang="pt-BR" sz="1200" b="1" dirty="0">
                <a:latin typeface="Arial" panose="020B0604020202020204" pitchFamily="34" charset="0"/>
                <a:cs typeface="Arial" panose="020B0604020202020204" pitchFamily="34" charset="0"/>
              </a:rPr>
              <a:t>Criando uma nova agenda</a:t>
            </a:r>
          </a:p>
          <a:p>
            <a:r>
              <a:rPr lang="pt-BR" sz="1200" dirty="0">
                <a:latin typeface="Arial" panose="020B0604020202020204" pitchFamily="34" charset="0"/>
                <a:cs typeface="Arial" panose="020B0604020202020204" pitchFamily="34" charset="0"/>
              </a:rPr>
              <a:t>É possível criar quantas Agendas forem necessárias, mas na prática quase sempre são necessárias somente duas: </a:t>
            </a:r>
            <a:r>
              <a:rPr lang="pt-BR" sz="1200" b="1" dirty="0">
                <a:latin typeface="Arial" panose="020B0604020202020204" pitchFamily="34" charset="0"/>
                <a:cs typeface="Arial" panose="020B0604020202020204" pitchFamily="34" charset="0"/>
              </a:rPr>
              <a:t>Reuniões</a:t>
            </a:r>
            <a:r>
              <a:rPr lang="pt-BR" sz="1200" dirty="0">
                <a:latin typeface="Arial" panose="020B0604020202020204" pitchFamily="34" charset="0"/>
                <a:cs typeface="Arial" panose="020B0604020202020204" pitchFamily="34" charset="0"/>
              </a:rPr>
              <a:t> e </a:t>
            </a:r>
            <a:r>
              <a:rPr lang="pt-BR" sz="1200" b="1" dirty="0">
                <a:latin typeface="Arial" panose="020B0604020202020204" pitchFamily="34" charset="0"/>
                <a:cs typeface="Arial" panose="020B0604020202020204" pitchFamily="34" charset="0"/>
              </a:rPr>
              <a:t>Tarefas</a:t>
            </a:r>
            <a:r>
              <a:rPr lang="pt-BR" sz="1200" dirty="0">
                <a:latin typeface="Arial" panose="020B0604020202020204" pitchFamily="34" charset="0"/>
                <a:cs typeface="Arial" panose="020B0604020202020204" pitchFamily="34" charset="0"/>
              </a:rPr>
              <a:t>. Ao criar uma nova Agenda será necessário informar um nome (de preferência informando o nome do usuário, para facilitar na pesquisa), selecionar o módulo (Reuniões, Tarefas e Produtos) e definir o campo responsável pelo início, normalmente </a:t>
            </a:r>
            <a:r>
              <a:rPr lang="pt-BR" sz="1200" b="1" dirty="0">
                <a:latin typeface="Arial" panose="020B0604020202020204" pitchFamily="34" charset="0"/>
                <a:cs typeface="Arial" panose="020B0604020202020204" pitchFamily="34" charset="0"/>
              </a:rPr>
              <a:t>Data e Hora de Criação</a:t>
            </a:r>
            <a:r>
              <a:rPr lang="pt-BR" sz="1200" dirty="0">
                <a:latin typeface="Arial" panose="020B0604020202020204" pitchFamily="34" charset="0"/>
                <a:cs typeface="Arial" panose="020B0604020202020204" pitchFamily="34" charset="0"/>
              </a:rPr>
              <a:t>.</a:t>
            </a:r>
          </a:p>
          <a:p>
            <a:br>
              <a:rPr lang="pt-BR" sz="1200" dirty="0"/>
            </a:br>
            <a:endParaRPr lang="pt-BR" sz="1200" dirty="0"/>
          </a:p>
        </p:txBody>
      </p:sp>
      <p:sp>
        <p:nvSpPr>
          <p:cNvPr id="9" name="Espaço Reservado para Conteúdo 8">
            <a:extLst>
              <a:ext uri="{FF2B5EF4-FFF2-40B4-BE49-F238E27FC236}">
                <a16:creationId xmlns:a16="http://schemas.microsoft.com/office/drawing/2014/main" id="{F10944AC-0150-4A2A-9B61-83AEFD9CA4C0}"/>
              </a:ext>
            </a:extLst>
          </p:cNvPr>
          <p:cNvSpPr>
            <a:spLocks noGrp="1"/>
          </p:cNvSpPr>
          <p:nvPr>
            <p:ph sz="half" idx="2"/>
          </p:nvPr>
        </p:nvSpPr>
        <p:spPr>
          <a:xfrm>
            <a:off x="6324600" y="836712"/>
            <a:ext cx="4343400" cy="5918720"/>
          </a:xfrm>
        </p:spPr>
        <p:txBody>
          <a:bodyPr>
            <a:noAutofit/>
          </a:bodyPr>
          <a:lstStyle/>
          <a:p>
            <a:r>
              <a:rPr lang="pt-BR" sz="1200" dirty="0">
                <a:latin typeface="Arial" panose="020B0604020202020204" pitchFamily="34" charset="0"/>
                <a:cs typeface="Arial" panose="020B0604020202020204" pitchFamily="34" charset="0"/>
              </a:rPr>
              <a:t>. É possível criar quantas Agendas forem necessárias, mas na prática quase sempre são necessárias somente duas: </a:t>
            </a:r>
            <a:r>
              <a:rPr lang="pt-BR" sz="1200" b="1" dirty="0">
                <a:latin typeface="Arial" panose="020B0604020202020204" pitchFamily="34" charset="0"/>
                <a:cs typeface="Arial" panose="020B0604020202020204" pitchFamily="34" charset="0"/>
              </a:rPr>
              <a:t>Reuniões</a:t>
            </a:r>
            <a:r>
              <a:rPr lang="pt-BR" sz="1200" dirty="0">
                <a:latin typeface="Arial" panose="020B0604020202020204" pitchFamily="34" charset="0"/>
                <a:cs typeface="Arial" panose="020B0604020202020204" pitchFamily="34" charset="0"/>
              </a:rPr>
              <a:t> e </a:t>
            </a:r>
            <a:r>
              <a:rPr lang="pt-BR" sz="1200" b="1" dirty="0">
                <a:latin typeface="Arial" panose="020B0604020202020204" pitchFamily="34" charset="0"/>
                <a:cs typeface="Arial" panose="020B0604020202020204" pitchFamily="34" charset="0"/>
              </a:rPr>
              <a:t>Tarefas</a:t>
            </a:r>
            <a:r>
              <a:rPr lang="pt-BR" sz="1200" dirty="0">
                <a:latin typeface="Arial" panose="020B0604020202020204" pitchFamily="34" charset="0"/>
                <a:cs typeface="Arial" panose="020B0604020202020204" pitchFamily="34" charset="0"/>
              </a:rPr>
              <a:t>. Ao criar uma nova Agenda será necessário informar um nome (de preferência informando o nome do usuário, para facilitar na pesquisa), selecionar o módulo (Reuniões, Tarefas e Produtos) e definir o campo responsável pelo início, normalmente </a:t>
            </a:r>
            <a:r>
              <a:rPr lang="pt-BR" sz="1200" b="1" dirty="0">
                <a:latin typeface="Arial" panose="020B0604020202020204" pitchFamily="34" charset="0"/>
                <a:cs typeface="Arial" panose="020B0604020202020204" pitchFamily="34" charset="0"/>
              </a:rPr>
              <a:t>Data e Hora de Criação</a:t>
            </a:r>
            <a:r>
              <a:rPr lang="pt-BR" sz="1200" dirty="0">
                <a:latin typeface="Arial" panose="020B0604020202020204" pitchFamily="34" charset="0"/>
                <a:cs typeface="Arial" panose="020B0604020202020204" pitchFamily="34" charset="0"/>
              </a:rPr>
              <a:t>.</a:t>
            </a:r>
          </a:p>
          <a:p>
            <a:endParaRPr lang="pt-BR" sz="1200" dirty="0">
              <a:latin typeface="Arial" panose="020B0604020202020204" pitchFamily="34" charset="0"/>
              <a:cs typeface="Arial" panose="020B0604020202020204" pitchFamily="34" charset="0"/>
            </a:endParaRPr>
          </a:p>
          <a:p>
            <a:r>
              <a:rPr lang="pt-BR" sz="1200" dirty="0"/>
              <a:t>Em </a:t>
            </a:r>
            <a:r>
              <a:rPr lang="pt-BR" sz="1200" b="1" dirty="0"/>
              <a:t>Direitos e Permissões</a:t>
            </a:r>
            <a:r>
              <a:rPr lang="pt-BR" sz="1200" dirty="0"/>
              <a:t> deve ser definida a regra de segurança para permitir ou não a leitura por outros usuários. Lembrando que mesmo selecionando a opção </a:t>
            </a:r>
            <a:r>
              <a:rPr lang="pt-BR" sz="1200" b="1" dirty="0"/>
              <a:t>Proprietário</a:t>
            </a:r>
            <a:r>
              <a:rPr lang="pt-BR" sz="1200" dirty="0"/>
              <a:t> em </a:t>
            </a:r>
            <a:r>
              <a:rPr lang="pt-BR" sz="1200" b="1" dirty="0"/>
              <a:t>Quem pode ler e escrever</a:t>
            </a:r>
            <a:r>
              <a:rPr lang="pt-BR" sz="1200" dirty="0"/>
              <a:t>, um outro usuário com privilégios superiores poderá visualizar a Agenda.</a:t>
            </a:r>
          </a:p>
          <a:p>
            <a:r>
              <a:rPr lang="pt-BR" sz="1200" b="1" dirty="0"/>
              <a:t>Acessando agendas compartilhadas</a:t>
            </a:r>
          </a:p>
          <a:p>
            <a:r>
              <a:rPr lang="pt-BR" sz="1200" dirty="0"/>
              <a:t>Ao criar ou editar uma Agenda é possível definir as permissões de leitura e escrita para outros usuários. Se for definida a permissão </a:t>
            </a:r>
            <a:r>
              <a:rPr lang="pt-BR" sz="1200" b="1" dirty="0"/>
              <a:t>Todos</a:t>
            </a:r>
            <a:r>
              <a:rPr lang="pt-BR" sz="1200" dirty="0"/>
              <a:t>, então qualquer usuário do CRM será capaz de acessar a agenda.</a:t>
            </a:r>
          </a:p>
          <a:p>
            <a:r>
              <a:rPr lang="pt-BR" sz="1200" dirty="0"/>
              <a:t>Os direitos e permissões definidos ao criar ou editar apenas define quem pode acessar a Agenda. Usuários que visualizam a mesma Agenda podem visualizar mais ou menos eventos dependendo de suas restrições de segurança configuradas no Inovatize Zurmo CRM. Por exemplo, o usuário João não será capaz de exibir reuniões em uma Agenda, onde o seu usuário não tenha acesso a esses registro</a:t>
            </a:r>
          </a:p>
          <a:p>
            <a:br>
              <a:rPr lang="pt-BR" sz="1200" dirty="0">
                <a:latin typeface="Arial" panose="020B0604020202020204" pitchFamily="34" charset="0"/>
                <a:cs typeface="Arial" panose="020B0604020202020204" pitchFamily="34" charset="0"/>
              </a:rPr>
            </a:b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63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DDA76B9-990A-425E-A96E-A488C6618F44}"/>
              </a:ext>
            </a:extLst>
          </p:cNvPr>
          <p:cNvPicPr>
            <a:picLocks noChangeAspect="1"/>
          </p:cNvPicPr>
          <p:nvPr/>
        </p:nvPicPr>
        <p:blipFill>
          <a:blip r:embed="rId2"/>
          <a:stretch>
            <a:fillRect/>
          </a:stretch>
        </p:blipFill>
        <p:spPr>
          <a:xfrm>
            <a:off x="623392" y="908720"/>
            <a:ext cx="2804403" cy="725487"/>
          </a:xfrm>
          <a:prstGeom prst="rect">
            <a:avLst/>
          </a:prstGeom>
        </p:spPr>
      </p:pic>
      <p:pic>
        <p:nvPicPr>
          <p:cNvPr id="4" name="Imagem 3">
            <a:extLst>
              <a:ext uri="{FF2B5EF4-FFF2-40B4-BE49-F238E27FC236}">
                <a16:creationId xmlns:a16="http://schemas.microsoft.com/office/drawing/2014/main" id="{A107B6A6-4FDF-4D03-ACA7-1681FA04ECB6}"/>
              </a:ext>
            </a:extLst>
          </p:cNvPr>
          <p:cNvPicPr>
            <a:picLocks noChangeAspect="1"/>
          </p:cNvPicPr>
          <p:nvPr/>
        </p:nvPicPr>
        <p:blipFill>
          <a:blip r:embed="rId3"/>
          <a:stretch>
            <a:fillRect/>
          </a:stretch>
        </p:blipFill>
        <p:spPr>
          <a:xfrm>
            <a:off x="623392" y="2060848"/>
            <a:ext cx="2719052" cy="1140051"/>
          </a:xfrm>
          <a:prstGeom prst="rect">
            <a:avLst/>
          </a:prstGeom>
        </p:spPr>
      </p:pic>
      <p:pic>
        <p:nvPicPr>
          <p:cNvPr id="5" name="Imagem 4">
            <a:extLst>
              <a:ext uri="{FF2B5EF4-FFF2-40B4-BE49-F238E27FC236}">
                <a16:creationId xmlns:a16="http://schemas.microsoft.com/office/drawing/2014/main" id="{A6CC901D-50CF-41E9-BA3B-1053C5D28002}"/>
              </a:ext>
            </a:extLst>
          </p:cNvPr>
          <p:cNvPicPr>
            <a:picLocks noChangeAspect="1"/>
          </p:cNvPicPr>
          <p:nvPr/>
        </p:nvPicPr>
        <p:blipFill>
          <a:blip r:embed="rId4"/>
          <a:stretch>
            <a:fillRect/>
          </a:stretch>
        </p:blipFill>
        <p:spPr>
          <a:xfrm>
            <a:off x="141621" y="3356992"/>
            <a:ext cx="3767944" cy="2592288"/>
          </a:xfrm>
          <a:prstGeom prst="rect">
            <a:avLst/>
          </a:prstGeom>
        </p:spPr>
      </p:pic>
      <p:pic>
        <p:nvPicPr>
          <p:cNvPr id="6" name="Imagem 5">
            <a:extLst>
              <a:ext uri="{FF2B5EF4-FFF2-40B4-BE49-F238E27FC236}">
                <a16:creationId xmlns:a16="http://schemas.microsoft.com/office/drawing/2014/main" id="{F9717123-9395-4AE2-A408-3BAAED196482}"/>
              </a:ext>
            </a:extLst>
          </p:cNvPr>
          <p:cNvPicPr>
            <a:picLocks noChangeAspect="1"/>
          </p:cNvPicPr>
          <p:nvPr/>
        </p:nvPicPr>
        <p:blipFill>
          <a:blip r:embed="rId5"/>
          <a:stretch>
            <a:fillRect/>
          </a:stretch>
        </p:blipFill>
        <p:spPr>
          <a:xfrm>
            <a:off x="3909565" y="751735"/>
            <a:ext cx="2651746" cy="870278"/>
          </a:xfrm>
          <a:prstGeom prst="rect">
            <a:avLst/>
          </a:prstGeom>
        </p:spPr>
      </p:pic>
      <p:sp>
        <p:nvSpPr>
          <p:cNvPr id="7" name="Retângulo 6">
            <a:extLst>
              <a:ext uri="{FF2B5EF4-FFF2-40B4-BE49-F238E27FC236}">
                <a16:creationId xmlns:a16="http://schemas.microsoft.com/office/drawing/2014/main" id="{B1C63E36-52DE-4DB6-946E-11501F3CD1F1}"/>
              </a:ext>
            </a:extLst>
          </p:cNvPr>
          <p:cNvSpPr/>
          <p:nvPr/>
        </p:nvSpPr>
        <p:spPr>
          <a:xfrm>
            <a:off x="4079776" y="1700808"/>
            <a:ext cx="3096344" cy="2893100"/>
          </a:xfrm>
          <a:prstGeom prst="rect">
            <a:avLst/>
          </a:prstGeom>
        </p:spPr>
        <p:txBody>
          <a:bodyPr wrap="square">
            <a:spAutoFit/>
          </a:bodyPr>
          <a:lstStyle/>
          <a:p>
            <a:r>
              <a:rPr lang="pt-BR" sz="1400" dirty="0">
                <a:latin typeface="Merriweather"/>
              </a:rPr>
              <a:t>Para acessar agendas que outros usuários optaram por compartilhar, basta clicar no botão </a:t>
            </a:r>
            <a:r>
              <a:rPr lang="pt-BR" sz="1400" b="1" dirty="0">
                <a:latin typeface="Merriweather"/>
              </a:rPr>
              <a:t>+</a:t>
            </a:r>
            <a:r>
              <a:rPr lang="pt-BR" sz="1400" dirty="0">
                <a:latin typeface="Merriweather"/>
              </a:rPr>
              <a:t> ao lado do texto </a:t>
            </a:r>
            <a:r>
              <a:rPr lang="pt-BR" sz="1400" b="1" dirty="0">
                <a:latin typeface="Merriweather"/>
              </a:rPr>
              <a:t>Agendas Compartilhadas</a:t>
            </a:r>
            <a:r>
              <a:rPr lang="pt-BR" sz="1400" dirty="0">
                <a:latin typeface="Merriweather"/>
              </a:rPr>
              <a:t>. Uma tela será exibida com todas as Agendas </a:t>
            </a:r>
            <a:r>
              <a:rPr lang="pt-BR" sz="1400" dirty="0" err="1">
                <a:latin typeface="Merriweather"/>
              </a:rPr>
              <a:t>Compartilhdas</a:t>
            </a:r>
            <a:r>
              <a:rPr lang="pt-BR" sz="1400" dirty="0">
                <a:latin typeface="Merriweather"/>
              </a:rPr>
              <a:t>, sendo possível pesquisar e selecionar qualquer uma das Agendas. As novas Agendas serão apresentadas na lista de Agendas Compartilhadas, sendo possível habilitar ou não a visualização dos eventos simplesmente marcando a Agenda.</a:t>
            </a:r>
            <a:endParaRPr lang="pt-BR" sz="1400" dirty="0"/>
          </a:p>
        </p:txBody>
      </p:sp>
      <p:sp>
        <p:nvSpPr>
          <p:cNvPr id="8" name="Retângulo 7">
            <a:extLst>
              <a:ext uri="{FF2B5EF4-FFF2-40B4-BE49-F238E27FC236}">
                <a16:creationId xmlns:a16="http://schemas.microsoft.com/office/drawing/2014/main" id="{8B7EDFFB-C012-4E5C-B3CF-8EF135EF5A7F}"/>
              </a:ext>
            </a:extLst>
          </p:cNvPr>
          <p:cNvSpPr/>
          <p:nvPr/>
        </p:nvSpPr>
        <p:spPr>
          <a:xfrm>
            <a:off x="7176120" y="44624"/>
            <a:ext cx="4658235" cy="3323987"/>
          </a:xfrm>
          <a:prstGeom prst="rect">
            <a:avLst/>
          </a:prstGeom>
        </p:spPr>
        <p:txBody>
          <a:bodyPr wrap="square">
            <a:spAutoFit/>
          </a:bodyPr>
          <a:lstStyle/>
          <a:p>
            <a:r>
              <a:rPr lang="pt-BR" sz="1400" b="1" dirty="0">
                <a:latin typeface="Merriweather"/>
              </a:rPr>
              <a:t>Visualização do mês, semana ou dia</a:t>
            </a:r>
          </a:p>
          <a:p>
            <a:r>
              <a:rPr lang="pt-BR" sz="1400" dirty="0">
                <a:latin typeface="Merriweather"/>
              </a:rPr>
              <a:t>É possível alternar entre as visualizações </a:t>
            </a:r>
            <a:r>
              <a:rPr lang="pt-BR" sz="1400" b="1" dirty="0">
                <a:latin typeface="Merriweather"/>
              </a:rPr>
              <a:t>Mensal</a:t>
            </a:r>
            <a:r>
              <a:rPr lang="pt-BR" sz="1400" dirty="0">
                <a:latin typeface="Merriweather"/>
              </a:rPr>
              <a:t>, </a:t>
            </a:r>
            <a:r>
              <a:rPr lang="pt-BR" sz="1400" b="1" dirty="0">
                <a:latin typeface="Merriweather"/>
              </a:rPr>
              <a:t>Semanal</a:t>
            </a:r>
            <a:r>
              <a:rPr lang="pt-BR" sz="1400" dirty="0">
                <a:latin typeface="Merriweather"/>
              </a:rPr>
              <a:t> e </a:t>
            </a:r>
            <a:r>
              <a:rPr lang="pt-BR" sz="1400" b="1" dirty="0">
                <a:latin typeface="Merriweather"/>
              </a:rPr>
              <a:t>Diária</a:t>
            </a:r>
            <a:r>
              <a:rPr lang="pt-BR" sz="1400" dirty="0">
                <a:latin typeface="Merriweather"/>
              </a:rPr>
              <a:t>, clicando nos botões no canto superior direito do calendário. As visualizações Semanal e Diária informam os itens em ordem de acordo com a hora de início. Os itens que tiverem apenas uma data de início, em vez de uma hora específica, serão listados como um evento do dia todo.</a:t>
            </a:r>
          </a:p>
          <a:p>
            <a:r>
              <a:rPr lang="pt-BR" sz="1400" b="1" dirty="0">
                <a:latin typeface="Merriweather"/>
              </a:rPr>
              <a:t>Visualizando detalhes extras</a:t>
            </a:r>
          </a:p>
          <a:p>
            <a:r>
              <a:rPr lang="pt-BR" sz="1400" dirty="0">
                <a:latin typeface="Merriweather"/>
              </a:rPr>
              <a:t>Ao clicar em qualquer item na Agenda serão exibidos os detalhes extras em uma tela adicional. Posicionando o cursor sobre o ícone de engrenagem, é possível ter outras opções para </a:t>
            </a:r>
            <a:r>
              <a:rPr lang="pt-BR" sz="1400" b="1" dirty="0">
                <a:latin typeface="Merriweather"/>
              </a:rPr>
              <a:t>Editar</a:t>
            </a:r>
            <a:r>
              <a:rPr lang="pt-BR" sz="1400" dirty="0">
                <a:latin typeface="Merriweather"/>
              </a:rPr>
              <a:t> ou exibir mais </a:t>
            </a:r>
            <a:r>
              <a:rPr lang="pt-BR" sz="1400" b="1" dirty="0">
                <a:latin typeface="Merriweather"/>
              </a:rPr>
              <a:t>Detalhes</a:t>
            </a:r>
            <a:r>
              <a:rPr lang="pt-BR" sz="1400" dirty="0">
                <a:latin typeface="Merriweather"/>
              </a:rPr>
              <a:t> do evento.</a:t>
            </a:r>
          </a:p>
          <a:p>
            <a:br>
              <a:rPr lang="pt-BR" sz="1400" dirty="0"/>
            </a:br>
            <a:endParaRPr lang="pt-BR" sz="1400" dirty="0"/>
          </a:p>
        </p:txBody>
      </p:sp>
      <p:pic>
        <p:nvPicPr>
          <p:cNvPr id="9" name="Imagem 8">
            <a:extLst>
              <a:ext uri="{FF2B5EF4-FFF2-40B4-BE49-F238E27FC236}">
                <a16:creationId xmlns:a16="http://schemas.microsoft.com/office/drawing/2014/main" id="{444999B7-6E28-4B61-9085-C7A1C843B86B}"/>
              </a:ext>
            </a:extLst>
          </p:cNvPr>
          <p:cNvPicPr>
            <a:picLocks noChangeAspect="1"/>
          </p:cNvPicPr>
          <p:nvPr/>
        </p:nvPicPr>
        <p:blipFill>
          <a:blip r:embed="rId6"/>
          <a:stretch>
            <a:fillRect/>
          </a:stretch>
        </p:blipFill>
        <p:spPr>
          <a:xfrm>
            <a:off x="7346331" y="2975857"/>
            <a:ext cx="3882120" cy="1961315"/>
          </a:xfrm>
          <a:prstGeom prst="rect">
            <a:avLst/>
          </a:prstGeom>
        </p:spPr>
      </p:pic>
    </p:spTree>
    <p:extLst>
      <p:ext uri="{BB962C8B-B14F-4D97-AF65-F5344CB8AC3E}">
        <p14:creationId xmlns:p14="http://schemas.microsoft.com/office/powerpoint/2010/main" val="366118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4192" y="213712"/>
            <a:ext cx="3127248" cy="720080"/>
          </a:xfrm>
        </p:spPr>
        <p:txBody>
          <a:bodyPr rtlCol="0"/>
          <a:lstStyle/>
          <a:p>
            <a:pPr rtl="0"/>
            <a:r>
              <a:rPr lang="pt-BR" dirty="0">
                <a:solidFill>
                  <a:srgbClr val="C00000"/>
                </a:solidFill>
              </a:rPr>
              <a:t>Importação </a:t>
            </a:r>
          </a:p>
        </p:txBody>
      </p:sp>
      <p:sp>
        <p:nvSpPr>
          <p:cNvPr id="4" name="Espaço Reservado para Texto 3"/>
          <p:cNvSpPr>
            <a:spLocks noGrp="1"/>
          </p:cNvSpPr>
          <p:nvPr>
            <p:ph type="body" sz="half" idx="2"/>
          </p:nvPr>
        </p:nvSpPr>
        <p:spPr>
          <a:xfrm>
            <a:off x="7824192" y="933792"/>
            <a:ext cx="3127248" cy="5303520"/>
          </a:xfrm>
        </p:spPr>
        <p:txBody>
          <a:bodyPr rtlCol="0">
            <a:normAutofit/>
          </a:bodyPr>
          <a:lstStyle/>
          <a:p>
            <a:r>
              <a:rPr lang="pt-PT" dirty="0"/>
              <a:t>Acesse o endereço do Google Agenda em um computador e faça login com a sua conta clicando em Fazer login. 2. Em seguida, procure pela seção Outras agendas, localizada logo abaixo do calendário disponibilizado no canto superior esquerdo. Após localizá-la, clique no ícone de + e selecione Importar.</a:t>
            </a:r>
            <a:endParaRPr lang="pt-BR" dirty="0"/>
          </a:p>
          <a:p>
            <a:br>
              <a:rPr lang="pt-PT" dirty="0"/>
            </a:br>
            <a:endParaRPr lang="pt-BR" dirty="0"/>
          </a:p>
        </p:txBody>
      </p:sp>
      <p:pic>
        <p:nvPicPr>
          <p:cNvPr id="8" name="Espaço Reservado para Imagem 7">
            <a:extLst>
              <a:ext uri="{FF2B5EF4-FFF2-40B4-BE49-F238E27FC236}">
                <a16:creationId xmlns:a16="http://schemas.microsoft.com/office/drawing/2014/main" id="{AC86C826-77C4-4240-887A-938B68BB46D9}"/>
              </a:ext>
            </a:extLst>
          </p:cNvPr>
          <p:cNvPicPr>
            <a:picLocks noGrp="1" noChangeAspect="1"/>
          </p:cNvPicPr>
          <p:nvPr>
            <p:ph type="pic" idx="1"/>
          </p:nvPr>
        </p:nvPicPr>
        <p:blipFill>
          <a:blip r:embed="rId2"/>
          <a:srcRect t="3262" b="3262"/>
          <a:stretch>
            <a:fillRect/>
          </a:stretch>
        </p:blipFill>
        <p:spPr>
          <a:xfrm>
            <a:off x="695400" y="777240"/>
            <a:ext cx="6400800" cy="5303520"/>
          </a:xfrm>
          <a:prstGeom prst="rect">
            <a:avLst/>
          </a:prstGeom>
        </p:spPr>
      </p:pic>
    </p:spTree>
    <p:extLst>
      <p:ext uri="{BB962C8B-B14F-4D97-AF65-F5344CB8AC3E}">
        <p14:creationId xmlns:p14="http://schemas.microsoft.com/office/powerpoint/2010/main" val="185764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F033A00-4A37-41E6-91EB-FD6A6B77714C}"/>
              </a:ext>
            </a:extLst>
          </p:cNvPr>
          <p:cNvPicPr>
            <a:picLocks noChangeAspect="1"/>
          </p:cNvPicPr>
          <p:nvPr/>
        </p:nvPicPr>
        <p:blipFill>
          <a:blip r:embed="rId2"/>
          <a:stretch>
            <a:fillRect/>
          </a:stretch>
        </p:blipFill>
        <p:spPr>
          <a:xfrm>
            <a:off x="8112223" y="223516"/>
            <a:ext cx="2921307" cy="1720262"/>
          </a:xfrm>
          <a:prstGeom prst="rect">
            <a:avLst/>
          </a:prstGeom>
        </p:spPr>
      </p:pic>
      <p:sp>
        <p:nvSpPr>
          <p:cNvPr id="3" name="Espaço Reservado para Conteúdo 2"/>
          <p:cNvSpPr>
            <a:spLocks noGrp="1"/>
          </p:cNvSpPr>
          <p:nvPr>
            <p:ph idx="1"/>
          </p:nvPr>
        </p:nvSpPr>
        <p:spPr>
          <a:xfrm>
            <a:off x="0" y="0"/>
            <a:ext cx="7320136" cy="6858000"/>
          </a:xfrm>
        </p:spPr>
        <p:txBody>
          <a:bodyPr rtlCol="0">
            <a:noAutofit/>
          </a:bodyPr>
          <a:lstStyle/>
          <a:p>
            <a:r>
              <a:rPr lang="pt-BR" sz="1000" b="1" dirty="0"/>
              <a:t>Como importar um arquivo ICS no Google Agenda</a:t>
            </a:r>
          </a:p>
          <a:p>
            <a:r>
              <a:rPr lang="pt-BR" sz="1000" b="1" dirty="0"/>
              <a:t>Índice</a:t>
            </a:r>
          </a:p>
          <a:p>
            <a:r>
              <a:rPr lang="pt-BR" sz="1000" dirty="0">
                <a:hlinkClick r:id="rId3"/>
              </a:rPr>
              <a:t>O que é o formato .ICS?</a:t>
            </a:r>
            <a:endParaRPr lang="pt-BR" sz="1000" dirty="0"/>
          </a:p>
          <a:p>
            <a:r>
              <a:rPr lang="pt-BR" sz="1000" dirty="0">
                <a:hlinkClick r:id="rId4"/>
              </a:rPr>
              <a:t>Praticidade com o Google Agenda</a:t>
            </a:r>
            <a:endParaRPr lang="pt-BR" sz="1000" dirty="0"/>
          </a:p>
          <a:p>
            <a:r>
              <a:rPr lang="pt-BR" sz="1000" dirty="0">
                <a:hlinkClick r:id="rId5"/>
              </a:rPr>
              <a:t>Como importar um arquivo ICS no Google Agenda</a:t>
            </a:r>
            <a:endParaRPr lang="pt-BR" sz="1000" dirty="0"/>
          </a:p>
          <a:p>
            <a:r>
              <a:rPr lang="pt-BR" sz="1000" dirty="0"/>
              <a:t>Deseja importar um arquivo ICS no </a:t>
            </a:r>
            <a:r>
              <a:rPr lang="pt-BR" sz="1000" b="1" dirty="0"/>
              <a:t>Google Agenda</a:t>
            </a:r>
            <a:r>
              <a:rPr lang="pt-BR" sz="1000" dirty="0"/>
              <a:t>, mas não sabe como? Neste tutorial vamos ensiná-lo a realizar o processo de forma rápida e prática, afinal, nós sabemos o quão importante é uma agenda eletrônica nos dias atuais, principalmente quando possuímos rotinas cada vez mais intensas. Com o auxílio de serviços como o </a:t>
            </a:r>
            <a:r>
              <a:rPr lang="pt-BR" sz="1000" b="1" dirty="0"/>
              <a:t>Google Agenda</a:t>
            </a:r>
            <a:r>
              <a:rPr lang="pt-BR" sz="1000" dirty="0"/>
              <a:t> e</a:t>
            </a:r>
            <a:r>
              <a:rPr lang="pt-BR" sz="1000" b="1" dirty="0"/>
              <a:t> </a:t>
            </a:r>
            <a:r>
              <a:rPr lang="pt-BR" sz="1000" b="1" dirty="0" err="1"/>
              <a:t>iCalendar</a:t>
            </a:r>
            <a:r>
              <a:rPr lang="pt-BR" sz="1000" dirty="0"/>
              <a:t>, é possível manter-se organizado e evitar furos em compromissos importantes. Confira, a seguir, tudo o que você precisa saber para </a:t>
            </a:r>
            <a:r>
              <a:rPr lang="pt-BR" sz="1000" b="1" dirty="0"/>
              <a:t>importar arquivos com formato .ICS no Google Agenda</a:t>
            </a:r>
            <a:r>
              <a:rPr lang="pt-BR" sz="1000" dirty="0"/>
              <a:t>.</a:t>
            </a:r>
          </a:p>
          <a:p>
            <a:r>
              <a:rPr lang="pt-BR" sz="1000" b="1" dirty="0"/>
              <a:t>O que é o formato .ICS?</a:t>
            </a:r>
          </a:p>
          <a:p>
            <a:r>
              <a:rPr lang="pt-BR" sz="1000" dirty="0"/>
              <a:t>O formato </a:t>
            </a:r>
            <a:r>
              <a:rPr lang="pt-BR" sz="1000" b="1" dirty="0"/>
              <a:t>.ICS</a:t>
            </a:r>
            <a:r>
              <a:rPr lang="pt-BR" sz="1000" dirty="0"/>
              <a:t> assinala arquivos do</a:t>
            </a:r>
            <a:r>
              <a:rPr lang="pt-BR" sz="1000" b="1" dirty="0"/>
              <a:t> </a:t>
            </a:r>
            <a:r>
              <a:rPr lang="pt-BR" sz="1000" b="1" dirty="0" err="1"/>
              <a:t>iCalendar</a:t>
            </a:r>
            <a:r>
              <a:rPr lang="pt-BR" sz="1000" dirty="0"/>
              <a:t>, que é um formato padrão bem suportado para armazenar e trocar informações de calendário. Esses arquivos são salvos em formato de texto simples com informações como título, resumo, data, hora de início e término para qualquer evento descrito. Esses dados possuem um código semanticamente estruturado baseado em XML e podem ser visualizados até mesmo com um editor de texto.</a:t>
            </a:r>
          </a:p>
          <a:p>
            <a:r>
              <a:rPr lang="pt-BR" sz="1000" b="1" dirty="0">
                <a:solidFill>
                  <a:schemeClr val="accent3"/>
                </a:solidFill>
              </a:rPr>
              <a:t>Praticidade com o Google Agenda,</a:t>
            </a:r>
            <a:r>
              <a:rPr lang="pt-BR" sz="1000" dirty="0"/>
              <a:t> Criado com o intuito de facilitar e otimizar as atividades do cotidiano, o </a:t>
            </a:r>
            <a:r>
              <a:rPr lang="pt-BR" sz="1000" b="1" dirty="0"/>
              <a:t>Google Agenda</a:t>
            </a:r>
            <a:r>
              <a:rPr lang="pt-BR" sz="1000" dirty="0"/>
              <a:t> é uma das ferramentas do </a:t>
            </a:r>
            <a:r>
              <a:rPr lang="pt-BR" sz="1000" b="1" dirty="0"/>
              <a:t>Google</a:t>
            </a:r>
            <a:r>
              <a:rPr lang="pt-BR" sz="1000" dirty="0"/>
              <a:t> mais utilizadas por pessoas e empresas ao redor do mundo. Com ele, você consegue organizar o seu dia, receber lembretes de eventos em sua caixa de </a:t>
            </a:r>
            <a:r>
              <a:rPr lang="pt-BR" sz="1000" i="1" dirty="0"/>
              <a:t>e-mail </a:t>
            </a:r>
            <a:r>
              <a:rPr lang="pt-BR" sz="1000" dirty="0"/>
              <a:t>ou celular, e ainda anexar arquivos ou documentos em seu evento. Marcar compromissos e reuniões também fica muito mais fácil, já que é possível ter acesso à agenda de todos os seus amigos e colegas de trabalho.</a:t>
            </a:r>
          </a:p>
          <a:p>
            <a:r>
              <a:rPr lang="pt-BR" sz="1000" dirty="0"/>
              <a:t>Entre os principais diferenciais do </a:t>
            </a:r>
            <a:r>
              <a:rPr lang="pt-BR" sz="1000" b="1" dirty="0"/>
              <a:t>Google </a:t>
            </a:r>
            <a:r>
              <a:rPr lang="pt-BR" sz="1000" b="1" dirty="0" err="1"/>
              <a:t>Calendar</a:t>
            </a:r>
            <a:r>
              <a:rPr lang="pt-BR" sz="1000" dirty="0"/>
              <a:t>, estão recursos como o agendamento inteligente, que informa os horários disponíveis para todos conseguirem se encontrar pontualmente, e também a possibilidade de ver a sua agenda e responder os convites mesmo sem conexão à internet, graças a possibilidade de trabalhar </a:t>
            </a:r>
            <a:r>
              <a:rPr lang="pt-BR" sz="1000" i="1" dirty="0"/>
              <a:t>offline</a:t>
            </a:r>
            <a:r>
              <a:rPr lang="pt-BR" sz="1000" dirty="0"/>
              <a:t> na ferramenta. Além disso, caso você utilize algum outro aplicativo de agenda, como </a:t>
            </a:r>
            <a:r>
              <a:rPr lang="pt-BR" sz="1000" b="1" dirty="0"/>
              <a:t>Apple </a:t>
            </a:r>
            <a:r>
              <a:rPr lang="pt-BR" sz="1000" b="1" dirty="0" err="1"/>
              <a:t>iCal</a:t>
            </a:r>
            <a:r>
              <a:rPr lang="pt-BR" sz="1000" dirty="0"/>
              <a:t>, </a:t>
            </a:r>
            <a:r>
              <a:rPr lang="pt-BR" sz="1000" b="1" dirty="0"/>
              <a:t>Mozilla </a:t>
            </a:r>
            <a:r>
              <a:rPr lang="pt-BR" sz="1000" b="1" dirty="0" err="1"/>
              <a:t>Sunbird</a:t>
            </a:r>
            <a:r>
              <a:rPr lang="pt-BR" sz="1000" dirty="0"/>
              <a:t> ou </a:t>
            </a:r>
            <a:r>
              <a:rPr lang="pt-BR" sz="1000" b="1" dirty="0"/>
              <a:t>Microsoft Outlook</a:t>
            </a:r>
            <a:r>
              <a:rPr lang="pt-BR" sz="1000" dirty="0"/>
              <a:t>, você pode sincronizá-lo automaticamente com o </a:t>
            </a:r>
            <a:r>
              <a:rPr lang="pt-BR" sz="1000" b="1" dirty="0"/>
              <a:t>Google Agenda</a:t>
            </a:r>
            <a:r>
              <a:rPr lang="pt-BR" sz="1000" dirty="0"/>
              <a:t>.</a:t>
            </a:r>
          </a:p>
          <a:p>
            <a:r>
              <a:rPr lang="pt-BR" sz="1000" dirty="0"/>
              <a:t>O </a:t>
            </a:r>
            <a:r>
              <a:rPr lang="pt-BR" sz="1000" b="1" dirty="0"/>
              <a:t>Google Agenda</a:t>
            </a:r>
            <a:r>
              <a:rPr lang="pt-BR" sz="1000" dirty="0"/>
              <a:t> está disponível em diversas plataformas. Você pode acessá-lo através do navegador ou em dispositivos </a:t>
            </a:r>
            <a:r>
              <a:rPr lang="pt-BR" sz="1000" b="1" dirty="0"/>
              <a:t>Android</a:t>
            </a:r>
            <a:r>
              <a:rPr lang="pt-BR" sz="1000" dirty="0"/>
              <a:t> e </a:t>
            </a:r>
            <a:r>
              <a:rPr lang="pt-BR" sz="1000" b="1" dirty="0"/>
              <a:t>iOS</a:t>
            </a:r>
            <a:r>
              <a:rPr lang="pt-BR" sz="1000" dirty="0"/>
              <a:t>.</a:t>
            </a:r>
            <a:endParaRPr lang="pt-BR" sz="1000" b="1" dirty="0">
              <a:solidFill>
                <a:schemeClr val="accent3"/>
              </a:solidFill>
            </a:endParaRPr>
          </a:p>
          <a:p>
            <a:r>
              <a:rPr lang="pt-BR" sz="1000" b="1" dirty="0"/>
              <a:t>Como importar um arquivo ICS no Google Agenda</a:t>
            </a:r>
          </a:p>
          <a:p>
            <a:r>
              <a:rPr lang="pt-BR" sz="1000" dirty="0"/>
              <a:t>1. </a:t>
            </a:r>
            <a:r>
              <a:rPr lang="pt-BR" sz="1000" u="sng" dirty="0">
                <a:hlinkClick r:id="rId6"/>
              </a:rPr>
              <a:t>Acesse o endereço do </a:t>
            </a:r>
            <a:r>
              <a:rPr lang="pt-BR" sz="1000" b="1" u="sng" dirty="0">
                <a:hlinkClick r:id="rId6"/>
              </a:rPr>
              <a:t>Google Agenda</a:t>
            </a:r>
            <a:r>
              <a:rPr lang="pt-BR" sz="1000" dirty="0"/>
              <a:t> em um computador e faça login com a sua conta clicando em </a:t>
            </a:r>
            <a:r>
              <a:rPr lang="pt-BR" sz="1000" b="1" dirty="0"/>
              <a:t>Fazer login</a:t>
            </a:r>
            <a:r>
              <a:rPr lang="pt-BR" sz="1000" dirty="0"/>
              <a:t>.</a:t>
            </a:r>
          </a:p>
          <a:p>
            <a:br>
              <a:rPr lang="pt-BR" sz="1000" dirty="0"/>
            </a:br>
            <a:endParaRPr lang="pt-BR" sz="1000" dirty="0"/>
          </a:p>
        </p:txBody>
      </p:sp>
      <p:sp>
        <p:nvSpPr>
          <p:cNvPr id="4" name="Espaço Reservado para Texto 3"/>
          <p:cNvSpPr>
            <a:spLocks noGrp="1"/>
          </p:cNvSpPr>
          <p:nvPr>
            <p:ph type="body" sz="half" idx="2"/>
          </p:nvPr>
        </p:nvSpPr>
        <p:spPr>
          <a:xfrm>
            <a:off x="8040216" y="2132856"/>
            <a:ext cx="4151784" cy="4725144"/>
          </a:xfrm>
        </p:spPr>
        <p:txBody>
          <a:bodyPr rtlCol="0"/>
          <a:lstStyle/>
          <a:p>
            <a:r>
              <a:rPr lang="pt-BR" dirty="0"/>
              <a:t>2. Em seguida, procure pela seção </a:t>
            </a:r>
            <a:r>
              <a:rPr lang="pt-BR" b="1" dirty="0"/>
              <a:t>Outras agendas</a:t>
            </a:r>
            <a:r>
              <a:rPr lang="pt-BR" dirty="0"/>
              <a:t>, localizada logo abaixo do calendário disponibilizado no canto superior esquerdo. Após localizá-la, clique no ícone de </a:t>
            </a:r>
            <a:r>
              <a:rPr lang="pt-BR" b="1" dirty="0"/>
              <a:t>+</a:t>
            </a:r>
            <a:r>
              <a:rPr lang="pt-BR" dirty="0"/>
              <a:t> e selecione</a:t>
            </a:r>
            <a:r>
              <a:rPr lang="pt-BR" b="1" dirty="0"/>
              <a:t> Importar</a:t>
            </a:r>
            <a:endParaRPr lang="pt-BR" dirty="0"/>
          </a:p>
        </p:txBody>
      </p:sp>
      <p:pic>
        <p:nvPicPr>
          <p:cNvPr id="6" name="Imagem 5">
            <a:extLst>
              <a:ext uri="{FF2B5EF4-FFF2-40B4-BE49-F238E27FC236}">
                <a16:creationId xmlns:a16="http://schemas.microsoft.com/office/drawing/2014/main" id="{34D95131-FAA0-4C9D-8D9F-8FDC17A804D8}"/>
              </a:ext>
            </a:extLst>
          </p:cNvPr>
          <p:cNvPicPr>
            <a:picLocks noChangeAspect="1"/>
          </p:cNvPicPr>
          <p:nvPr/>
        </p:nvPicPr>
        <p:blipFill>
          <a:blip r:embed="rId7"/>
          <a:stretch>
            <a:fillRect/>
          </a:stretch>
        </p:blipFill>
        <p:spPr>
          <a:xfrm>
            <a:off x="8049209" y="3431231"/>
            <a:ext cx="3728910" cy="2232248"/>
          </a:xfrm>
          <a:prstGeom prst="rect">
            <a:avLst/>
          </a:prstGeom>
        </p:spPr>
      </p:pic>
    </p:spTree>
    <p:extLst>
      <p:ext uri="{BB962C8B-B14F-4D97-AF65-F5344CB8AC3E}">
        <p14:creationId xmlns:p14="http://schemas.microsoft.com/office/powerpoint/2010/main" val="323256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CB783-BD46-4C76-8D69-2BB8D3BC9CD6}"/>
              </a:ext>
            </a:extLst>
          </p:cNvPr>
          <p:cNvSpPr>
            <a:spLocks noGrp="1"/>
          </p:cNvSpPr>
          <p:nvPr>
            <p:ph type="title"/>
          </p:nvPr>
        </p:nvSpPr>
        <p:spPr>
          <a:xfrm>
            <a:off x="16091" y="30425"/>
            <a:ext cx="2999656" cy="3024336"/>
          </a:xfrm>
        </p:spPr>
        <p:txBody>
          <a:bodyPr>
            <a:normAutofit/>
          </a:bodyPr>
          <a:lstStyle/>
          <a:p>
            <a:r>
              <a:rPr lang="pt-BR" sz="1800" dirty="0"/>
              <a:t>3. Uma tela de configurações surgirá em seguida. Nela, você pode escolher em qual agenda deseja importar o arquivo com formato .ICS e selecioná-lo posteriormente ao clicar em </a:t>
            </a:r>
            <a:r>
              <a:rPr lang="pt-BR" sz="1800" b="1" dirty="0"/>
              <a:t>Selecionar arquivo no seu computador</a:t>
            </a:r>
            <a:r>
              <a:rPr lang="pt-BR" sz="1800" dirty="0"/>
              <a:t>.</a:t>
            </a:r>
          </a:p>
        </p:txBody>
      </p:sp>
      <p:pic>
        <p:nvPicPr>
          <p:cNvPr id="4" name="Imagem 3">
            <a:extLst>
              <a:ext uri="{FF2B5EF4-FFF2-40B4-BE49-F238E27FC236}">
                <a16:creationId xmlns:a16="http://schemas.microsoft.com/office/drawing/2014/main" id="{B7EB515E-E690-45A9-988C-7A15C5658029}"/>
              </a:ext>
            </a:extLst>
          </p:cNvPr>
          <p:cNvPicPr>
            <a:picLocks noChangeAspect="1"/>
          </p:cNvPicPr>
          <p:nvPr/>
        </p:nvPicPr>
        <p:blipFill>
          <a:blip r:embed="rId2"/>
          <a:stretch>
            <a:fillRect/>
          </a:stretch>
        </p:blipFill>
        <p:spPr>
          <a:xfrm>
            <a:off x="16090" y="3054761"/>
            <a:ext cx="4279709" cy="2167747"/>
          </a:xfrm>
          <a:prstGeom prst="rect">
            <a:avLst/>
          </a:prstGeom>
        </p:spPr>
      </p:pic>
      <p:sp>
        <p:nvSpPr>
          <p:cNvPr id="5" name="Retângulo 4">
            <a:extLst>
              <a:ext uri="{FF2B5EF4-FFF2-40B4-BE49-F238E27FC236}">
                <a16:creationId xmlns:a16="http://schemas.microsoft.com/office/drawing/2014/main" id="{0F543FBB-B531-49EC-9B25-E9181C37D2C7}"/>
              </a:ext>
            </a:extLst>
          </p:cNvPr>
          <p:cNvSpPr/>
          <p:nvPr/>
        </p:nvSpPr>
        <p:spPr>
          <a:xfrm>
            <a:off x="-32253" y="5340454"/>
            <a:ext cx="6096000" cy="646331"/>
          </a:xfrm>
          <a:prstGeom prst="rect">
            <a:avLst/>
          </a:prstGeom>
        </p:spPr>
        <p:txBody>
          <a:bodyPr>
            <a:spAutoFit/>
          </a:bodyPr>
          <a:lstStyle/>
          <a:p>
            <a:r>
              <a:rPr lang="pt-BR" dirty="0">
                <a:solidFill>
                  <a:srgbClr val="FFFFFF"/>
                </a:solidFill>
                <a:latin typeface="Inter"/>
              </a:rPr>
              <a:t>4. Por fim, basta clicar em </a:t>
            </a:r>
            <a:r>
              <a:rPr lang="pt-BR" b="1" dirty="0">
                <a:solidFill>
                  <a:srgbClr val="FFFFFF"/>
                </a:solidFill>
                <a:latin typeface="Inter"/>
              </a:rPr>
              <a:t>Importar</a:t>
            </a:r>
            <a:r>
              <a:rPr lang="pt-BR" dirty="0">
                <a:solidFill>
                  <a:srgbClr val="FFFFFF"/>
                </a:solidFill>
                <a:latin typeface="Inter"/>
              </a:rPr>
              <a:t> para transferir as informações para a </a:t>
            </a:r>
            <a:r>
              <a:rPr lang="pt-BR" b="1" dirty="0">
                <a:solidFill>
                  <a:srgbClr val="FFFFFF"/>
                </a:solidFill>
                <a:latin typeface="Inter"/>
              </a:rPr>
              <a:t>Google Agenda</a:t>
            </a:r>
            <a:r>
              <a:rPr lang="pt-BR" dirty="0">
                <a:solidFill>
                  <a:srgbClr val="FFFFFF"/>
                </a:solidFill>
                <a:latin typeface="Inter"/>
              </a:rPr>
              <a:t>.</a:t>
            </a:r>
            <a:endParaRPr lang="pt-BR" dirty="0"/>
          </a:p>
        </p:txBody>
      </p:sp>
      <p:pic>
        <p:nvPicPr>
          <p:cNvPr id="6" name="Imagem 5">
            <a:extLst>
              <a:ext uri="{FF2B5EF4-FFF2-40B4-BE49-F238E27FC236}">
                <a16:creationId xmlns:a16="http://schemas.microsoft.com/office/drawing/2014/main" id="{78F6005B-126B-451D-A4D5-AB37ED8431AB}"/>
              </a:ext>
            </a:extLst>
          </p:cNvPr>
          <p:cNvPicPr>
            <a:picLocks noChangeAspect="1"/>
          </p:cNvPicPr>
          <p:nvPr/>
        </p:nvPicPr>
        <p:blipFill>
          <a:blip r:embed="rId3"/>
          <a:stretch>
            <a:fillRect/>
          </a:stretch>
        </p:blipFill>
        <p:spPr>
          <a:xfrm>
            <a:off x="6456040" y="1114298"/>
            <a:ext cx="5593926" cy="3024336"/>
          </a:xfrm>
          <a:prstGeom prst="rect">
            <a:avLst/>
          </a:prstGeom>
        </p:spPr>
      </p:pic>
    </p:spTree>
    <p:extLst>
      <p:ext uri="{BB962C8B-B14F-4D97-AF65-F5344CB8AC3E}">
        <p14:creationId xmlns:p14="http://schemas.microsoft.com/office/powerpoint/2010/main" val="220015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D64080-3579-47B9-9D3E-7047101F56F2}"/>
              </a:ext>
            </a:extLst>
          </p:cNvPr>
          <p:cNvSpPr>
            <a:spLocks noGrp="1"/>
          </p:cNvSpPr>
          <p:nvPr>
            <p:ph type="body" idx="1"/>
          </p:nvPr>
        </p:nvSpPr>
        <p:spPr>
          <a:xfrm>
            <a:off x="479376" y="188640"/>
            <a:ext cx="9144000" cy="5832648"/>
          </a:xfrm>
        </p:spPr>
        <p:txBody>
          <a:bodyPr>
            <a:normAutofit fontScale="85000" lnSpcReduction="20000"/>
          </a:bodyPr>
          <a:lstStyle/>
          <a:p>
            <a:r>
              <a:rPr lang="pt-BR" dirty="0" err="1">
                <a:solidFill>
                  <a:srgbClr val="C00000"/>
                </a:solidFill>
              </a:rPr>
              <a:t>Fontes:</a:t>
            </a:r>
            <a:r>
              <a:rPr lang="pt-BR" dirty="0" err="1">
                <a:solidFill>
                  <a:schemeClr val="accent6">
                    <a:lumMod val="75000"/>
                  </a:schemeClr>
                </a:solidFill>
              </a:rPr>
              <a:t>https</a:t>
            </a:r>
            <a:r>
              <a:rPr lang="pt-BR" dirty="0">
                <a:solidFill>
                  <a:schemeClr val="accent6">
                    <a:lumMod val="75000"/>
                  </a:schemeClr>
                </a:solidFill>
              </a:rPr>
              <a:t>://support.google.com/</a:t>
            </a:r>
            <a:r>
              <a:rPr lang="pt-BR" dirty="0" err="1">
                <a:solidFill>
                  <a:schemeClr val="accent6">
                    <a:lumMod val="75000"/>
                  </a:schemeClr>
                </a:solidFill>
              </a:rPr>
              <a:t>calendar</a:t>
            </a:r>
            <a:r>
              <a:rPr lang="pt-BR" dirty="0">
                <a:solidFill>
                  <a:schemeClr val="accent6">
                    <a:lumMod val="75000"/>
                  </a:schemeClr>
                </a:solidFill>
              </a:rPr>
              <a:t>/</a:t>
            </a:r>
            <a:r>
              <a:rPr lang="pt-BR" dirty="0" err="1">
                <a:solidFill>
                  <a:schemeClr val="accent6">
                    <a:lumMod val="75000"/>
                  </a:schemeClr>
                </a:solidFill>
              </a:rPr>
              <a:t>answer</a:t>
            </a:r>
            <a:r>
              <a:rPr lang="pt-BR" dirty="0">
                <a:solidFill>
                  <a:schemeClr val="accent6">
                    <a:lumMod val="75000"/>
                  </a:schemeClr>
                </a:solidFill>
              </a:rPr>
              <a:t>/37118?hl=</a:t>
            </a:r>
            <a:r>
              <a:rPr lang="pt-BR" dirty="0" err="1">
                <a:solidFill>
                  <a:schemeClr val="accent6">
                    <a:lumMod val="75000"/>
                  </a:schemeClr>
                </a:solidFill>
              </a:rPr>
              <a:t>pt-BR&amp;co</a:t>
            </a:r>
            <a:r>
              <a:rPr lang="pt-BR" dirty="0">
                <a:solidFill>
                  <a:schemeClr val="accent6">
                    <a:lumMod val="75000"/>
                  </a:schemeClr>
                </a:solidFill>
              </a:rPr>
              <a:t>=GENIE.Platform%3DDesktop</a:t>
            </a:r>
            <a:r>
              <a:rPr lang="pt-BR" dirty="0"/>
              <a:t>, </a:t>
            </a:r>
            <a:r>
              <a:rPr lang="pt-BR" dirty="0">
                <a:solidFill>
                  <a:schemeClr val="accent2"/>
                </a:solidFill>
              </a:rPr>
              <a:t>https://www.googleadservices.com/pagead/aclk?sa=L&amp;ai=DChcSEwiBhvuSi4n_AhWtRH8AHRQhA4gYABAAGgJvYQ&amp;ohost=www.google.com&amp;cid=CAESbeD2NXB65ccDY_J0JZi3JF9v5QAvqikA53tWSvT3coyLxodvTCs2l8lLZD7ADeixQEFk2onoz5J6IU2sZNBzPfpU5oO2Lj8ibvCQQvaSlGGqGibx1EDbuc1eAsgwFIaYIbKB4bTuYnkX976DKA0&amp;sig=AOD64_0Cn7gmngtjCQRC8MyYIbst-AoCiw&amp;q&amp;adurl&amp;ved=2ahUKEwim4_CSi4n_AhUkrJUCHXA7B9cQ0Qx6BAgIEAE</a:t>
            </a:r>
            <a:r>
              <a:rPr lang="pt-BR" dirty="0"/>
              <a:t>, </a:t>
            </a:r>
            <a:r>
              <a:rPr lang="pt-BR" dirty="0">
                <a:solidFill>
                  <a:schemeClr val="accent4">
                    <a:lumMod val="75000"/>
                  </a:schemeClr>
                </a:solidFill>
              </a:rPr>
              <a:t>https://www.techtudo.com.br/noticias/2016/08/como-criar-uma-agenda-online-compartilhada-no-google.ghtml:https://support.google.com/calendar/answer/37082?hl=pt-BR:</a:t>
            </a:r>
            <a:r>
              <a:rPr lang="pt-BR" dirty="0"/>
              <a:t>https://support.google.com/calendar/answer/37082?hl=pt-BR:https://support.microsoft.com/pt-pt/office/utilizar-o-lembrete-de-acessibilidade-para-notificar-os-autores-de-problemas-de-acessibilidade-4f58ce8f-bf2e-4ae7-9f39-869a783bb988#:~:text=Instalar%20o%20Lembrete%20de%20Acessibilidade,-NoWord%2C%20Excel%20ou&amp;text=No%20separador%20Loja%2C%20procure%20%22Lembrete,Acessibilidade%20%C3%A9%20exibido%20no%20fita, https://workspace.google.com/intl/pt-BR/lp/calendar/?utm_source=google&amp;utm_medium=cpc&amp;utm_campaign=latam-BR-all-pt-dr-skws-all-all-trial-p-dr-1605540-LUAC0016342&amp;utm_content=text-ad-none-any-DEV_c-CRE_548555583253-ADGP_Hybrid%20%7C%20SKWS%20-%20PHR%20%7C%20Txt%20~%20Calendar_Agenda-KWID_43700066624598163-kwd-17124712&amp;utm_term=KW_agenda-ST_agenda&amp;gad=1&amp;gclid=CjwKCAjwpayjBhAnEiwA-7enazh5Fv3N0XdTuLK65Ui3fHF4VzGHe4k-qymVoNQKfiNR1-ZZIXVwpBoCNwUQAvD_BwE&amp;gclsrc=aw.ds.</a:t>
            </a:r>
          </a:p>
          <a:p>
            <a:r>
              <a:rPr lang="pt-BR" dirty="0"/>
              <a:t>https://novaescola.org.br/planos-de-aula/fundamental/1ano/</a:t>
            </a:r>
            <a:r>
              <a:rPr lang="pt-BR" dirty="0" err="1"/>
              <a:t>matematica</a:t>
            </a:r>
            <a:r>
              <a:rPr lang="pt-BR" dirty="0"/>
              <a:t>/conhecendo-o-</a:t>
            </a:r>
            <a:r>
              <a:rPr lang="pt-BR" dirty="0" err="1"/>
              <a:t>calendario</a:t>
            </a:r>
            <a:r>
              <a:rPr lang="pt-BR" dirty="0"/>
              <a:t>/609#:~:</a:t>
            </a:r>
            <a:r>
              <a:rPr lang="pt-BR" dirty="0" err="1"/>
              <a:t>text</a:t>
            </a:r>
            <a:r>
              <a:rPr lang="pt-BR" dirty="0"/>
              <a:t>=Habilidade%20da%20BNCC,%2C%20utilizando%20calend%C3%A1rio%2C%20quando%20necess%C3%A1rio.</a:t>
            </a:r>
          </a:p>
        </p:txBody>
      </p:sp>
    </p:spTree>
    <p:extLst>
      <p:ext uri="{BB962C8B-B14F-4D97-AF65-F5344CB8AC3E}">
        <p14:creationId xmlns:p14="http://schemas.microsoft.com/office/powerpoint/2010/main" val="324983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76672"/>
            <a:ext cx="9144000" cy="1143000"/>
          </a:xfrm>
        </p:spPr>
        <p:txBody>
          <a:bodyPr rtlCol="0"/>
          <a:lstStyle/>
          <a:p>
            <a:pPr rtl="0"/>
            <a:r>
              <a:rPr lang="pt-BR" dirty="0">
                <a:solidFill>
                  <a:srgbClr val="C00000"/>
                </a:solidFill>
              </a:rPr>
              <a:t>Agenda eletrônica tutoral </a:t>
            </a:r>
          </a:p>
        </p:txBody>
      </p:sp>
      <p:sp>
        <p:nvSpPr>
          <p:cNvPr id="14" name="Espaço Reservado para Conteúdo 13"/>
          <p:cNvSpPr>
            <a:spLocks noGrp="1"/>
          </p:cNvSpPr>
          <p:nvPr>
            <p:ph idx="1"/>
          </p:nvPr>
        </p:nvSpPr>
        <p:spPr>
          <a:xfrm>
            <a:off x="1524000" y="1828800"/>
            <a:ext cx="9144000" cy="4840560"/>
          </a:xfrm>
        </p:spPr>
        <p:txBody>
          <a:bodyPr rtlCol="0">
            <a:normAutofit fontScale="70000" lnSpcReduction="20000"/>
          </a:bodyPr>
          <a:lstStyle/>
          <a:p>
            <a:pPr marL="0" indent="0">
              <a:buNone/>
            </a:pPr>
            <a:r>
              <a:rPr lang="pt-BR" sz="2300" b="1" dirty="0"/>
              <a:t>O que é agenda online?</a:t>
            </a:r>
          </a:p>
          <a:p>
            <a:pPr marL="0" indent="0">
              <a:buNone/>
            </a:pPr>
            <a:r>
              <a:rPr lang="pt-BR" sz="2300" dirty="0"/>
              <a:t>De forma prática, uma agenda online funciona como um aplicativo online para que você edite e </a:t>
            </a:r>
            <a:r>
              <a:rPr lang="pt-BR" sz="2300" u="sng" dirty="0">
                <a:hlinkClick r:id="rId2"/>
              </a:rPr>
              <a:t>controle as tarefas</a:t>
            </a:r>
            <a:r>
              <a:rPr lang="pt-BR" sz="2300" dirty="0"/>
              <a:t> digitalmente. A grande vantagem, além da otimização do tempo, são os outros recursos oferecidos que vão além das possibilidades propostas </a:t>
            </a:r>
          </a:p>
          <a:p>
            <a:pPr marL="0" indent="0">
              <a:buNone/>
            </a:pPr>
            <a:r>
              <a:rPr lang="pt-BR" sz="2300" dirty="0"/>
              <a:t>Algumas agendas online também oferecem recursos de software para empresas e proporcionam ainda mais integração e automação. Por exemplo, o </a:t>
            </a:r>
            <a:r>
              <a:rPr lang="pt-BR" sz="2300" dirty="0">
                <a:hlinkClick r:id="rId3"/>
              </a:rPr>
              <a:t>sistema de agendamento online</a:t>
            </a:r>
            <a:r>
              <a:rPr lang="pt-BR" sz="2300" dirty="0"/>
              <a:t> possibilita que você envie o link da sua agenda para o cliente e ele mesmo agende o dia e horário. Incrível, né? Adicione aqui seu terceiro marcador</a:t>
            </a:r>
          </a:p>
          <a:p>
            <a:pPr marL="0" indent="0">
              <a:buNone/>
            </a:pPr>
            <a:r>
              <a:rPr lang="pt-BR" sz="2300" b="1" dirty="0"/>
              <a:t>Como funciona uma agenda online?</a:t>
            </a:r>
          </a:p>
          <a:p>
            <a:pPr marL="0" indent="0">
              <a:buNone/>
            </a:pPr>
            <a:r>
              <a:rPr lang="pt-BR" sz="2300" dirty="0"/>
              <a:t>O funcionamento de uma agenda online vai variar de acordo com as </a:t>
            </a:r>
            <a:r>
              <a:rPr lang="pt-BR" sz="2300" dirty="0">
                <a:hlinkClick r:id="rId4"/>
              </a:rPr>
              <a:t>necessidades do usuário</a:t>
            </a:r>
            <a:r>
              <a:rPr lang="pt-BR" sz="2300" dirty="0"/>
              <a:t>. Mas, de maneira geral, todas as agendas utilizam da tecnologia para melhorar a organização e aumentar a praticidade. </a:t>
            </a:r>
          </a:p>
          <a:p>
            <a:pPr marL="0" indent="0">
              <a:buNone/>
            </a:pPr>
            <a:br>
              <a:rPr lang="pt-BR" sz="2300" dirty="0"/>
            </a:br>
            <a:r>
              <a:rPr lang="pt-BR" sz="2300" dirty="0"/>
              <a:t>Por exemplo, caso você precise de uma agenda para organizar metas e planejamentos, você irá adicionar todas as informações sobre seus objetivos e data-los. Agora, caso a sua agenda seja para organizar compromissos, você deverá adicionar os eventos, datas e lembretes.</a:t>
            </a:r>
          </a:p>
          <a:p>
            <a:pPr marL="0" indent="0">
              <a:buNone/>
            </a:pPr>
            <a:br>
              <a:rPr lang="pt-BR" dirty="0"/>
            </a:br>
            <a:r>
              <a:rPr lang="pt-BR" sz="2200" dirty="0"/>
              <a:t>Uma agenda online de compromissos pode ser ainda mais útil dentro de uma empresa. Por exemplo, com </a:t>
            </a:r>
            <a:r>
              <a:rPr lang="pt-BR" sz="2200" b="1" dirty="0"/>
              <a:t>softwares de agenda corporativos</a:t>
            </a:r>
            <a:r>
              <a:rPr lang="pt-BR" sz="2200" dirty="0"/>
              <a:t> é possível criar eventos e compartilhar com outras pessoas, como clientes de uma consulta ou funcionários para uma reunião. </a:t>
            </a:r>
          </a:p>
          <a:p>
            <a:pPr marL="0" indent="0">
              <a:buNone/>
            </a:pPr>
            <a:endParaRPr lang="pt-B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4840C-9167-4DC6-B83A-061DA47A7392}"/>
              </a:ext>
            </a:extLst>
          </p:cNvPr>
          <p:cNvSpPr>
            <a:spLocks noGrp="1"/>
          </p:cNvSpPr>
          <p:nvPr>
            <p:ph type="title"/>
          </p:nvPr>
        </p:nvSpPr>
        <p:spPr/>
        <p:txBody>
          <a:bodyPr/>
          <a:lstStyle/>
          <a:p>
            <a:r>
              <a:rPr lang="pt-BR" dirty="0">
                <a:solidFill>
                  <a:schemeClr val="accent3"/>
                </a:solidFill>
              </a:rPr>
              <a:t>agenda</a:t>
            </a:r>
            <a:r>
              <a:rPr lang="pt-BR" dirty="0"/>
              <a:t> </a:t>
            </a:r>
          </a:p>
        </p:txBody>
      </p:sp>
      <p:sp>
        <p:nvSpPr>
          <p:cNvPr id="3" name="Espaço Reservado para Texto 2">
            <a:extLst>
              <a:ext uri="{FF2B5EF4-FFF2-40B4-BE49-F238E27FC236}">
                <a16:creationId xmlns:a16="http://schemas.microsoft.com/office/drawing/2014/main" id="{5D1A5FC0-1335-48D7-9559-4A92060E09A1}"/>
              </a:ext>
            </a:extLst>
          </p:cNvPr>
          <p:cNvSpPr>
            <a:spLocks noGrp="1"/>
          </p:cNvSpPr>
          <p:nvPr>
            <p:ph type="body" idx="1"/>
          </p:nvPr>
        </p:nvSpPr>
        <p:spPr/>
        <p:txBody>
          <a:bodyPr>
            <a:normAutofit fontScale="92500"/>
          </a:bodyPr>
          <a:lstStyle/>
          <a:p>
            <a:r>
              <a:rPr lang="pt-BR" b="1" dirty="0"/>
              <a:t>Agenda eletrônica </a:t>
            </a:r>
          </a:p>
        </p:txBody>
      </p:sp>
      <p:sp>
        <p:nvSpPr>
          <p:cNvPr id="4" name="Espaço Reservado para Conteúdo 3">
            <a:extLst>
              <a:ext uri="{FF2B5EF4-FFF2-40B4-BE49-F238E27FC236}">
                <a16:creationId xmlns:a16="http://schemas.microsoft.com/office/drawing/2014/main" id="{E74F25B2-D5DC-4DB9-B6BE-9F24127195CF}"/>
              </a:ext>
            </a:extLst>
          </p:cNvPr>
          <p:cNvSpPr>
            <a:spLocks noGrp="1"/>
          </p:cNvSpPr>
          <p:nvPr>
            <p:ph sz="half" idx="2"/>
          </p:nvPr>
        </p:nvSpPr>
        <p:spPr/>
        <p:txBody>
          <a:bodyPr>
            <a:normAutofit fontScale="92500"/>
          </a:bodyPr>
          <a:lstStyle/>
          <a:p>
            <a:r>
              <a:rPr lang="pt-BR" dirty="0"/>
              <a:t>Uma Agenda Eletrônica é um pequeno computador do tamanho de uma calculadora, frequentemente contendo função interna de diário, entre outras funções, tais como livro de endereços e calendário. Normalmente, possuem um pequeno teclado alfanumérico e uma tela LCD de uma, duas ou três linhas.</a:t>
            </a:r>
          </a:p>
        </p:txBody>
      </p:sp>
      <p:sp>
        <p:nvSpPr>
          <p:cNvPr id="5" name="Espaço Reservado para Texto 4">
            <a:extLst>
              <a:ext uri="{FF2B5EF4-FFF2-40B4-BE49-F238E27FC236}">
                <a16:creationId xmlns:a16="http://schemas.microsoft.com/office/drawing/2014/main" id="{A19A1F79-6BEA-449E-9F07-B5BCF739D225}"/>
              </a:ext>
            </a:extLst>
          </p:cNvPr>
          <p:cNvSpPr>
            <a:spLocks noGrp="1"/>
          </p:cNvSpPr>
          <p:nvPr>
            <p:ph type="body" sz="quarter" idx="3"/>
          </p:nvPr>
        </p:nvSpPr>
        <p:spPr/>
        <p:txBody>
          <a:bodyPr>
            <a:normAutofit fontScale="92500"/>
          </a:bodyPr>
          <a:lstStyle/>
          <a:p>
            <a:r>
              <a:rPr lang="pt-BR" b="1" dirty="0"/>
              <a:t>As 5 vantagens da agenda eletrônica digital para a “agenda-caderninho</a:t>
            </a:r>
            <a:endParaRPr lang="pt-BR" dirty="0"/>
          </a:p>
        </p:txBody>
      </p:sp>
      <p:sp>
        <p:nvSpPr>
          <p:cNvPr id="6" name="Espaço Reservado para Conteúdo 5">
            <a:extLst>
              <a:ext uri="{FF2B5EF4-FFF2-40B4-BE49-F238E27FC236}">
                <a16:creationId xmlns:a16="http://schemas.microsoft.com/office/drawing/2014/main" id="{CB1807A1-427C-4ECC-B552-E5F1FDFA8D06}"/>
              </a:ext>
            </a:extLst>
          </p:cNvPr>
          <p:cNvSpPr>
            <a:spLocks noGrp="1"/>
          </p:cNvSpPr>
          <p:nvPr>
            <p:ph sz="quarter" idx="4"/>
          </p:nvPr>
        </p:nvSpPr>
        <p:spPr>
          <a:xfrm>
            <a:off x="6327648" y="2514600"/>
            <a:ext cx="4343400" cy="3352801"/>
          </a:xfrm>
        </p:spPr>
        <p:txBody>
          <a:bodyPr>
            <a:normAutofit fontScale="92500"/>
          </a:bodyPr>
          <a:lstStyle/>
          <a:p>
            <a:pPr marL="0" indent="0">
              <a:buNone/>
            </a:pPr>
            <a:endParaRPr lang="pt-BR" dirty="0"/>
          </a:p>
          <a:p>
            <a:pPr marL="0" indent="0">
              <a:buNone/>
            </a:pPr>
            <a:r>
              <a:rPr lang="pt-BR" dirty="0"/>
              <a:t>Os alertas. Com certeza seu caderno não vai mudar de cor ou emitir algum som assim que precisar dizer que você possui um compromisso para daqui 1 hora. ...</a:t>
            </a:r>
          </a:p>
          <a:p>
            <a:pPr marL="0" indent="0">
              <a:buNone/>
            </a:pPr>
            <a:r>
              <a:rPr lang="pt-BR" dirty="0"/>
              <a:t>Espaço infinito. ...</a:t>
            </a:r>
          </a:p>
          <a:p>
            <a:r>
              <a:rPr lang="pt-BR" dirty="0"/>
              <a:t>Compartilhamento. ...</a:t>
            </a:r>
          </a:p>
          <a:p>
            <a:pPr marL="0" indent="0">
              <a:buNone/>
            </a:pPr>
            <a:r>
              <a:rPr lang="pt-BR" dirty="0"/>
              <a:t>Dá pra levar no bolso.</a:t>
            </a:r>
            <a:br>
              <a:rPr lang="pt-BR" dirty="0"/>
            </a:br>
            <a:endParaRPr lang="pt-BR" dirty="0"/>
          </a:p>
        </p:txBody>
      </p:sp>
    </p:spTree>
    <p:extLst>
      <p:ext uri="{BB962C8B-B14F-4D97-AF65-F5344CB8AC3E}">
        <p14:creationId xmlns:p14="http://schemas.microsoft.com/office/powerpoint/2010/main" val="36187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AD621B7-EA58-4967-9057-7C7EAE4701BE}"/>
              </a:ext>
            </a:extLst>
          </p:cNvPr>
          <p:cNvSpPr>
            <a:spLocks noGrp="1"/>
          </p:cNvSpPr>
          <p:nvPr>
            <p:ph idx="1"/>
          </p:nvPr>
        </p:nvSpPr>
        <p:spPr/>
        <p:txBody>
          <a:bodyPr>
            <a:normAutofit fontScale="92500" lnSpcReduction="20000"/>
          </a:bodyPr>
          <a:lstStyle/>
          <a:p>
            <a:pPr marL="0" indent="0" fontAlgn="base">
              <a:buNone/>
            </a:pPr>
            <a:r>
              <a:rPr lang="pt-BR" b="1" dirty="0"/>
              <a:t>Acessar quando e onde precisar</a:t>
            </a:r>
          </a:p>
          <a:p>
            <a:pPr marL="0" indent="0">
              <a:buNone/>
            </a:pPr>
            <a:r>
              <a:rPr lang="pt-BR" sz="1700" dirty="0"/>
              <a:t>Sabe aquele problema de esquecer a agenda? Pois é, ele não existe mais. Por ser online, é possível acessar de onde e quando você precisar. Computador, tablet, celular, notebook...não importa, a sua agenda sempre estará disponível.</a:t>
            </a:r>
          </a:p>
          <a:p>
            <a:pPr marL="0" indent="0">
              <a:buNone/>
            </a:pPr>
            <a:r>
              <a:rPr lang="pt-BR" b="1" dirty="0"/>
              <a:t>Como escolher uma agenda online?</a:t>
            </a:r>
          </a:p>
          <a:p>
            <a:pPr marL="0" indent="0">
              <a:buNone/>
            </a:pPr>
            <a:r>
              <a:rPr lang="pt-BR" sz="1700" dirty="0"/>
              <a:t>É preciso avaliar bem os recursos disponibilizados e se o software te oferece outras vantagens além do agendamento. Por exemplo, softwares empresariais mais completos incluem outras funcionalidades para empresa, como </a:t>
            </a:r>
            <a:r>
              <a:rPr lang="pt-BR" sz="1700" dirty="0">
                <a:hlinkClick r:id="rId2"/>
              </a:rPr>
              <a:t>fluxo de caixa</a:t>
            </a:r>
            <a:r>
              <a:rPr lang="pt-BR" sz="1700" dirty="0"/>
              <a:t> e emissão de notas fiscais.</a:t>
            </a:r>
          </a:p>
          <a:p>
            <a:pPr marL="0" indent="0">
              <a:buNone/>
            </a:pPr>
            <a:br>
              <a:rPr lang="pt-BR" sz="1600" dirty="0"/>
            </a:br>
            <a:r>
              <a:rPr lang="pt-BR" sz="1700" dirty="0"/>
              <a:t>O valor final do software também deve ser levado em conta. Por exemplo, o Google Agenda, como citado, é uma excelente ferramenta de agenda pessoal, mas os recursos empresarias são pagos e o valor é cobrado em dólar. Por isso, é válido pesquisar bem e usar o período de teste grátis, quando oferecido. </a:t>
            </a:r>
          </a:p>
          <a:p>
            <a:pPr marL="0" indent="0">
              <a:buNone/>
            </a:pPr>
            <a:br>
              <a:rPr lang="pt-BR" sz="1700" dirty="0"/>
            </a:br>
            <a:r>
              <a:rPr lang="pt-BR" sz="1700" dirty="0"/>
              <a:t>No mercado nacional, o Simples Agenda tem se destacado. A agenda online do software é uma das mais completas e o sistema é integrado com </a:t>
            </a:r>
            <a:r>
              <a:rPr lang="pt-BR" sz="1700" dirty="0">
                <a:hlinkClick r:id="rId3"/>
              </a:rPr>
              <a:t>ERP</a:t>
            </a:r>
            <a:r>
              <a:rPr lang="pt-BR" sz="1700" dirty="0"/>
              <a:t>. Isso significa que é possível fazer toda a gestão empresarial em um único lugar.</a:t>
            </a:r>
          </a:p>
          <a:p>
            <a:pPr marL="0" indent="0">
              <a:buNone/>
            </a:pPr>
            <a:endParaRPr lang="pt-BR" sz="1400" dirty="0"/>
          </a:p>
          <a:p>
            <a:pPr marL="0" indent="0">
              <a:buNone/>
            </a:pPr>
            <a:endParaRPr lang="pt-BR" sz="900" dirty="0"/>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solidFill>
                  <a:srgbClr val="C00000"/>
                </a:solidFill>
              </a:rPr>
              <a:t>Fácil e rápido de acessar agenda eletrônica</a:t>
            </a:r>
          </a:p>
        </p:txBody>
      </p:sp>
      <p:sp>
        <p:nvSpPr>
          <p:cNvPr id="3" name="Espaço Reservado para Conteúdo 2"/>
          <p:cNvSpPr>
            <a:spLocks noGrp="1"/>
          </p:cNvSpPr>
          <p:nvPr>
            <p:ph sz="half" idx="1"/>
          </p:nvPr>
        </p:nvSpPr>
        <p:spPr/>
        <p:txBody>
          <a:bodyPr rtlCol="0">
            <a:normAutofit/>
          </a:bodyPr>
          <a:lstStyle/>
          <a:p>
            <a:pPr fontAlgn="base"/>
            <a:r>
              <a:rPr lang="pt-BR" b="1" dirty="0"/>
              <a:t>Fácil de usar</a:t>
            </a:r>
          </a:p>
          <a:p>
            <a:r>
              <a:rPr lang="pt-BR" sz="1400" dirty="0"/>
              <a:t>Diferentemente de uma agenda de papel, em que muitas vezes, há rasuras ou dificuldade para visualizar todos os compromissos, uma agenda online é muito fácil de usar. Até mesmo quem tem dificuldades com tecnologia, consegue entender esse tipo de sistema rapidamente.</a:t>
            </a:r>
          </a:p>
          <a:p>
            <a:endParaRPr lang="pt-BR" sz="900" dirty="0"/>
          </a:p>
        </p:txBody>
      </p:sp>
      <p:pic>
        <p:nvPicPr>
          <p:cNvPr id="7" name="Espaço Reservado para Conteúdo 6">
            <a:extLst>
              <a:ext uri="{FF2B5EF4-FFF2-40B4-BE49-F238E27FC236}">
                <a16:creationId xmlns:a16="http://schemas.microsoft.com/office/drawing/2014/main" id="{73AB6188-7D90-493A-9635-3516B78F2F59}"/>
              </a:ext>
            </a:extLst>
          </p:cNvPr>
          <p:cNvPicPr>
            <a:picLocks noGrp="1" noChangeAspect="1"/>
          </p:cNvPicPr>
          <p:nvPr>
            <p:ph sz="half" idx="2"/>
          </p:nvPr>
        </p:nvPicPr>
        <p:blipFill>
          <a:blip r:embed="rId2"/>
          <a:stretch>
            <a:fillRect/>
          </a:stretch>
        </p:blipFill>
        <p:spPr>
          <a:xfrm>
            <a:off x="6816080" y="2483743"/>
            <a:ext cx="4007634" cy="4096234"/>
          </a:xfrm>
          <a:prstGeom prst="rect">
            <a:avLst/>
          </a:prstGeom>
        </p:spPr>
      </p:pic>
      <p:pic>
        <p:nvPicPr>
          <p:cNvPr id="8" name="Imagem 7">
            <a:extLst>
              <a:ext uri="{FF2B5EF4-FFF2-40B4-BE49-F238E27FC236}">
                <a16:creationId xmlns:a16="http://schemas.microsoft.com/office/drawing/2014/main" id="{4BE501D5-468F-4A23-979D-9D4DD7845D7D}"/>
              </a:ext>
            </a:extLst>
          </p:cNvPr>
          <p:cNvPicPr>
            <a:picLocks noChangeAspect="1"/>
          </p:cNvPicPr>
          <p:nvPr/>
        </p:nvPicPr>
        <p:blipFill>
          <a:blip r:embed="rId3"/>
          <a:stretch>
            <a:fillRect/>
          </a:stretch>
        </p:blipFill>
        <p:spPr>
          <a:xfrm>
            <a:off x="911424" y="3645024"/>
            <a:ext cx="4176464" cy="2790259"/>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solidFill>
                  <a:srgbClr val="C00000"/>
                </a:solidFill>
              </a:rPr>
              <a:t>Agenda eletrônica moderna  </a:t>
            </a:r>
          </a:p>
        </p:txBody>
      </p:sp>
      <p:pic>
        <p:nvPicPr>
          <p:cNvPr id="5" name="Imagem 4">
            <a:extLst>
              <a:ext uri="{FF2B5EF4-FFF2-40B4-BE49-F238E27FC236}">
                <a16:creationId xmlns:a16="http://schemas.microsoft.com/office/drawing/2014/main" id="{40AF61CC-713C-4175-95EC-0A1D6BC98E21}"/>
              </a:ext>
            </a:extLst>
          </p:cNvPr>
          <p:cNvPicPr>
            <a:picLocks noChangeAspect="1"/>
          </p:cNvPicPr>
          <p:nvPr/>
        </p:nvPicPr>
        <p:blipFill>
          <a:blip r:embed="rId2"/>
          <a:stretch>
            <a:fillRect/>
          </a:stretch>
        </p:blipFill>
        <p:spPr>
          <a:xfrm>
            <a:off x="911424" y="3945417"/>
            <a:ext cx="3827661" cy="2564813"/>
          </a:xfrm>
          <a:prstGeom prst="rect">
            <a:avLst/>
          </a:prstGeom>
        </p:spPr>
      </p:pic>
      <p:sp>
        <p:nvSpPr>
          <p:cNvPr id="6" name="Retângulo 5">
            <a:extLst>
              <a:ext uri="{FF2B5EF4-FFF2-40B4-BE49-F238E27FC236}">
                <a16:creationId xmlns:a16="http://schemas.microsoft.com/office/drawing/2014/main" id="{30AE2121-5DC6-4EA1-871F-3A0FADF5500D}"/>
              </a:ext>
            </a:extLst>
          </p:cNvPr>
          <p:cNvSpPr/>
          <p:nvPr/>
        </p:nvSpPr>
        <p:spPr>
          <a:xfrm>
            <a:off x="383705" y="1600200"/>
            <a:ext cx="6096000" cy="1200329"/>
          </a:xfrm>
          <a:prstGeom prst="rect">
            <a:avLst/>
          </a:prstGeom>
        </p:spPr>
        <p:txBody>
          <a:bodyPr>
            <a:spAutoFit/>
          </a:bodyPr>
          <a:lstStyle/>
          <a:p>
            <a:r>
              <a:rPr lang="pt-BR" dirty="0">
                <a:solidFill>
                  <a:schemeClr val="accent4"/>
                </a:solidFill>
                <a:latin typeface="Google Sans"/>
              </a:rPr>
              <a:t>Programação inteligente de reuniões</a:t>
            </a:r>
          </a:p>
          <a:p>
            <a:r>
              <a:rPr lang="pt-BR" sz="1200" dirty="0">
                <a:latin typeface="Roboto"/>
              </a:rPr>
              <a:t>Programe eventos rapidamente verificando a disponibilidade de colegas de trabalho ou sobrepondo agendas em uma única visualização. Você pode compartilhar agendas para que as pessoas vejam todos os detalhes do evento ou apenas sua disponibilidade</a:t>
            </a:r>
            <a:r>
              <a:rPr lang="pt-BR" dirty="0">
                <a:solidFill>
                  <a:srgbClr val="545454"/>
                </a:solidFill>
                <a:latin typeface="Roboto"/>
              </a:rPr>
              <a:t>.</a:t>
            </a:r>
            <a:endParaRPr lang="pt-BR" b="0" i="0" dirty="0">
              <a:solidFill>
                <a:srgbClr val="545454"/>
              </a:solidFill>
              <a:effectLst/>
              <a:latin typeface="Roboto"/>
            </a:endParaRPr>
          </a:p>
        </p:txBody>
      </p:sp>
      <p:pic>
        <p:nvPicPr>
          <p:cNvPr id="10" name="Espaço Reservado para Conteúdo 9">
            <a:extLst>
              <a:ext uri="{FF2B5EF4-FFF2-40B4-BE49-F238E27FC236}">
                <a16:creationId xmlns:a16="http://schemas.microsoft.com/office/drawing/2014/main" id="{D6897252-8436-45AC-A5E5-FCF73B638D76}"/>
              </a:ext>
            </a:extLst>
          </p:cNvPr>
          <p:cNvPicPr>
            <a:picLocks noGrp="1" noChangeAspect="1"/>
          </p:cNvPicPr>
          <p:nvPr>
            <p:ph idx="1"/>
          </p:nvPr>
        </p:nvPicPr>
        <p:blipFill>
          <a:blip r:embed="rId3"/>
          <a:stretch>
            <a:fillRect/>
          </a:stretch>
        </p:blipFill>
        <p:spPr>
          <a:xfrm>
            <a:off x="7591671" y="955845"/>
            <a:ext cx="4274688" cy="2564813"/>
          </a:xfrm>
          <a:prstGeom prst="rect">
            <a:avLst/>
          </a:prstGeom>
        </p:spPr>
      </p:pic>
      <p:pic>
        <p:nvPicPr>
          <p:cNvPr id="11" name="Imagem 10">
            <a:extLst>
              <a:ext uri="{FF2B5EF4-FFF2-40B4-BE49-F238E27FC236}">
                <a16:creationId xmlns:a16="http://schemas.microsoft.com/office/drawing/2014/main" id="{B5826C9F-39EA-4F8D-A5E0-90D84AA5B242}"/>
              </a:ext>
            </a:extLst>
          </p:cNvPr>
          <p:cNvPicPr>
            <a:picLocks noChangeAspect="1"/>
          </p:cNvPicPr>
          <p:nvPr/>
        </p:nvPicPr>
        <p:blipFill>
          <a:blip r:embed="rId4"/>
          <a:stretch>
            <a:fillRect/>
          </a:stretch>
        </p:blipFill>
        <p:spPr>
          <a:xfrm>
            <a:off x="6168008" y="3787664"/>
            <a:ext cx="4671816" cy="2880320"/>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68" y="260648"/>
            <a:ext cx="4644008" cy="1287016"/>
          </a:xfrm>
        </p:spPr>
        <p:txBody>
          <a:bodyPr rtlCol="0"/>
          <a:lstStyle/>
          <a:p>
            <a:pPr rtl="0"/>
            <a:r>
              <a:rPr lang="pt-BR" dirty="0">
                <a:solidFill>
                  <a:srgbClr val="C00000"/>
                </a:solidFill>
              </a:rPr>
              <a:t>Calendário </a:t>
            </a:r>
          </a:p>
        </p:txBody>
      </p:sp>
      <p:sp>
        <p:nvSpPr>
          <p:cNvPr id="3" name="Espaço Reservado para Texto 2"/>
          <p:cNvSpPr>
            <a:spLocks noGrp="1"/>
          </p:cNvSpPr>
          <p:nvPr>
            <p:ph type="body" idx="1"/>
          </p:nvPr>
        </p:nvSpPr>
        <p:spPr>
          <a:xfrm>
            <a:off x="191344" y="1628800"/>
            <a:ext cx="9144000" cy="1506537"/>
          </a:xfrm>
        </p:spPr>
        <p:txBody>
          <a:bodyPr rtlCol="0">
            <a:normAutofit/>
          </a:bodyPr>
          <a:lstStyle/>
          <a:p>
            <a:r>
              <a:rPr lang="pt-BR" sz="1500" b="1" dirty="0">
                <a:solidFill>
                  <a:schemeClr val="tx1"/>
                </a:solidFill>
              </a:rPr>
              <a:t>Calendário</a:t>
            </a:r>
            <a:r>
              <a:rPr lang="pt-BR" sz="1500" dirty="0">
                <a:solidFill>
                  <a:schemeClr val="tx1"/>
                </a:solidFill>
              </a:rPr>
              <a:t> é um sistema para contagem e agrupamento de </a:t>
            </a:r>
            <a:r>
              <a:rPr lang="pt-BR" sz="1500" dirty="0">
                <a:solidFill>
                  <a:schemeClr val="tx1"/>
                </a:solidFill>
                <a:hlinkClick r:id="rId2" tooltip="Dia">
                  <a:extLst>
                    <a:ext uri="{A12FA001-AC4F-418D-AE19-62706E023703}">
                      <ahyp:hlinkClr xmlns:ahyp="http://schemas.microsoft.com/office/drawing/2018/hyperlinkcolor" val="tx"/>
                    </a:ext>
                  </a:extLst>
                </a:hlinkClick>
              </a:rPr>
              <a:t>dias</a:t>
            </a:r>
            <a:r>
              <a:rPr lang="pt-BR" sz="1500" dirty="0">
                <a:solidFill>
                  <a:schemeClr val="tx1"/>
                </a:solidFill>
              </a:rPr>
              <a:t> que visa a atender principalmente às necessidades civis e </a:t>
            </a:r>
            <a:r>
              <a:rPr lang="pt-BR" sz="1500" dirty="0">
                <a:solidFill>
                  <a:schemeClr val="tx1"/>
                </a:solidFill>
                <a:hlinkClick r:id="rId3" tooltip="Religião">
                  <a:extLst>
                    <a:ext uri="{A12FA001-AC4F-418D-AE19-62706E023703}">
                      <ahyp:hlinkClr xmlns:ahyp="http://schemas.microsoft.com/office/drawing/2018/hyperlinkcolor" val="tx"/>
                    </a:ext>
                  </a:extLst>
                </a:hlinkClick>
              </a:rPr>
              <a:t>religiosas</a:t>
            </a:r>
            <a:r>
              <a:rPr lang="pt-BR" sz="1500" dirty="0">
                <a:solidFill>
                  <a:schemeClr val="tx1"/>
                </a:solidFill>
              </a:rPr>
              <a:t> de uma </a:t>
            </a:r>
            <a:r>
              <a:rPr lang="pt-BR" sz="1500" dirty="0">
                <a:solidFill>
                  <a:schemeClr val="tx1"/>
                </a:solidFill>
                <a:hlinkClick r:id="rId4" tooltip="Cultura">
                  <a:extLst>
                    <a:ext uri="{A12FA001-AC4F-418D-AE19-62706E023703}">
                      <ahyp:hlinkClr xmlns:ahyp="http://schemas.microsoft.com/office/drawing/2018/hyperlinkcolor" val="tx"/>
                    </a:ext>
                  </a:extLst>
                </a:hlinkClick>
              </a:rPr>
              <a:t>cultura</a:t>
            </a:r>
            <a:r>
              <a:rPr lang="pt-BR" sz="1500" dirty="0">
                <a:solidFill>
                  <a:schemeClr val="tx1"/>
                </a:solidFill>
              </a:rPr>
              <a:t>. A palavra deriva do </a:t>
            </a:r>
            <a:r>
              <a:rPr lang="pt-BR" sz="1500" dirty="0">
                <a:solidFill>
                  <a:schemeClr val="tx1"/>
                </a:solidFill>
                <a:hlinkClick r:id="rId5" tooltip="Latim">
                  <a:extLst>
                    <a:ext uri="{A12FA001-AC4F-418D-AE19-62706E023703}">
                      <ahyp:hlinkClr xmlns:ahyp="http://schemas.microsoft.com/office/drawing/2018/hyperlinkcolor" val="tx"/>
                    </a:ext>
                  </a:extLst>
                </a:hlinkClick>
              </a:rPr>
              <a:t>latim</a:t>
            </a:r>
            <a:r>
              <a:rPr lang="pt-BR" sz="1500" dirty="0">
                <a:solidFill>
                  <a:schemeClr val="tx1"/>
                </a:solidFill>
              </a:rPr>
              <a:t> </a:t>
            </a:r>
            <a:r>
              <a:rPr lang="pt-BR" sz="1500" i="1" dirty="0">
                <a:solidFill>
                  <a:schemeClr val="tx1"/>
                </a:solidFill>
              </a:rPr>
              <a:t>calendarium</a:t>
            </a:r>
            <a:r>
              <a:rPr lang="pt-BR" sz="1500" dirty="0">
                <a:solidFill>
                  <a:schemeClr val="tx1"/>
                </a:solidFill>
              </a:rPr>
              <a:t>, "livro de registro", que, por sua vez, deriva de </a:t>
            </a:r>
            <a:r>
              <a:rPr lang="pt-BR" sz="1500" i="1" dirty="0" err="1">
                <a:solidFill>
                  <a:schemeClr val="tx1"/>
                </a:solidFill>
              </a:rPr>
              <a:t>calendae</a:t>
            </a:r>
            <a:r>
              <a:rPr lang="pt-BR" sz="1500" dirty="0">
                <a:solidFill>
                  <a:schemeClr val="tx1"/>
                </a:solidFill>
              </a:rPr>
              <a:t>, que indicava o primeiro dia de um </a:t>
            </a:r>
            <a:r>
              <a:rPr lang="pt-BR" sz="1500" dirty="0">
                <a:solidFill>
                  <a:schemeClr val="tx1"/>
                </a:solidFill>
                <a:hlinkClick r:id="rId6" tooltip="Calendário romano">
                  <a:extLst>
                    <a:ext uri="{A12FA001-AC4F-418D-AE19-62706E023703}">
                      <ahyp:hlinkClr xmlns:ahyp="http://schemas.microsoft.com/office/drawing/2018/hyperlinkcolor" val="tx"/>
                    </a:ext>
                  </a:extLst>
                </a:hlinkClick>
              </a:rPr>
              <a:t>mês romano</a:t>
            </a:r>
            <a:r>
              <a:rPr lang="pt-BR" sz="1500" dirty="0">
                <a:solidFill>
                  <a:schemeClr val="tx1"/>
                </a:solidFill>
              </a:rPr>
              <a:t>. As unidades principais de agrupamento dos dias são o </a:t>
            </a:r>
            <a:r>
              <a:rPr lang="pt-BR" sz="1500" dirty="0">
                <a:solidFill>
                  <a:schemeClr val="tx1"/>
                </a:solidFill>
                <a:hlinkClick r:id="rId7" tooltip="Mês">
                  <a:extLst>
                    <a:ext uri="{A12FA001-AC4F-418D-AE19-62706E023703}">
                      <ahyp:hlinkClr xmlns:ahyp="http://schemas.microsoft.com/office/drawing/2018/hyperlinkcolor" val="tx"/>
                    </a:ext>
                  </a:extLst>
                </a:hlinkClick>
              </a:rPr>
              <a:t>mês</a:t>
            </a:r>
            <a:r>
              <a:rPr lang="pt-BR" sz="1500" dirty="0">
                <a:solidFill>
                  <a:schemeClr val="tx1"/>
                </a:solidFill>
              </a:rPr>
              <a:t> e o </a:t>
            </a:r>
            <a:r>
              <a:rPr lang="pt-BR" sz="1500" dirty="0">
                <a:solidFill>
                  <a:schemeClr val="tx1"/>
                </a:solidFill>
                <a:hlinkClick r:id="rId8" tooltip="Ano">
                  <a:extLst>
                    <a:ext uri="{A12FA001-AC4F-418D-AE19-62706E023703}">
                      <ahyp:hlinkClr xmlns:ahyp="http://schemas.microsoft.com/office/drawing/2018/hyperlinkcolor" val="tx"/>
                    </a:ext>
                  </a:extLst>
                </a:hlinkClick>
              </a:rPr>
              <a:t>ano</a:t>
            </a:r>
            <a:r>
              <a:rPr lang="pt-BR" sz="1500" dirty="0">
                <a:solidFill>
                  <a:schemeClr val="tx1"/>
                </a:solidFill>
              </a:rPr>
              <a:t>.</a:t>
            </a:r>
            <a:r>
              <a:rPr lang="pt-BR" sz="1500" baseline="30000" dirty="0">
                <a:solidFill>
                  <a:schemeClr val="tx1"/>
                </a:solidFill>
                <a:hlinkClick r:id="rId9">
                  <a:extLst>
                    <a:ext uri="{A12FA001-AC4F-418D-AE19-62706E023703}">
                      <ahyp:hlinkClr xmlns:ahyp="http://schemas.microsoft.com/office/drawing/2018/hyperlinkcolor" val="tx"/>
                    </a:ext>
                  </a:extLst>
                </a:hlinkClick>
              </a:rPr>
              <a:t>[1</a:t>
            </a:r>
            <a:r>
              <a:rPr lang="pt-BR" baseline="30000" dirty="0">
                <a:solidFill>
                  <a:schemeClr val="tx1"/>
                </a:solidFill>
                <a:hlinkClick r:id="rId9">
                  <a:extLst>
                    <a:ext uri="{A12FA001-AC4F-418D-AE19-62706E023703}">
                      <ahyp:hlinkClr xmlns:ahyp="http://schemas.microsoft.com/office/drawing/2018/hyperlinkcolor" val="tx"/>
                    </a:ext>
                  </a:extLst>
                </a:hlinkClick>
              </a:rPr>
              <a:t>]</a:t>
            </a:r>
            <a:endParaRPr lang="pt-BR" dirty="0">
              <a:solidFill>
                <a:schemeClr val="tx1"/>
              </a:solidFill>
            </a:endParaRPr>
          </a:p>
        </p:txBody>
      </p:sp>
      <p:pic>
        <p:nvPicPr>
          <p:cNvPr id="4" name="Imagem 3">
            <a:extLst>
              <a:ext uri="{FF2B5EF4-FFF2-40B4-BE49-F238E27FC236}">
                <a16:creationId xmlns:a16="http://schemas.microsoft.com/office/drawing/2014/main" id="{B66A4436-EC29-4FEA-9076-446BD587BE1E}"/>
              </a:ext>
            </a:extLst>
          </p:cNvPr>
          <p:cNvPicPr>
            <a:picLocks noChangeAspect="1"/>
          </p:cNvPicPr>
          <p:nvPr/>
        </p:nvPicPr>
        <p:blipFill>
          <a:blip r:embed="rId10"/>
          <a:stretch>
            <a:fillRect/>
          </a:stretch>
        </p:blipFill>
        <p:spPr>
          <a:xfrm>
            <a:off x="6600056" y="3386809"/>
            <a:ext cx="4529034" cy="2744713"/>
          </a:xfrm>
          <a:prstGeom prst="rect">
            <a:avLst/>
          </a:prstGeom>
        </p:spPr>
      </p:pic>
      <p:pic>
        <p:nvPicPr>
          <p:cNvPr id="5" name="Imagem 4">
            <a:extLst>
              <a:ext uri="{FF2B5EF4-FFF2-40B4-BE49-F238E27FC236}">
                <a16:creationId xmlns:a16="http://schemas.microsoft.com/office/drawing/2014/main" id="{223E17EC-9AB0-4891-A7E0-120DEDDDD05C}"/>
              </a:ext>
            </a:extLst>
          </p:cNvPr>
          <p:cNvPicPr>
            <a:picLocks noChangeAspect="1"/>
          </p:cNvPicPr>
          <p:nvPr/>
        </p:nvPicPr>
        <p:blipFill>
          <a:blip r:embed="rId11"/>
          <a:stretch>
            <a:fillRect/>
          </a:stretch>
        </p:blipFill>
        <p:spPr>
          <a:xfrm>
            <a:off x="839416" y="3386809"/>
            <a:ext cx="3456384" cy="2592288"/>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63828-804D-4D11-A6DE-0F5C31B00EC9}"/>
              </a:ext>
            </a:extLst>
          </p:cNvPr>
          <p:cNvSpPr>
            <a:spLocks noGrp="1"/>
          </p:cNvSpPr>
          <p:nvPr>
            <p:ph type="title"/>
          </p:nvPr>
        </p:nvSpPr>
        <p:spPr>
          <a:xfrm>
            <a:off x="1295402" y="-45505"/>
            <a:ext cx="9144000" cy="1143000"/>
          </a:xfrm>
        </p:spPr>
        <p:txBody>
          <a:bodyPr/>
          <a:lstStyle/>
          <a:p>
            <a:r>
              <a:rPr lang="pt-BR" dirty="0">
                <a:solidFill>
                  <a:schemeClr val="accent5">
                    <a:lumMod val="75000"/>
                  </a:schemeClr>
                </a:solidFill>
              </a:rPr>
              <a:t>Para você aprender sobre calendário </a:t>
            </a:r>
          </a:p>
        </p:txBody>
      </p:sp>
      <p:pic>
        <p:nvPicPr>
          <p:cNvPr id="5" name="Espaço Reservado para Conteúdo 4">
            <a:extLst>
              <a:ext uri="{FF2B5EF4-FFF2-40B4-BE49-F238E27FC236}">
                <a16:creationId xmlns:a16="http://schemas.microsoft.com/office/drawing/2014/main" id="{230324DB-A69A-48D7-A1B9-8D8F1AB59B65}"/>
              </a:ext>
            </a:extLst>
          </p:cNvPr>
          <p:cNvPicPr>
            <a:picLocks noGrp="1" noChangeAspect="1"/>
          </p:cNvPicPr>
          <p:nvPr>
            <p:ph sz="half" idx="1"/>
          </p:nvPr>
        </p:nvPicPr>
        <p:blipFill>
          <a:blip r:embed="rId2"/>
          <a:stretch>
            <a:fillRect/>
          </a:stretch>
        </p:blipFill>
        <p:spPr>
          <a:xfrm>
            <a:off x="263352" y="1556792"/>
            <a:ext cx="1828800" cy="1828800"/>
          </a:xfrm>
          <a:prstGeom prst="rect">
            <a:avLst/>
          </a:prstGeom>
        </p:spPr>
      </p:pic>
      <p:sp>
        <p:nvSpPr>
          <p:cNvPr id="4" name="Espaço Reservado para Conteúdo 3">
            <a:extLst>
              <a:ext uri="{FF2B5EF4-FFF2-40B4-BE49-F238E27FC236}">
                <a16:creationId xmlns:a16="http://schemas.microsoft.com/office/drawing/2014/main" id="{DAA5B30E-C28B-471A-BFBE-28093A4AA91B}"/>
              </a:ext>
            </a:extLst>
          </p:cNvPr>
          <p:cNvSpPr>
            <a:spLocks noGrp="1"/>
          </p:cNvSpPr>
          <p:nvPr>
            <p:ph sz="half" idx="2"/>
          </p:nvPr>
        </p:nvSpPr>
        <p:spPr>
          <a:xfrm>
            <a:off x="6324600" y="1226151"/>
            <a:ext cx="4523928" cy="5301208"/>
          </a:xfrm>
        </p:spPr>
        <p:txBody>
          <a:bodyPr>
            <a:normAutofit lnSpcReduction="10000"/>
          </a:bodyPr>
          <a:lstStyle/>
          <a:p>
            <a:r>
              <a:rPr lang="pt-BR" dirty="0"/>
              <a:t>Os calendários indicam os dozes meses do ano, e os dias estão organizados em ordem crescente. Um mês pode ter 30 ou 31 dias, mas fevereiro pode apresentar 28 ou 29 dias. Essa diferença de dias em fevereiro ocorre em razão do ano bissexto, que possui 366 dias, em vez dos convencionais 365 dias de um ano. As pesquisas indicam que o primeiro calendário surgiu na Mesopotâmia, por volta de 2700 a.C., provavelmente entre os sumérios, e foi aprimorado pelos caldeus. O calendário possuía 12 meses lunares (entenda o sistema Sol-Terra-Lua), de 29 ou 30 dias, e serviu de base para o adotado pelos judeus (acima, à esquerda).6 de mar. de 2018</a:t>
            </a:r>
          </a:p>
        </p:txBody>
      </p:sp>
      <p:pic>
        <p:nvPicPr>
          <p:cNvPr id="6" name="Imagem 5">
            <a:extLst>
              <a:ext uri="{FF2B5EF4-FFF2-40B4-BE49-F238E27FC236}">
                <a16:creationId xmlns:a16="http://schemas.microsoft.com/office/drawing/2014/main" id="{8997E006-D821-4BA9-8381-5FED87198FEE}"/>
              </a:ext>
            </a:extLst>
          </p:cNvPr>
          <p:cNvPicPr>
            <a:picLocks noChangeAspect="1"/>
          </p:cNvPicPr>
          <p:nvPr/>
        </p:nvPicPr>
        <p:blipFill>
          <a:blip r:embed="rId3"/>
          <a:stretch>
            <a:fillRect/>
          </a:stretch>
        </p:blipFill>
        <p:spPr>
          <a:xfrm>
            <a:off x="1448224" y="3212976"/>
            <a:ext cx="4419178" cy="3314383"/>
          </a:xfrm>
          <a:prstGeom prst="rect">
            <a:avLst/>
          </a:prstGeom>
        </p:spPr>
      </p:pic>
    </p:spTree>
    <p:extLst>
      <p:ext uri="{BB962C8B-B14F-4D97-AF65-F5344CB8AC3E}">
        <p14:creationId xmlns:p14="http://schemas.microsoft.com/office/powerpoint/2010/main" val="169604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F577D-73A5-4DDA-A140-CAB4711F758A}"/>
              </a:ext>
            </a:extLst>
          </p:cNvPr>
          <p:cNvSpPr>
            <a:spLocks noGrp="1"/>
          </p:cNvSpPr>
          <p:nvPr>
            <p:ph type="title"/>
          </p:nvPr>
        </p:nvSpPr>
        <p:spPr>
          <a:xfrm>
            <a:off x="7392144" y="836712"/>
            <a:ext cx="4680520" cy="2592288"/>
          </a:xfrm>
        </p:spPr>
        <p:txBody>
          <a:bodyPr>
            <a:noAutofit/>
          </a:bodyPr>
          <a:lstStyle/>
          <a:p>
            <a:r>
              <a:rPr lang="pt-BR" sz="1800" dirty="0"/>
              <a:t>Os calendários indicam os dozes meses do ano, e os dias estão organizados em ordem crescente. Um mês pode ter 30 ou 31 dias, mas fevereiro pode apresentar 28 ou 29 dias. Essa diferença de dias em fevereiro ocorre em razão do ano bissexto, que possui 366 dias, em vez dos convencionais 365 dias de um ano.</a:t>
            </a:r>
          </a:p>
        </p:txBody>
      </p:sp>
      <p:sp>
        <p:nvSpPr>
          <p:cNvPr id="3" name="Espaço Reservado para Imagem 2">
            <a:extLst>
              <a:ext uri="{FF2B5EF4-FFF2-40B4-BE49-F238E27FC236}">
                <a16:creationId xmlns:a16="http://schemas.microsoft.com/office/drawing/2014/main" id="{6DA5E3EE-6929-4082-BF32-09E13814E8B5}"/>
              </a:ext>
            </a:extLst>
          </p:cNvPr>
          <p:cNvSpPr>
            <a:spLocks noGrp="1"/>
          </p:cNvSpPr>
          <p:nvPr>
            <p:ph type="pic" idx="1"/>
          </p:nvPr>
        </p:nvSpPr>
        <p:spPr>
          <a:xfrm>
            <a:off x="714217" y="764704"/>
            <a:ext cx="6553213" cy="5472608"/>
          </a:xfrm>
        </p:spPr>
      </p:sp>
      <p:sp>
        <p:nvSpPr>
          <p:cNvPr id="4" name="Espaço Reservado para Texto 3">
            <a:extLst>
              <a:ext uri="{FF2B5EF4-FFF2-40B4-BE49-F238E27FC236}">
                <a16:creationId xmlns:a16="http://schemas.microsoft.com/office/drawing/2014/main" id="{4E5494B5-E20E-4DC4-84A5-448CBF47C07D}"/>
              </a:ext>
            </a:extLst>
          </p:cNvPr>
          <p:cNvSpPr>
            <a:spLocks noGrp="1"/>
          </p:cNvSpPr>
          <p:nvPr>
            <p:ph type="body" sz="half" idx="2"/>
          </p:nvPr>
        </p:nvSpPr>
        <p:spPr/>
        <p:txBody>
          <a:bodyPr/>
          <a:lstStyle/>
          <a:p>
            <a:endParaRPr lang="pt-BR"/>
          </a:p>
        </p:txBody>
      </p:sp>
      <p:pic>
        <p:nvPicPr>
          <p:cNvPr id="1026" name="Picture 2" descr="Plano de aula - 1o ano - Calendário: o dia, o mês e o ano">
            <a:extLst>
              <a:ext uri="{FF2B5EF4-FFF2-40B4-BE49-F238E27FC236}">
                <a16:creationId xmlns:a16="http://schemas.microsoft.com/office/drawing/2014/main" id="{618B65E5-B7AF-440D-B4AB-D433CECA3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952" y="3429000"/>
            <a:ext cx="3127248"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60720DE8-CD5D-47A8-9D4A-4CB5B1EA826E}"/>
              </a:ext>
            </a:extLst>
          </p:cNvPr>
          <p:cNvSpPr/>
          <p:nvPr/>
        </p:nvSpPr>
        <p:spPr>
          <a:xfrm>
            <a:off x="1271463" y="1484784"/>
            <a:ext cx="5995967" cy="3693319"/>
          </a:xfrm>
          <a:prstGeom prst="rect">
            <a:avLst/>
          </a:prstGeom>
        </p:spPr>
        <p:txBody>
          <a:bodyPr wrap="square">
            <a:spAutoFit/>
          </a:bodyPr>
          <a:lstStyle/>
          <a:p>
            <a:r>
              <a:rPr lang="pt-BR" dirty="0">
                <a:latin typeface="Google Sans"/>
              </a:rPr>
              <a:t>Explique que o calendário é um instrumento utilizado para medir e representar graficamente o passar do tempo. O calendário faz a contagem dos anos, dos meses, das semanas e dos dias.</a:t>
            </a:r>
          </a:p>
          <a:p>
            <a:r>
              <a:rPr lang="pt-BR" dirty="0"/>
              <a:t>Qual e o nome do calendário?</a:t>
            </a:r>
          </a:p>
          <a:p>
            <a:r>
              <a:rPr lang="pt-BR" dirty="0"/>
              <a:t>Calendário Gregoriano</a:t>
            </a:r>
          </a:p>
          <a:p>
            <a:r>
              <a:rPr lang="pt-BR" dirty="0"/>
              <a:t>Calendário Gregoriano</a:t>
            </a:r>
            <a:br>
              <a:rPr lang="pt-BR" dirty="0"/>
            </a:br>
            <a:br>
              <a:rPr lang="pt-BR" dirty="0"/>
            </a:br>
            <a:r>
              <a:rPr lang="pt-BR" dirty="0"/>
              <a:t>Olha, esse é o nome do calendário usado aqui no Brasil e na maioria dos países. Ele foi criado pelo Papa Gregório XIII no ano de 1582!6 de jan. de 2020.</a:t>
            </a:r>
          </a:p>
          <a:p>
            <a:endParaRPr lang="pt-BR" dirty="0"/>
          </a:p>
          <a:p>
            <a:endParaRPr lang="pt-BR" dirty="0"/>
          </a:p>
        </p:txBody>
      </p:sp>
    </p:spTree>
    <p:extLst>
      <p:ext uri="{BB962C8B-B14F-4D97-AF65-F5344CB8AC3E}">
        <p14:creationId xmlns:p14="http://schemas.microsoft.com/office/powerpoint/2010/main" val="3885527725"/>
      </p:ext>
    </p:extLst>
  </p:cSld>
  <p:clrMapOvr>
    <a:masterClrMapping/>
  </p:clrMapOvr>
</p:sld>
</file>

<file path=ppt/theme/theme1.xml><?xml version="1.0" encoding="utf-8"?>
<a:theme xmlns:a="http://schemas.openxmlformats.org/drawingml/2006/main" name="Computador Técnico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107896_TF02901026" id="{9F968763-F91C-42C9-AE49-6BD67CA2E1C8}" vid="{02176A96-6553-412C-8E8F-22987C19B997}"/>
    </a:ext>
  </a:extLst>
</a:theme>
</file>

<file path=ppt/theme/theme2.xml><?xml version="1.0" encoding="utf-8"?>
<a:theme xmlns:a="http://schemas.openxmlformats.org/drawingml/2006/main" name="Tema do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www.w3.org/XML/1998/namespace"/>
    <ds:schemaRef ds:uri="http://purl.org/dc/dcmityp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empresarial com design tecnológico de placa de circuito (widescreen)</Template>
  <TotalTime>0</TotalTime>
  <Words>3117</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17</vt:i4>
      </vt:variant>
    </vt:vector>
  </HeadingPairs>
  <TitlesOfParts>
    <vt:vector size="29" baseType="lpstr">
      <vt:lpstr>Arial</vt:lpstr>
      <vt:lpstr>Candara</vt:lpstr>
      <vt:lpstr>Consolas</vt:lpstr>
      <vt:lpstr>Google Sans</vt:lpstr>
      <vt:lpstr>Google Sans Text</vt:lpstr>
      <vt:lpstr>Inter</vt:lpstr>
      <vt:lpstr>Merriweather</vt:lpstr>
      <vt:lpstr>Raleway</vt:lpstr>
      <vt:lpstr>Roboto</vt:lpstr>
      <vt:lpstr>Segoe UI</vt:lpstr>
      <vt:lpstr>Segoe UI Light</vt:lpstr>
      <vt:lpstr>Computador Técnico 16x9</vt:lpstr>
      <vt:lpstr>Agenda eletrônica.</vt:lpstr>
      <vt:lpstr>Agenda eletrônica tutoral </vt:lpstr>
      <vt:lpstr>agenda </vt:lpstr>
      <vt:lpstr>Apresentação do PowerPoint</vt:lpstr>
      <vt:lpstr>Fácil e rápido de acessar agenda eletrônica</vt:lpstr>
      <vt:lpstr>Agenda eletrônica moderna  </vt:lpstr>
      <vt:lpstr>Calendário </vt:lpstr>
      <vt:lpstr>Para você aprender sobre calendário </vt:lpstr>
      <vt:lpstr>Os calendários indicam os dozes meses do ano, e os dias estão organizados em ordem crescente. Um mês pode ter 30 ou 31 dias, mas fevereiro pode apresentar 28 ou 29 dias. Essa diferença de dias em fevereiro ocorre em razão do ano bissexto, que possui 366 dias, em vez dos convencionais 365 dias de um ano.</vt:lpstr>
      <vt:lpstr>Reuniões </vt:lpstr>
      <vt:lpstr>Lembretes </vt:lpstr>
      <vt:lpstr>Compartilhamento de agenda eletrônica </vt:lpstr>
      <vt:lpstr>Apresentação do PowerPoint</vt:lpstr>
      <vt:lpstr>Importação </vt:lpstr>
      <vt:lpstr>Apresentação do PowerPoint</vt:lpstr>
      <vt:lpstr>3. Uma tela de configurações surgirá em seguida. Nela, você pode escolher em qual agenda deseja importar o arquivo com formato .ICS e selecioná-lo posteriormente ao clicar em Selecionar arquivo no seu computador.</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2023-05-22T11:15:58Z</dcterms:created>
  <dcterms:modified xsi:type="dcterms:W3CDTF">2023-05-23T11:40:44Z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