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6" r:id="rId13"/>
    <p:sldId id="273" r:id="rId14"/>
    <p:sldId id="275" r:id="rId15"/>
    <p:sldId id="274" r:id="rId16"/>
    <p:sldId id="277" r:id="rId17"/>
    <p:sldId id="278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22/05/2023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22/05/2023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metech.com.br/como-importar-ics-no-google-agenda/#o-que-e-o-formato-ics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oogle.com/intl/pt-BR/calendar/about/" TargetMode="External"/><Relationship Id="rId5" Type="http://schemas.openxmlformats.org/officeDocument/2006/relationships/hyperlink" Target="https://www.showmetech.com.br/como-importar-ics-no-google-agenda/#como-importar-um-arquivo-ics-no-google-agenda" TargetMode="External"/><Relationship Id="rId4" Type="http://schemas.openxmlformats.org/officeDocument/2006/relationships/hyperlink" Target="https://www.showmetech.com.br/como-importar-ics-no-google-agenda/#praticidade-com-o-google-agend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sagenda.com.br/site/Funcionalidades/sistema-de-agendamento-online.php" TargetMode="External"/><Relationship Id="rId2" Type="http://schemas.openxmlformats.org/officeDocument/2006/relationships/hyperlink" Target="https://blog.simplesagenda.com.br/37/o-que-e-como-funciona-agenda-on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melhorenvio.com.br/jornada-do-client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sagenda.com.br/site/Funcionalidades/" TargetMode="External"/><Relationship Id="rId2" Type="http://schemas.openxmlformats.org/officeDocument/2006/relationships/hyperlink" Target="https://blog.simplesagenda.com.br/6/o-que-e-fluxo-de-caix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Ano" TargetMode="External"/><Relationship Id="rId3" Type="http://schemas.openxmlformats.org/officeDocument/2006/relationships/hyperlink" Target="https://pt.wikipedia.org/wiki/Religi%C3%A3o" TargetMode="External"/><Relationship Id="rId7" Type="http://schemas.openxmlformats.org/officeDocument/2006/relationships/hyperlink" Target="https://pt.wikipedia.org/wiki/M%C3%AAs" TargetMode="External"/><Relationship Id="rId2" Type="http://schemas.openxmlformats.org/officeDocument/2006/relationships/hyperlink" Target="https://pt.wikipedia.org/wiki/Di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t.wikipedia.org/wiki/Calend%C3%A1rio_romano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t.wikipedia.org/wiki/Latim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pt.wikipedia.org/wiki/Cultura" TargetMode="External"/><Relationship Id="rId9" Type="http://schemas.openxmlformats.org/officeDocument/2006/relationships/hyperlink" Target="https://pt.wikipedia.org/wiki/Calend%C3%A1rio#cite_note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ar.google.com/calenda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eletrônica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Iasmin aparecida 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zanoti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DA76B9-990A-425E-A96E-A488C661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08720"/>
            <a:ext cx="2804403" cy="7254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107B6A6-4FDF-4D03-ACA7-1681FA04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060848"/>
            <a:ext cx="2719052" cy="11400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CC901D-50CF-41E9-BA3B-1053C5D28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21" y="3356992"/>
            <a:ext cx="3767944" cy="25922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717123-9395-4AE2-A408-3BAAED196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565" y="751735"/>
            <a:ext cx="2651746" cy="87027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1C63E36-52DE-4DB6-946E-11501F3CD1F1}"/>
              </a:ext>
            </a:extLst>
          </p:cNvPr>
          <p:cNvSpPr/>
          <p:nvPr/>
        </p:nvSpPr>
        <p:spPr>
          <a:xfrm>
            <a:off x="4079776" y="1700808"/>
            <a:ext cx="30963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Merriweather"/>
              </a:rPr>
              <a:t>Para acessar agendas que outros usuários optaram por compartilhar, basta clicar no botão </a:t>
            </a:r>
            <a:r>
              <a:rPr lang="pt-BR" sz="1400" b="1" dirty="0">
                <a:latin typeface="Merriweather"/>
              </a:rPr>
              <a:t>+</a:t>
            </a:r>
            <a:r>
              <a:rPr lang="pt-BR" sz="1400" dirty="0">
                <a:latin typeface="Merriweather"/>
              </a:rPr>
              <a:t> ao lado do texto </a:t>
            </a:r>
            <a:r>
              <a:rPr lang="pt-BR" sz="1400" b="1" dirty="0">
                <a:latin typeface="Merriweather"/>
              </a:rPr>
              <a:t>Agendas Compartilhadas</a:t>
            </a:r>
            <a:r>
              <a:rPr lang="pt-BR" sz="1400" dirty="0">
                <a:latin typeface="Merriweather"/>
              </a:rPr>
              <a:t>. Uma tela será exibida com todas as Agendas </a:t>
            </a:r>
            <a:r>
              <a:rPr lang="pt-BR" sz="1400" dirty="0" err="1">
                <a:latin typeface="Merriweather"/>
              </a:rPr>
              <a:t>Compartilhdas</a:t>
            </a:r>
            <a:r>
              <a:rPr lang="pt-BR" sz="1400" dirty="0">
                <a:latin typeface="Merriweather"/>
              </a:rPr>
              <a:t>, sendo possível pesquisar e selecionar qualquer uma das Agendas. As novas Agendas serão apresentadas na lista de Agendas Compartilhadas, sendo possível habilitar ou não a visualização dos eventos simplesmente marcando a Agenda.</a:t>
            </a:r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7EDFFB-C012-4E5C-B3CF-8EF135EF5A7F}"/>
              </a:ext>
            </a:extLst>
          </p:cNvPr>
          <p:cNvSpPr/>
          <p:nvPr/>
        </p:nvSpPr>
        <p:spPr>
          <a:xfrm>
            <a:off x="7176120" y="44624"/>
            <a:ext cx="4658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Merriweather"/>
              </a:rPr>
              <a:t>Visualização do mês, semana ou dia</a:t>
            </a:r>
          </a:p>
          <a:p>
            <a:r>
              <a:rPr lang="pt-BR" sz="1400" dirty="0">
                <a:latin typeface="Merriweather"/>
              </a:rPr>
              <a:t>É possível alternar entre as visualizações </a:t>
            </a:r>
            <a:r>
              <a:rPr lang="pt-BR" sz="1400" b="1" dirty="0">
                <a:latin typeface="Merriweather"/>
              </a:rPr>
              <a:t>Mensal</a:t>
            </a:r>
            <a:r>
              <a:rPr lang="pt-BR" sz="1400" dirty="0">
                <a:latin typeface="Merriweather"/>
              </a:rPr>
              <a:t>, </a:t>
            </a:r>
            <a:r>
              <a:rPr lang="pt-BR" sz="1400" b="1" dirty="0">
                <a:latin typeface="Merriweather"/>
              </a:rPr>
              <a:t>Semanal</a:t>
            </a:r>
            <a:r>
              <a:rPr lang="pt-BR" sz="1400" dirty="0">
                <a:latin typeface="Merriweather"/>
              </a:rPr>
              <a:t> e </a:t>
            </a:r>
            <a:r>
              <a:rPr lang="pt-BR" sz="1400" b="1" dirty="0">
                <a:latin typeface="Merriweather"/>
              </a:rPr>
              <a:t>Diária</a:t>
            </a:r>
            <a:r>
              <a:rPr lang="pt-BR" sz="1400" dirty="0">
                <a:latin typeface="Merriweather"/>
              </a:rPr>
              <a:t>, clicando nos botões no canto superior direito do calendário. As visualizações Semanal e Diária informam os itens em ordem de acordo com a hora de início. Os itens que tiverem apenas uma data de início, em vez de uma hora específica, serão listados como um evento do dia todo.</a:t>
            </a:r>
          </a:p>
          <a:p>
            <a:r>
              <a:rPr lang="pt-BR" sz="1400" b="1" dirty="0">
                <a:latin typeface="Merriweather"/>
              </a:rPr>
              <a:t>Visualizando detalhes extras</a:t>
            </a:r>
          </a:p>
          <a:p>
            <a:r>
              <a:rPr lang="pt-BR" sz="1400" dirty="0">
                <a:latin typeface="Merriweather"/>
              </a:rPr>
              <a:t>Ao clicar em qualquer item na Agenda serão exibidos os detalhes extras em uma tela adicional. Posicionando o cursor sobre o ícone de engrenagem, é possível ter outras opções para </a:t>
            </a:r>
            <a:r>
              <a:rPr lang="pt-BR" sz="1400" b="1" dirty="0">
                <a:latin typeface="Merriweather"/>
              </a:rPr>
              <a:t>Editar</a:t>
            </a:r>
            <a:r>
              <a:rPr lang="pt-BR" sz="1400" dirty="0">
                <a:latin typeface="Merriweather"/>
              </a:rPr>
              <a:t> ou exibir mais </a:t>
            </a:r>
            <a:r>
              <a:rPr lang="pt-BR" sz="1400" b="1" dirty="0">
                <a:latin typeface="Merriweather"/>
              </a:rPr>
              <a:t>Detalhes</a:t>
            </a:r>
            <a:r>
              <a:rPr lang="pt-BR" sz="1400" dirty="0">
                <a:latin typeface="Merriweather"/>
              </a:rPr>
              <a:t> do evento.</a:t>
            </a:r>
          </a:p>
          <a:p>
            <a:br>
              <a:rPr lang="pt-BR" sz="1400" dirty="0"/>
            </a:br>
            <a:endParaRPr lang="pt-BR" sz="1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4999B7-6E28-4B61-9085-C7A1C843B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331" y="2975857"/>
            <a:ext cx="3882120" cy="19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4192" y="213712"/>
            <a:ext cx="3127248" cy="720080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Importação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24192" y="933792"/>
            <a:ext cx="3127248" cy="5303520"/>
          </a:xfrm>
        </p:spPr>
        <p:txBody>
          <a:bodyPr rtlCol="0">
            <a:normAutofit/>
          </a:bodyPr>
          <a:lstStyle/>
          <a:p>
            <a:r>
              <a:rPr lang="pt-PT" dirty="0"/>
              <a:t>Acesse o endereço do Google Agenda em um computador e faça login com a sua conta clicando em Fazer login. 2. Em seguida, procure pela seção Outras agendas, localizada logo abaixo do calendário disponibilizado no canto superior esquerdo. Após localizá-la, clique no ícone de + e selecione Importar.</a:t>
            </a:r>
            <a:endParaRPr lang="pt-BR" dirty="0"/>
          </a:p>
          <a:p>
            <a:br>
              <a:rPr lang="pt-PT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AC86C826-77C4-4240-887A-938B68BB46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262" b="3262"/>
          <a:stretch>
            <a:fillRect/>
          </a:stretch>
        </p:blipFill>
        <p:spPr>
          <a:xfrm>
            <a:off x="695400" y="777240"/>
            <a:ext cx="640080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033A00-4A37-41E6-91EB-FD6A6B77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3" y="223516"/>
            <a:ext cx="2921307" cy="172026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7320136" cy="6858000"/>
          </a:xfrm>
        </p:spPr>
        <p:txBody>
          <a:bodyPr rtlCol="0">
            <a:noAutofit/>
          </a:bodyPr>
          <a:lstStyle/>
          <a:p>
            <a:r>
              <a:rPr lang="pt-BR" sz="1000" b="1" dirty="0"/>
              <a:t>Como importar um arquivo ICS no Google Agenda</a:t>
            </a:r>
          </a:p>
          <a:p>
            <a:r>
              <a:rPr lang="pt-BR" sz="1000" b="1" dirty="0"/>
              <a:t>Índice</a:t>
            </a:r>
          </a:p>
          <a:p>
            <a:r>
              <a:rPr lang="pt-BR" sz="1000" dirty="0">
                <a:hlinkClick r:id="rId3"/>
              </a:rPr>
              <a:t>O que é o formato .ICS?</a:t>
            </a:r>
            <a:endParaRPr lang="pt-BR" sz="1000" dirty="0"/>
          </a:p>
          <a:p>
            <a:r>
              <a:rPr lang="pt-BR" sz="1000" dirty="0">
                <a:hlinkClick r:id="rId4"/>
              </a:rPr>
              <a:t>Praticidade com o Google Agenda</a:t>
            </a:r>
            <a:endParaRPr lang="pt-BR" sz="1000" dirty="0"/>
          </a:p>
          <a:p>
            <a:r>
              <a:rPr lang="pt-BR" sz="1000" dirty="0">
                <a:hlinkClick r:id="rId5"/>
              </a:rPr>
              <a:t>Como importar um arquivo ICS no Google Agenda</a:t>
            </a:r>
            <a:endParaRPr lang="pt-BR" sz="1000" dirty="0"/>
          </a:p>
          <a:p>
            <a:r>
              <a:rPr lang="pt-BR" sz="1000" dirty="0"/>
              <a:t>Deseja importar um arquivo ICS no </a:t>
            </a:r>
            <a:r>
              <a:rPr lang="pt-BR" sz="1000" b="1" dirty="0"/>
              <a:t>Google Agenda</a:t>
            </a:r>
            <a:r>
              <a:rPr lang="pt-BR" sz="1000" dirty="0"/>
              <a:t>, mas não sabe como? Neste tutorial vamos ensiná-lo a realizar o processo de forma rápida e prática, afinal, nós sabemos o quão importante é uma agenda eletrônica nos dias atuais, principalmente quando possuímos rotinas cada vez mais intensas. Com o auxílio de serviços como o </a:t>
            </a:r>
            <a:r>
              <a:rPr lang="pt-BR" sz="1000" b="1" dirty="0"/>
              <a:t>Google Agenda</a:t>
            </a:r>
            <a:r>
              <a:rPr lang="pt-BR" sz="1000" dirty="0"/>
              <a:t> e</a:t>
            </a:r>
            <a:r>
              <a:rPr lang="pt-BR" sz="1000" b="1" dirty="0"/>
              <a:t> </a:t>
            </a:r>
            <a:r>
              <a:rPr lang="pt-BR" sz="1000" b="1" dirty="0" err="1"/>
              <a:t>iCalendar</a:t>
            </a:r>
            <a:r>
              <a:rPr lang="pt-BR" sz="1000" dirty="0"/>
              <a:t>, é possível manter-se organizado e evitar furos em compromissos importantes. Confira, a seguir, tudo o que você precisa saber para </a:t>
            </a:r>
            <a:r>
              <a:rPr lang="pt-BR" sz="1000" b="1" dirty="0"/>
              <a:t>importar arquivos com formato .ICS no Google Agenda</a:t>
            </a:r>
            <a:r>
              <a:rPr lang="pt-BR" sz="1000" dirty="0"/>
              <a:t>.</a:t>
            </a:r>
          </a:p>
          <a:p>
            <a:r>
              <a:rPr lang="pt-BR" sz="1000" b="1" dirty="0"/>
              <a:t>O que é o formato .ICS?</a:t>
            </a:r>
          </a:p>
          <a:p>
            <a:r>
              <a:rPr lang="pt-BR" sz="1000" dirty="0"/>
              <a:t>O formato </a:t>
            </a:r>
            <a:r>
              <a:rPr lang="pt-BR" sz="1000" b="1" dirty="0"/>
              <a:t>.ICS</a:t>
            </a:r>
            <a:r>
              <a:rPr lang="pt-BR" sz="1000" dirty="0"/>
              <a:t> assinala arquivos do</a:t>
            </a:r>
            <a:r>
              <a:rPr lang="pt-BR" sz="1000" b="1" dirty="0"/>
              <a:t> </a:t>
            </a:r>
            <a:r>
              <a:rPr lang="pt-BR" sz="1000" b="1" dirty="0" err="1"/>
              <a:t>iCalendar</a:t>
            </a:r>
            <a:r>
              <a:rPr lang="pt-BR" sz="1000" dirty="0"/>
              <a:t>, que é um formato padrão bem suportado para armazenar e trocar informações de calendário. Esses arquivos são salvos em formato de texto simples com informações como título, resumo, data, hora de início e término para qualquer evento descrito. Esses dados possuem um código semanticamente estruturado baseado em XML e podem ser visualizados até mesmo com um editor de texto.</a:t>
            </a:r>
          </a:p>
          <a:p>
            <a:r>
              <a:rPr lang="pt-BR" sz="1000" b="1" dirty="0">
                <a:solidFill>
                  <a:schemeClr val="accent3"/>
                </a:solidFill>
              </a:rPr>
              <a:t>Praticidade com o Google Agenda,</a:t>
            </a:r>
            <a:r>
              <a:rPr lang="pt-BR" sz="1000" dirty="0"/>
              <a:t> Criado com o intuito de facilitar e otimizar as atividades do cotidiano, o </a:t>
            </a:r>
            <a:r>
              <a:rPr lang="pt-BR" sz="1000" b="1" dirty="0"/>
              <a:t>Google Agenda</a:t>
            </a:r>
            <a:r>
              <a:rPr lang="pt-BR" sz="1000" dirty="0"/>
              <a:t> é uma das ferramentas do </a:t>
            </a:r>
            <a:r>
              <a:rPr lang="pt-BR" sz="1000" b="1" dirty="0"/>
              <a:t>Google</a:t>
            </a:r>
            <a:r>
              <a:rPr lang="pt-BR" sz="1000" dirty="0"/>
              <a:t> mais utilizadas por pessoas e empresas ao redor do mundo. Com ele, você consegue organizar o seu dia, receber lembretes de eventos em sua caixa de </a:t>
            </a:r>
            <a:r>
              <a:rPr lang="pt-BR" sz="1000" i="1" dirty="0"/>
              <a:t>e-mail </a:t>
            </a:r>
            <a:r>
              <a:rPr lang="pt-BR" sz="1000" dirty="0"/>
              <a:t>ou celular, e ainda anexar arquivos ou documentos em seu evento. Marcar compromissos e reuniões também fica muito mais fácil, já que é possível ter acesso à agenda de todos os seus amigos e colegas de trabalho.</a:t>
            </a:r>
          </a:p>
          <a:p>
            <a:r>
              <a:rPr lang="pt-BR" sz="1000" dirty="0"/>
              <a:t>Entre os principais diferenciais do </a:t>
            </a:r>
            <a:r>
              <a:rPr lang="pt-BR" sz="1000" b="1" dirty="0"/>
              <a:t>Google </a:t>
            </a:r>
            <a:r>
              <a:rPr lang="pt-BR" sz="1000" b="1" dirty="0" err="1"/>
              <a:t>Calendar</a:t>
            </a:r>
            <a:r>
              <a:rPr lang="pt-BR" sz="1000" dirty="0"/>
              <a:t>, estão recursos como o agendamento inteligente, que informa os horários disponíveis para todos conseguirem se encontrar pontualmente, e também a possibilidade de ver a sua agenda e responder os convites mesmo sem conexão à internet, graças a possibilidade de trabalhar </a:t>
            </a:r>
            <a:r>
              <a:rPr lang="pt-BR" sz="1000" i="1" dirty="0"/>
              <a:t>offline</a:t>
            </a:r>
            <a:r>
              <a:rPr lang="pt-BR" sz="1000" dirty="0"/>
              <a:t> na ferramenta. Além disso, caso você utilize algum outro aplicativo de agenda, como </a:t>
            </a:r>
            <a:r>
              <a:rPr lang="pt-BR" sz="1000" b="1" dirty="0"/>
              <a:t>Apple </a:t>
            </a:r>
            <a:r>
              <a:rPr lang="pt-BR" sz="1000" b="1" dirty="0" err="1"/>
              <a:t>iCal</a:t>
            </a:r>
            <a:r>
              <a:rPr lang="pt-BR" sz="1000" dirty="0"/>
              <a:t>, </a:t>
            </a:r>
            <a:r>
              <a:rPr lang="pt-BR" sz="1000" b="1" dirty="0"/>
              <a:t>Mozilla </a:t>
            </a:r>
            <a:r>
              <a:rPr lang="pt-BR" sz="1000" b="1" dirty="0" err="1"/>
              <a:t>Sunbird</a:t>
            </a:r>
            <a:r>
              <a:rPr lang="pt-BR" sz="1000" dirty="0"/>
              <a:t> ou </a:t>
            </a:r>
            <a:r>
              <a:rPr lang="pt-BR" sz="1000" b="1" dirty="0"/>
              <a:t>Microsoft Outlook</a:t>
            </a:r>
            <a:r>
              <a:rPr lang="pt-BR" sz="1000" dirty="0"/>
              <a:t>, você pode sincronizá-lo automaticamente com o </a:t>
            </a:r>
            <a:r>
              <a:rPr lang="pt-BR" sz="1000" b="1" dirty="0"/>
              <a:t>Google Agenda</a:t>
            </a:r>
            <a:r>
              <a:rPr lang="pt-BR" sz="1000" dirty="0"/>
              <a:t>.</a:t>
            </a:r>
          </a:p>
          <a:p>
            <a:r>
              <a:rPr lang="pt-BR" sz="1000" dirty="0"/>
              <a:t>O </a:t>
            </a:r>
            <a:r>
              <a:rPr lang="pt-BR" sz="1000" b="1" dirty="0"/>
              <a:t>Google Agenda</a:t>
            </a:r>
            <a:r>
              <a:rPr lang="pt-BR" sz="1000" dirty="0"/>
              <a:t> está disponível em diversas plataformas. Você pode acessá-lo através do navegador ou em dispositivos </a:t>
            </a:r>
            <a:r>
              <a:rPr lang="pt-BR" sz="1000" b="1" dirty="0"/>
              <a:t>Android</a:t>
            </a:r>
            <a:r>
              <a:rPr lang="pt-BR" sz="1000" dirty="0"/>
              <a:t> e </a:t>
            </a:r>
            <a:r>
              <a:rPr lang="pt-BR" sz="1000" b="1" dirty="0"/>
              <a:t>iOS</a:t>
            </a:r>
            <a:r>
              <a:rPr lang="pt-BR" sz="1000" dirty="0"/>
              <a:t>.</a:t>
            </a:r>
            <a:endParaRPr lang="pt-BR" sz="1000" b="1" dirty="0">
              <a:solidFill>
                <a:schemeClr val="accent3"/>
              </a:solidFill>
            </a:endParaRPr>
          </a:p>
          <a:p>
            <a:r>
              <a:rPr lang="pt-BR" sz="1000" b="1" dirty="0"/>
              <a:t>Como importar um arquivo ICS no Google Agenda</a:t>
            </a:r>
          </a:p>
          <a:p>
            <a:r>
              <a:rPr lang="pt-BR" sz="1000" dirty="0"/>
              <a:t>1. </a:t>
            </a:r>
            <a:r>
              <a:rPr lang="pt-BR" sz="1000" u="sng" dirty="0">
                <a:hlinkClick r:id="rId6"/>
              </a:rPr>
              <a:t>Acesse o endereço do </a:t>
            </a:r>
            <a:r>
              <a:rPr lang="pt-BR" sz="1000" b="1" u="sng" dirty="0">
                <a:hlinkClick r:id="rId6"/>
              </a:rPr>
              <a:t>Google Agenda</a:t>
            </a:r>
            <a:r>
              <a:rPr lang="pt-BR" sz="1000" dirty="0"/>
              <a:t> em um computador e faça login com a sua conta clicando em </a:t>
            </a:r>
            <a:r>
              <a:rPr lang="pt-BR" sz="1000" b="1" dirty="0"/>
              <a:t>Fazer login</a:t>
            </a:r>
            <a:r>
              <a:rPr lang="pt-BR" sz="1000" dirty="0"/>
              <a:t>.</a:t>
            </a:r>
          </a:p>
          <a:p>
            <a:br>
              <a:rPr lang="pt-BR" sz="1000" dirty="0"/>
            </a:br>
            <a:endParaRPr lang="pt-BR" sz="1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40216" y="2132856"/>
            <a:ext cx="4151784" cy="4725144"/>
          </a:xfrm>
        </p:spPr>
        <p:txBody>
          <a:bodyPr rtlCol="0"/>
          <a:lstStyle/>
          <a:p>
            <a:r>
              <a:rPr lang="pt-BR" dirty="0"/>
              <a:t>2. Em seguida, procure pela seção </a:t>
            </a:r>
            <a:r>
              <a:rPr lang="pt-BR" b="1" dirty="0"/>
              <a:t>Outras agendas</a:t>
            </a:r>
            <a:r>
              <a:rPr lang="pt-BR" dirty="0"/>
              <a:t>, localizada logo abaixo do calendário disponibilizado no canto superior esquerdo. Após localizá-la, clique no ícone de </a:t>
            </a:r>
            <a:r>
              <a:rPr lang="pt-BR" b="1" dirty="0"/>
              <a:t>+</a:t>
            </a:r>
            <a:r>
              <a:rPr lang="pt-BR" dirty="0"/>
              <a:t> e selecione</a:t>
            </a:r>
            <a:r>
              <a:rPr lang="pt-BR" b="1" dirty="0"/>
              <a:t> Importar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D95131-FAA0-4C9D-8D9F-8FDC17A80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209" y="3431231"/>
            <a:ext cx="372891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CB783-BD46-4C76-8D69-2BB8D3BC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1" y="30425"/>
            <a:ext cx="2999656" cy="3024336"/>
          </a:xfrm>
        </p:spPr>
        <p:txBody>
          <a:bodyPr>
            <a:normAutofit/>
          </a:bodyPr>
          <a:lstStyle/>
          <a:p>
            <a:r>
              <a:rPr lang="pt-BR" sz="1800" dirty="0"/>
              <a:t>3. Uma tela de configurações surgirá em seguida. Nela, você pode escolher em qual agenda deseja importar o arquivo com formato .ICS e selecioná-lo posteriormente ao clicar em </a:t>
            </a:r>
            <a:r>
              <a:rPr lang="pt-BR" sz="1800" b="1" dirty="0"/>
              <a:t>Selecionar arquivo no seu computador</a:t>
            </a:r>
            <a:r>
              <a:rPr lang="pt-BR" sz="18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EB515E-E690-45A9-988C-7A15C565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" y="3054761"/>
            <a:ext cx="4279709" cy="216774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543FBB-B531-49EC-9B25-E9181C37D2C7}"/>
              </a:ext>
            </a:extLst>
          </p:cNvPr>
          <p:cNvSpPr/>
          <p:nvPr/>
        </p:nvSpPr>
        <p:spPr>
          <a:xfrm>
            <a:off x="-32253" y="53404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Inter"/>
              </a:rPr>
              <a:t>4. Por fim, basta clicar em </a:t>
            </a:r>
            <a:r>
              <a:rPr lang="pt-BR" b="1" dirty="0">
                <a:solidFill>
                  <a:srgbClr val="FFFFFF"/>
                </a:solidFill>
                <a:latin typeface="Inter"/>
              </a:rPr>
              <a:t>Importar</a:t>
            </a:r>
            <a:r>
              <a:rPr lang="pt-BR" dirty="0">
                <a:solidFill>
                  <a:srgbClr val="FFFFFF"/>
                </a:solidFill>
                <a:latin typeface="Inter"/>
              </a:rPr>
              <a:t> para transferir as informações para a </a:t>
            </a:r>
            <a:r>
              <a:rPr lang="pt-BR" b="1" dirty="0">
                <a:solidFill>
                  <a:srgbClr val="FFFFFF"/>
                </a:solidFill>
                <a:latin typeface="Inter"/>
              </a:rPr>
              <a:t>Google Agenda</a:t>
            </a:r>
            <a:r>
              <a:rPr lang="pt-BR" dirty="0">
                <a:solidFill>
                  <a:srgbClr val="FFFFFF"/>
                </a:solidFill>
                <a:latin typeface="Inter"/>
              </a:rPr>
              <a:t>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F6005B-126B-451D-A4D5-AB37ED84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114298"/>
            <a:ext cx="559392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5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D64080-3579-47B9-9D3E-7047101F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8640"/>
            <a:ext cx="9144000" cy="5832648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Fontes: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://support.google.com/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calendar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answer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/37118?hl=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pt-BR&amp;co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=GENIE.Platform%3DDesktop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</a:rPr>
              <a:t>https://www.googleadservices.com/pagead/aclk?sa=L&amp;ai=DChcSEwiBhvuSi4n_AhWtRH8AHRQhA4gYABAAGgJvYQ&amp;ohost=www.google.com&amp;cid=CAESbeD2NXB65ccDY_J0JZi3JF9v5QAvqikA53tWSvT3coyLxodvTCs2l8lLZD7ADeixQEFk2onoz5J6IU2sZNBzPfpU5oO2Lj8ibvCQQvaSlGGqGibx1EDbuc1eAsgwFIaYIbKB4bTuYnkX976DKA0&amp;sig=AOD64_0Cn7gmngtjCQRC8MyYIbst-AoCiw&amp;q&amp;adurl&amp;ved=2ahUKEwim4_CSi4n_AhUkrJUCHXA7B9cQ0Qx6BAgIEAE</a:t>
            </a:r>
            <a:r>
              <a:rPr lang="pt-BR" dirty="0"/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https://www.techtudo.com.br/noticias/2016/08/como-criar-uma-agenda-online-compartilhada-no-google.ghtml:https://support.google.com/calendar/answer/37082?hl=pt-BR:</a:t>
            </a:r>
            <a:r>
              <a:rPr lang="pt-BR" dirty="0"/>
              <a:t>https://support.google.com/calendar/answer/37082?hl=pt-BR:https://support.microsoft.com/pt-pt/office/utilizar-o-lembrete-de-acessibilidade-para-notificar-os-autores-de-problemas-de-acessibilidade-4f58ce8f-bf2e-4ae7-9f39-869a783bb988#:~:text=Instalar%20o%20Lembrete%20de%20Acessibilidade,-NoWord%2C%20Excel%20ou&amp;text=No%20separador%20Loja%2C%20procure%20%22Lembrete,Acessibilidade%20%C3%A9%20exibido%20no%20fita, https://workspace.google.com/intl/pt-BR/lp/calendar/?utm_source=google&amp;utm_medium=cpc&amp;utm_campaign=latam-BR-all-pt-dr-skws-all-all-trial-p-dr-1605540-LUAC0016342&amp;utm_content=text-ad-none-any-DEV_c-CRE_548555583253-ADGP_Hybrid%20%7C%20SKWS%20-%20PHR%20%7C%20Txt%20~%20Calendar_Agenda-KWID_43700066624598163-kwd-17124712&amp;utm_term=KW_agenda-ST_agenda&amp;gad=1&amp;gclid=CjwKCAjwpayjBhAnEiwA-7enazh5Fv3N0XdTuLK65Ui3fHF4VzGHe4k-qymVoNQKfiNR1-ZZIXVwpBoCNwUQAvD_BwE&amp;gclsrc=aw.ds.</a:t>
            </a:r>
          </a:p>
        </p:txBody>
      </p:sp>
    </p:spTree>
    <p:extLst>
      <p:ext uri="{BB962C8B-B14F-4D97-AF65-F5344CB8AC3E}">
        <p14:creationId xmlns:p14="http://schemas.microsoft.com/office/powerpoint/2010/main" val="32498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Agenda eletrônica tutoral 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4056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pt-BR" sz="2300" b="1" dirty="0"/>
              <a:t>O que é agenda online?</a:t>
            </a:r>
          </a:p>
          <a:p>
            <a:pPr marL="0" indent="0">
              <a:buNone/>
            </a:pPr>
            <a:r>
              <a:rPr lang="pt-BR" sz="2300" dirty="0"/>
              <a:t>De forma prática, uma agenda online funciona como um aplicativo online para que você edite e </a:t>
            </a:r>
            <a:r>
              <a:rPr lang="pt-BR" sz="2300" u="sng" dirty="0">
                <a:hlinkClick r:id="rId2"/>
              </a:rPr>
              <a:t>controle as tarefas</a:t>
            </a:r>
            <a:r>
              <a:rPr lang="pt-BR" sz="2300" dirty="0"/>
              <a:t> digitalmente. A grande vantagem, além da otimização do tempo, são os outros recursos oferecidos que vão além das possibilidades propostas </a:t>
            </a:r>
          </a:p>
          <a:p>
            <a:pPr marL="0" indent="0">
              <a:buNone/>
            </a:pPr>
            <a:r>
              <a:rPr lang="pt-BR" sz="2300" dirty="0"/>
              <a:t>Algumas agendas online também oferecem recursos de software para empresas e proporcionam ainda mais integração e automação. Por exemplo, o </a:t>
            </a:r>
            <a:r>
              <a:rPr lang="pt-BR" sz="2300" dirty="0">
                <a:hlinkClick r:id="rId3"/>
              </a:rPr>
              <a:t>sistema de agendamento online</a:t>
            </a:r>
            <a:r>
              <a:rPr lang="pt-BR" sz="2300" dirty="0"/>
              <a:t> possibilita que você envie o link da sua agenda para o cliente e ele mesmo agende o dia e horário. Incrível, né? Adicione aqui seu terceiro marcador</a:t>
            </a:r>
          </a:p>
          <a:p>
            <a:pPr marL="0" indent="0">
              <a:buNone/>
            </a:pPr>
            <a:r>
              <a:rPr lang="pt-BR" sz="2300" b="1" dirty="0"/>
              <a:t>Como funciona uma agenda online?</a:t>
            </a:r>
          </a:p>
          <a:p>
            <a:pPr marL="0" indent="0">
              <a:buNone/>
            </a:pPr>
            <a:r>
              <a:rPr lang="pt-BR" sz="2300" dirty="0"/>
              <a:t>O funcionamento de uma agenda online vai variar de acordo com as </a:t>
            </a:r>
            <a:r>
              <a:rPr lang="pt-BR" sz="2300" dirty="0">
                <a:hlinkClick r:id="rId4"/>
              </a:rPr>
              <a:t>necessidades do usuário</a:t>
            </a:r>
            <a:r>
              <a:rPr lang="pt-BR" sz="2300" dirty="0"/>
              <a:t>. Mas, de maneira geral, todas as agendas utilizam da tecnologia para melhorar a organização e aumentar a praticidade. </a:t>
            </a:r>
          </a:p>
          <a:p>
            <a:pPr marL="0" indent="0">
              <a:buNone/>
            </a:pPr>
            <a:br>
              <a:rPr lang="pt-BR" sz="2300" dirty="0"/>
            </a:br>
            <a:r>
              <a:rPr lang="pt-BR" sz="2300" dirty="0"/>
              <a:t>Por exemplo, caso você precise de uma agenda para organizar metas e planejamentos, você irá adicionar todas as informações sobre seus objetivos e data-los. Agora, caso a sua agenda seja para organizar compromissos, você deverá adicionar os eventos, datas e lembretes.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sz="2200" dirty="0"/>
              <a:t>Uma agenda online de compromissos pode ser ainda mais útil dentro de uma empresa. Por exemplo, com </a:t>
            </a:r>
            <a:r>
              <a:rPr lang="pt-BR" sz="2200" b="1" dirty="0"/>
              <a:t>softwares de agenda corporativos</a:t>
            </a:r>
            <a:r>
              <a:rPr lang="pt-BR" sz="2200" dirty="0"/>
              <a:t> é possível criar eventos e compartilhar com outras pessoas, como clientes de uma consulta ou funcionários para uma reunião.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621B7-EA58-4967-9057-7C7EAE47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pt-BR" b="1" dirty="0"/>
              <a:t>Acessar quando e onde precisar</a:t>
            </a:r>
          </a:p>
          <a:p>
            <a:pPr marL="0" indent="0">
              <a:buNone/>
            </a:pPr>
            <a:r>
              <a:rPr lang="pt-BR" sz="1700" dirty="0"/>
              <a:t>Sabe aquele problema de esquecer a agenda? Pois é, ele não existe mais. Por ser online, é possível acessar de onde e quando você precisar. Computador, tablet, celular, notebook...não importa, a sua agenda sempre estará disponível.</a:t>
            </a:r>
          </a:p>
          <a:p>
            <a:pPr marL="0" indent="0">
              <a:buNone/>
            </a:pPr>
            <a:r>
              <a:rPr lang="pt-BR" b="1" dirty="0"/>
              <a:t>Como escolher uma agenda online?</a:t>
            </a:r>
          </a:p>
          <a:p>
            <a:pPr marL="0" indent="0">
              <a:buNone/>
            </a:pPr>
            <a:r>
              <a:rPr lang="pt-BR" sz="1700" dirty="0"/>
              <a:t>É preciso avaliar bem os recursos disponibilizados e se o software te oferece outras vantagens além do agendamento. Por exemplo, softwares empresariais mais completos incluem outras funcionalidades para empresa, como </a:t>
            </a:r>
            <a:r>
              <a:rPr lang="pt-BR" sz="1700" dirty="0">
                <a:hlinkClick r:id="rId2"/>
              </a:rPr>
              <a:t>fluxo de caixa</a:t>
            </a:r>
            <a:r>
              <a:rPr lang="pt-BR" sz="1700" dirty="0"/>
              <a:t> e emissão de notas fiscais.</a:t>
            </a:r>
          </a:p>
          <a:p>
            <a:pPr marL="0" indent="0">
              <a:buNone/>
            </a:pPr>
            <a:br>
              <a:rPr lang="pt-BR" sz="1600" dirty="0"/>
            </a:br>
            <a:r>
              <a:rPr lang="pt-BR" sz="1700" dirty="0"/>
              <a:t>O valor final do software também deve ser levado em conta. Por exemplo, o Google Agenda, como citado, é uma excelente ferramenta de agenda pessoal, mas os recursos empresarias são pagos e o valor é cobrado em dólar. Por isso, é válido pesquisar bem e usar o período de teste grátis, quando oferecido. </a:t>
            </a:r>
          </a:p>
          <a:p>
            <a:pPr marL="0" indent="0">
              <a:buNone/>
            </a:pPr>
            <a:br>
              <a:rPr lang="pt-BR" sz="1700" dirty="0"/>
            </a:br>
            <a:r>
              <a:rPr lang="pt-BR" sz="1700" dirty="0"/>
              <a:t>No mercado nacional, o Simples Agenda tem se destacado. A agenda online do software é uma das mais completas e o sistema é integrado com </a:t>
            </a:r>
            <a:r>
              <a:rPr lang="pt-BR" sz="1700" dirty="0">
                <a:hlinkClick r:id="rId3"/>
              </a:rPr>
              <a:t>ERP</a:t>
            </a:r>
            <a:r>
              <a:rPr lang="pt-BR" sz="1700" dirty="0"/>
              <a:t>. Isso significa que é possível fazer toda a gestão empresarial em um único lugar.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Fácil e rápido de acessar agenda eletrônica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fontAlgn="base"/>
            <a:r>
              <a:rPr lang="pt-BR" b="1" dirty="0"/>
              <a:t>Fácil de usar</a:t>
            </a:r>
          </a:p>
          <a:p>
            <a:r>
              <a:rPr lang="pt-BR" sz="1400" dirty="0"/>
              <a:t>Diferentemente de uma agenda de papel, em que muitas vezes, há rasuras ou dificuldade para visualizar todos os compromissos, uma agenda online é muito fácil de usar. Até mesmo quem tem dificuldades com tecnologia, consegue entender esse tipo de sistema rapidamente.</a:t>
            </a:r>
          </a:p>
          <a:p>
            <a:endParaRPr lang="pt-BR" sz="9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3AB6188-7D90-493A-9635-3516B78F2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6080" y="2483743"/>
            <a:ext cx="4007634" cy="40962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E501D5-468F-4A23-979D-9D4DD784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645024"/>
            <a:ext cx="4176464" cy="27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Agenda eletrônica moderna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AF61CC-713C-4175-95EC-0A1D6BC9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945417"/>
            <a:ext cx="3827661" cy="25648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0AE2121-5DC6-4EA1-871F-3A0FADF5500D}"/>
              </a:ext>
            </a:extLst>
          </p:cNvPr>
          <p:cNvSpPr/>
          <p:nvPr/>
        </p:nvSpPr>
        <p:spPr>
          <a:xfrm>
            <a:off x="383705" y="16002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Google Sans"/>
              </a:rPr>
              <a:t>Programação inteligente de reuniões</a:t>
            </a:r>
          </a:p>
          <a:p>
            <a:r>
              <a:rPr lang="pt-BR" sz="1200" dirty="0">
                <a:latin typeface="Roboto"/>
              </a:rPr>
              <a:t>Programe eventos rapidamente verificando a disponibilidade de colegas de trabalho ou sobrepondo agendas em uma única visualização. Você pode compartilhar agendas para que as pessoas vejam todos os detalhes do evento ou apenas sua disponibilidade</a:t>
            </a:r>
            <a:r>
              <a:rPr lang="pt-BR" dirty="0">
                <a:solidFill>
                  <a:srgbClr val="545454"/>
                </a:solidFill>
                <a:latin typeface="Roboto"/>
              </a:rPr>
              <a:t>.</a:t>
            </a:r>
            <a:endParaRPr lang="pt-BR" b="0" i="0" dirty="0">
              <a:solidFill>
                <a:srgbClr val="545454"/>
              </a:solidFill>
              <a:effectLst/>
              <a:latin typeface="Roboto"/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6897252-8436-45AC-A5E5-FCF73B63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1671" y="955845"/>
            <a:ext cx="4274688" cy="25648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5826C9F-39EA-4F8D-A5E0-90D84AA5B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3787664"/>
            <a:ext cx="467181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4644008" cy="128701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Calendário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1344" y="1628800"/>
            <a:ext cx="9144000" cy="1506537"/>
          </a:xfrm>
        </p:spPr>
        <p:txBody>
          <a:bodyPr rtlCol="0">
            <a:normAutofit/>
          </a:bodyPr>
          <a:lstStyle/>
          <a:p>
            <a:r>
              <a:rPr lang="pt-BR" sz="1500" b="1" dirty="0">
                <a:solidFill>
                  <a:schemeClr val="tx1"/>
                </a:solidFill>
              </a:rPr>
              <a:t>Calendário</a:t>
            </a:r>
            <a:r>
              <a:rPr lang="pt-BR" sz="1500" dirty="0">
                <a:solidFill>
                  <a:schemeClr val="tx1"/>
                </a:solidFill>
              </a:rPr>
              <a:t> é um sistema para contagem e agrupamento de </a:t>
            </a:r>
            <a:r>
              <a:rPr lang="pt-BR" sz="1500" dirty="0">
                <a:solidFill>
                  <a:schemeClr val="tx1"/>
                </a:solidFill>
                <a:hlinkClick r:id="rId2" tooltip="D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dias</a:t>
            </a:r>
            <a:r>
              <a:rPr lang="pt-BR" sz="1500" dirty="0">
                <a:solidFill>
                  <a:schemeClr val="tx1"/>
                </a:solidFill>
              </a:rPr>
              <a:t> que visa a atender principalmente às necessidades civis e </a:t>
            </a:r>
            <a:r>
              <a:rPr lang="pt-BR" sz="1500" dirty="0">
                <a:solidFill>
                  <a:schemeClr val="tx1"/>
                </a:solidFill>
                <a:hlinkClick r:id="rId3" tooltip="Religiã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religiosas</a:t>
            </a:r>
            <a:r>
              <a:rPr lang="pt-BR" sz="1500" dirty="0">
                <a:solidFill>
                  <a:schemeClr val="tx1"/>
                </a:solidFill>
              </a:rPr>
              <a:t> de uma </a:t>
            </a:r>
            <a:r>
              <a:rPr lang="pt-BR" sz="1500" dirty="0">
                <a:solidFill>
                  <a:schemeClr val="tx1"/>
                </a:solidFill>
                <a:hlinkClick r:id="rId4" tooltip="Cultu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cultura</a:t>
            </a:r>
            <a:r>
              <a:rPr lang="pt-BR" sz="1500" dirty="0">
                <a:solidFill>
                  <a:schemeClr val="tx1"/>
                </a:solidFill>
              </a:rPr>
              <a:t>. A palavra deriva do </a:t>
            </a:r>
            <a:r>
              <a:rPr lang="pt-BR" sz="1500" dirty="0">
                <a:solidFill>
                  <a:schemeClr val="tx1"/>
                </a:solidFill>
                <a:hlinkClick r:id="rId5" tooltip="Lati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latim</a:t>
            </a:r>
            <a:r>
              <a:rPr lang="pt-BR" sz="1500" dirty="0">
                <a:solidFill>
                  <a:schemeClr val="tx1"/>
                </a:solidFill>
              </a:rPr>
              <a:t> </a:t>
            </a:r>
            <a:r>
              <a:rPr lang="pt-BR" sz="1500" i="1" dirty="0">
                <a:solidFill>
                  <a:schemeClr val="tx1"/>
                </a:solidFill>
              </a:rPr>
              <a:t>calendarium</a:t>
            </a:r>
            <a:r>
              <a:rPr lang="pt-BR" sz="1500" dirty="0">
                <a:solidFill>
                  <a:schemeClr val="tx1"/>
                </a:solidFill>
              </a:rPr>
              <a:t>, "livro de registro", que, por sua vez, deriva de </a:t>
            </a:r>
            <a:r>
              <a:rPr lang="pt-BR" sz="1500" i="1" dirty="0" err="1">
                <a:solidFill>
                  <a:schemeClr val="tx1"/>
                </a:solidFill>
              </a:rPr>
              <a:t>calendae</a:t>
            </a:r>
            <a:r>
              <a:rPr lang="pt-BR" sz="1500" dirty="0">
                <a:solidFill>
                  <a:schemeClr val="tx1"/>
                </a:solidFill>
              </a:rPr>
              <a:t>, que indicava o primeiro dia de um </a:t>
            </a:r>
            <a:r>
              <a:rPr lang="pt-BR" sz="1500" dirty="0">
                <a:solidFill>
                  <a:schemeClr val="tx1"/>
                </a:solidFill>
                <a:hlinkClick r:id="rId6" tooltip="Calendário roma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mês romano</a:t>
            </a:r>
            <a:r>
              <a:rPr lang="pt-BR" sz="1500" dirty="0">
                <a:solidFill>
                  <a:schemeClr val="tx1"/>
                </a:solidFill>
              </a:rPr>
              <a:t>. As unidades principais de agrupamento dos dias são o </a:t>
            </a:r>
            <a:r>
              <a:rPr lang="pt-BR" sz="1500" dirty="0">
                <a:solidFill>
                  <a:schemeClr val="tx1"/>
                </a:solidFill>
                <a:hlinkClick r:id="rId7" tooltip="Mê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mês</a:t>
            </a:r>
            <a:r>
              <a:rPr lang="pt-BR" sz="1500" dirty="0">
                <a:solidFill>
                  <a:schemeClr val="tx1"/>
                </a:solidFill>
              </a:rPr>
              <a:t> e o </a:t>
            </a:r>
            <a:r>
              <a:rPr lang="pt-BR" sz="1500" dirty="0">
                <a:solidFill>
                  <a:schemeClr val="tx1"/>
                </a:solidFill>
                <a:hlinkClick r:id="rId8" tooltip="A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</a:t>
            </a:r>
            <a:r>
              <a:rPr lang="pt-BR" sz="1500" dirty="0">
                <a:solidFill>
                  <a:schemeClr val="tx1"/>
                </a:solidFill>
              </a:rPr>
              <a:t>.</a:t>
            </a:r>
            <a:r>
              <a:rPr lang="pt-BR" sz="1500" baseline="300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</a:t>
            </a:r>
            <a:r>
              <a:rPr lang="pt-BR" baseline="300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6A4436-EC29-4FEA-9076-446BD587B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0056" y="3386809"/>
            <a:ext cx="4529034" cy="27447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3E17EC-9AB0-4891-A7E0-120DEDDDD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416" y="3386809"/>
            <a:ext cx="34563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3347864" cy="1143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Reuniões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2364" y="1772816"/>
            <a:ext cx="4343400" cy="6858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Como iniciar o programa uma vide chamada do google </a:t>
            </a:r>
            <a:r>
              <a:rPr lang="pt-BR" dirty="0" err="1"/>
              <a:t>meet</a:t>
            </a:r>
            <a:r>
              <a:rPr lang="pt-BR" dirty="0"/>
              <a:t>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206072" y="1015870"/>
            <a:ext cx="3155776" cy="6858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Sobre calendly </a:t>
            </a:r>
          </a:p>
        </p:txBody>
      </p:sp>
      <p:pic>
        <p:nvPicPr>
          <p:cNvPr id="1026" name="Picture 2" descr="e">
            <a:extLst>
              <a:ext uri="{FF2B5EF4-FFF2-40B4-BE49-F238E27FC236}">
                <a16:creationId xmlns:a16="http://schemas.microsoft.com/office/drawing/2014/main" id="{FEE9E1F0-2585-42E3-8E6C-52B4BAFB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88" y="138113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78A815B-8FF2-4EC1-8E6A-986A658C2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2968224"/>
            <a:ext cx="46085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Clique em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Nova reunião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Selecione uma opção: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Criar uma reunião para depois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Para compartilhar os detalhes de uma reunião futura, copie o link da reunião e compartilhe com os participantes.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Para iniciar uma reunião com este link, cole-o em um navegador ou digite o link no campo "Digite um código ou link" 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    clique em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Participar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Iniciar uma reunião instantânea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: crie uma reunião para você participar agora.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Programar no Google Agenda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: se quiser agendar uma reunião, essa opção direcionará você para o </a:t>
            </a:r>
            <a:r>
              <a:rPr kumimoji="0" lang="pt-BR" altLang="pt-BR" sz="12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Agenda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Dica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: os usuários do Google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Workspace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 Text"/>
              </a:rPr>
              <a:t> Essentials não podem agendar uma reunião no Google Agenda.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6615EA04-B0B5-456E-97F9-45884CA55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389849" y="9794796"/>
            <a:ext cx="1154378" cy="59511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1030" name="Picture 6" descr="O Calendly é essencial para a organização de compromissos e reuniões. ">
            <a:extLst>
              <a:ext uri="{FF2B5EF4-FFF2-40B4-BE49-F238E27FC236}">
                <a16:creationId xmlns:a16="http://schemas.microsoft.com/office/drawing/2014/main" id="{25E510D5-C15A-438E-A38E-8B5DCA59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16" y="5018243"/>
            <a:ext cx="2927648" cy="18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1C873F8-7D0E-430B-85F0-9FB33C426A42}"/>
              </a:ext>
            </a:extLst>
          </p:cNvPr>
          <p:cNvSpPr/>
          <p:nvPr/>
        </p:nvSpPr>
        <p:spPr>
          <a:xfrm>
            <a:off x="5735960" y="21342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Raleway"/>
              </a:rPr>
              <a:t>O </a:t>
            </a:r>
            <a:r>
              <a:rPr lang="pt-BR" b="1" dirty="0">
                <a:latin typeface="Raleway"/>
              </a:rPr>
              <a:t>Calendly </a:t>
            </a:r>
            <a:r>
              <a:rPr lang="pt-BR" dirty="0">
                <a:latin typeface="Raleway"/>
              </a:rPr>
              <a:t>é uma ferramenta que auxilia na organização da </a:t>
            </a:r>
            <a:r>
              <a:rPr lang="pt-BR" b="1" dirty="0">
                <a:latin typeface="Raleway"/>
              </a:rPr>
              <a:t>agenda</a:t>
            </a:r>
            <a:r>
              <a:rPr lang="pt-BR" dirty="0">
                <a:latin typeface="Raleway"/>
              </a:rPr>
              <a:t>. Ou seja, é um calendário compartilhado que ajuda a </a:t>
            </a:r>
            <a:r>
              <a:rPr lang="pt-BR" b="1" dirty="0">
                <a:latin typeface="Raleway"/>
              </a:rPr>
              <a:t>organizar </a:t>
            </a:r>
            <a:r>
              <a:rPr lang="pt-BR" dirty="0">
                <a:latin typeface="Raleway"/>
              </a:rPr>
              <a:t>o agendamento de compromissos e reuniões de maneira mais simplificada. Portanto, o principal segredo para ter sucesso com essa estratégia na empresa, é conseguir não perder a eficiência das vendas e a qualidade dos leads. Por outro lado, se a sua ideia é entender </a:t>
            </a:r>
            <a:r>
              <a:rPr lang="pt-BR" b="1" dirty="0">
                <a:latin typeface="Raleway"/>
              </a:rPr>
              <a:t>o que é Calendly</a:t>
            </a:r>
            <a:r>
              <a:rPr lang="pt-BR" dirty="0">
                <a:latin typeface="Raleway"/>
              </a:rPr>
              <a:t> e saber como o mecanismo pode ajudar na sua </a:t>
            </a:r>
            <a:r>
              <a:rPr lang="pt-BR" b="1" dirty="0">
                <a:latin typeface="Raleway"/>
              </a:rPr>
              <a:t>rotina</a:t>
            </a:r>
            <a:r>
              <a:rPr lang="pt-BR" dirty="0">
                <a:latin typeface="Raleway"/>
              </a:rPr>
              <a:t>, então confira algumas funcionalidades dessa ferramenta.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6720" y="365151"/>
            <a:ext cx="2592288" cy="69311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C00000"/>
                </a:solidFill>
              </a:rPr>
              <a:t>Lembretes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CB6297E-7AE7-4B67-9F2F-2946A33A3D36}"/>
              </a:ext>
            </a:extLst>
          </p:cNvPr>
          <p:cNvSpPr/>
          <p:nvPr/>
        </p:nvSpPr>
        <p:spPr>
          <a:xfrm>
            <a:off x="63825" y="1058267"/>
            <a:ext cx="458518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egoe UI Light" panose="020B0502040204020203" pitchFamily="34" charset="0"/>
              </a:rPr>
              <a:t>Instalar o Lembrete de Acessibilidade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Em Word, Excel, ou PowerPoint, vá para a guia Inserir e selecione </a:t>
            </a:r>
            <a:r>
              <a:rPr lang="pt-BR" sz="1200" b="1" dirty="0">
                <a:latin typeface="Segoe UI" panose="020B0502040204020203" pitchFamily="34" charset="0"/>
              </a:rPr>
              <a:t>Obter Complementos</a:t>
            </a:r>
            <a:r>
              <a:rPr lang="pt-BR" sz="1200" dirty="0">
                <a:latin typeface="Segoe UI" panose="020B0502040204020203" pitchFamily="34" charset="0"/>
              </a:rPr>
              <a:t>. 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Na guia </a:t>
            </a:r>
            <a:r>
              <a:rPr lang="pt-BR" sz="1200" b="1" dirty="0">
                <a:latin typeface="Segoe UI" panose="020B0502040204020203" pitchFamily="34" charset="0"/>
              </a:rPr>
              <a:t>Loja,</a:t>
            </a:r>
            <a:r>
              <a:rPr lang="pt-BR" sz="1200" dirty="0">
                <a:latin typeface="Segoe UI" panose="020B0502040204020203" pitchFamily="34" charset="0"/>
              </a:rPr>
              <a:t> pesquise por "Lembrete". 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Na lista de resultados da pesquisa, selecione </a:t>
            </a:r>
            <a:r>
              <a:rPr lang="pt-BR" sz="1200" b="1" dirty="0">
                <a:latin typeface="Segoe UI" panose="020B0502040204020203" pitchFamily="34" charset="0"/>
              </a:rPr>
              <a:t>Lembrete </a:t>
            </a:r>
            <a:r>
              <a:rPr lang="pt-BR" sz="1200" b="1" dirty="0" err="1">
                <a:latin typeface="Segoe UI" panose="020B0502040204020203" pitchFamily="34" charset="0"/>
              </a:rPr>
              <a:t>de</a:t>
            </a:r>
            <a:r>
              <a:rPr lang="pt-BR" sz="1200" dirty="0" err="1">
                <a:latin typeface="Segoe UI" panose="020B0502040204020203" pitchFamily="34" charset="0"/>
              </a:rPr>
              <a:t>Acessibilidade</a:t>
            </a:r>
            <a:r>
              <a:rPr lang="pt-BR" sz="1200" dirty="0">
                <a:latin typeface="Segoe UI" panose="020B0502040204020203" pitchFamily="34" charset="0"/>
              </a:rPr>
              <a:t> e, em seguida, </a:t>
            </a:r>
            <a:r>
              <a:rPr lang="pt-BR" sz="1200" b="1" dirty="0">
                <a:latin typeface="Segoe UI" panose="020B0502040204020203" pitchFamily="34" charset="0"/>
              </a:rPr>
              <a:t>selecione Adicionar</a:t>
            </a:r>
            <a:r>
              <a:rPr lang="pt-BR" sz="1200" dirty="0"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Selecione </a:t>
            </a:r>
            <a:r>
              <a:rPr lang="pt-BR" sz="1200" b="1" dirty="0">
                <a:latin typeface="Segoe UI" panose="020B0502040204020203" pitchFamily="34" charset="0"/>
              </a:rPr>
              <a:t>Continuar</a:t>
            </a:r>
            <a:r>
              <a:rPr lang="pt-BR" sz="1200" dirty="0">
                <a:latin typeface="Segoe UI" panose="020B0502040204020203" pitchFamily="34" charset="0"/>
              </a:rPr>
              <a:t> para aceitar os termos e a política de privacidade.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A </a:t>
            </a:r>
            <a:r>
              <a:rPr lang="pt-BR" sz="1200" b="1" dirty="0">
                <a:latin typeface="Segoe UI" panose="020B0502040204020203" pitchFamily="34" charset="0"/>
              </a:rPr>
              <a:t>guia Lembrete de</a:t>
            </a:r>
            <a:r>
              <a:rPr lang="pt-BR" sz="1200" dirty="0">
                <a:latin typeface="Segoe UI" panose="020B0502040204020203" pitchFamily="34" charset="0"/>
              </a:rPr>
              <a:t> Acessibilidade aparece na faixa de opções.</a:t>
            </a:r>
          </a:p>
          <a:p>
            <a:r>
              <a:rPr lang="pt-BR" sz="1200" dirty="0">
                <a:latin typeface="Segoe UI Light" panose="020B0502040204020203" pitchFamily="34" charset="0"/>
              </a:rPr>
              <a:t>Visão geral do Lembrete de Acessibilidade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Em Word, Excel, ou PowerPoint, vá para a guia </a:t>
            </a:r>
            <a:r>
              <a:rPr lang="pt-BR" sz="1200" b="1" dirty="0">
                <a:latin typeface="Segoe UI" panose="020B0502040204020203" pitchFamily="34" charset="0"/>
              </a:rPr>
              <a:t>Lembrete de</a:t>
            </a:r>
            <a:r>
              <a:rPr lang="pt-BR" sz="1200" dirty="0">
                <a:latin typeface="Segoe UI" panose="020B0502040204020203" pitchFamily="34" charset="0"/>
              </a:rPr>
              <a:t> Acessibilidade.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Selecione o </a:t>
            </a:r>
            <a:r>
              <a:rPr lang="pt-BR" sz="1200" b="1" dirty="0">
                <a:latin typeface="Segoe UI" panose="020B0502040204020203" pitchFamily="34" charset="0"/>
              </a:rPr>
              <a:t>botão Lembretes.</a:t>
            </a:r>
            <a:r>
              <a:rPr lang="pt-BR" sz="1200" dirty="0">
                <a:latin typeface="Segoe UI" panose="020B0502040204020203" pitchFamily="34" charset="0"/>
              </a:rPr>
              <a:t> O </a:t>
            </a:r>
            <a:r>
              <a:rPr lang="pt-BR" sz="1200" b="1" dirty="0">
                <a:latin typeface="Segoe UI" panose="020B0502040204020203" pitchFamily="34" charset="0"/>
              </a:rPr>
              <a:t>painel Lembrete de</a:t>
            </a:r>
            <a:r>
              <a:rPr lang="pt-BR" sz="1200" dirty="0">
                <a:latin typeface="Segoe UI" panose="020B0502040204020203" pitchFamily="34" charset="0"/>
              </a:rPr>
              <a:t> Acessibilidade é aberto à direita.</a:t>
            </a:r>
          </a:p>
          <a:p>
            <a:pPr>
              <a:buFont typeface="+mj-lt"/>
              <a:buAutoNum type="arabicPeriod"/>
            </a:pPr>
            <a:r>
              <a:rPr lang="pt-BR" sz="1200" dirty="0">
                <a:latin typeface="Segoe UI" panose="020B0502040204020203" pitchFamily="34" charset="0"/>
              </a:rPr>
              <a:t>Navegue pelas informações de Lembrete de Acessibilidade disponíveis nas guias:</a:t>
            </a:r>
          </a:p>
          <a:p>
            <a:r>
              <a:rPr lang="pt-BR" sz="1400" dirty="0"/>
              <a:t>Instalar o Lembrete de Acessibilidade</a:t>
            </a:r>
          </a:p>
          <a:p>
            <a:r>
              <a:rPr lang="pt-BR" sz="1400" dirty="0"/>
              <a:t>No separador Loja, procure "Lembrete". Na lista de resultados de pesquisa, selecione Lembrete de Acessibilidade </a:t>
            </a:r>
            <a:r>
              <a:rPr lang="pt-BR" sz="1400" dirty="0" err="1"/>
              <a:t>e,em</a:t>
            </a:r>
            <a:r>
              <a:rPr lang="pt-BR" sz="1400" dirty="0"/>
              <a:t> seguida, selecione Adicionar. Selecione Continuar para aceitar os termos e a política de privacidade. O separador Lembrete de Acessibilidade é exibido no fita.</a:t>
            </a:r>
            <a:endParaRPr lang="pt-BR" sz="1400" dirty="0">
              <a:latin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pt-BR" sz="1200" dirty="0">
              <a:latin typeface="Segoe UI" panose="020B0502040204020203" pitchFamily="34" charset="0"/>
            </a:endParaRPr>
          </a:p>
          <a:p>
            <a:br>
              <a:rPr lang="pt-BR" sz="1400" dirty="0">
                <a:latin typeface="Segoe UI" panose="020B0502040204020203" pitchFamily="34" charset="0"/>
              </a:rPr>
            </a:b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A3FA6C-ECAA-4EBE-B7AF-0033063E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980728"/>
            <a:ext cx="4392486" cy="1440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9F0B5F-10E7-4705-AAAB-9C703884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780928"/>
            <a:ext cx="439248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7751F-5D8D-4CB5-B928-A6C40AA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0"/>
            <a:ext cx="9144000" cy="763488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Compartilhamento de agenda eletrônica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C524F-E0F3-4919-8A61-B9A7F5CD7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763488"/>
            <a:ext cx="5676056" cy="5761855"/>
          </a:xfrm>
        </p:spPr>
        <p:txBody>
          <a:bodyPr>
            <a:noAutofit/>
          </a:bodyPr>
          <a:lstStyle/>
          <a:p>
            <a:r>
              <a:rPr lang="pt-BR" sz="1200" dirty="0"/>
              <a:t>O que quer dizer agenda compartilhada?</a:t>
            </a:r>
          </a:p>
          <a:p>
            <a:r>
              <a:rPr lang="pt-BR" sz="1200" dirty="0"/>
              <a:t>A Agenda Compartilhada permite a cada usuário as opções de criar e compartilhar várias agendas diferentes e apresentado todas em uma única tela.</a:t>
            </a:r>
          </a:p>
          <a:p>
            <a:r>
              <a:rPr lang="pt-BR" sz="1200" b="1" dirty="0"/>
              <a:t>Acessando a agenda</a:t>
            </a:r>
          </a:p>
          <a:p>
            <a:r>
              <a:rPr lang="pt-BR" sz="1200" dirty="0"/>
              <a:t>Na barra superior do CRM é possível verificar o ícone da Agenda, ao lado do nome do usuário. É possível acessar a Agenda Compartilhada de qualquer lugar do CRM, permitindo assim acesso rápido às agendas</a:t>
            </a:r>
          </a:p>
          <a:p>
            <a:r>
              <a:rPr lang="pt-BR" sz="1200" b="1" dirty="0"/>
              <a:t>Minhas agenda</a:t>
            </a:r>
          </a:p>
          <a:p>
            <a:r>
              <a:rPr lang="pt-BR" sz="1200" dirty="0"/>
              <a:t>Uma vez na tela da Agenda é possível visualizar as agendas já disponíveis como </a:t>
            </a:r>
            <a:r>
              <a:rPr lang="pt-BR" sz="1200" b="1" dirty="0"/>
              <a:t>Minhas Reuniões</a:t>
            </a:r>
            <a:r>
              <a:rPr lang="pt-BR" sz="1200" dirty="0"/>
              <a:t> e </a:t>
            </a:r>
            <a:r>
              <a:rPr lang="pt-BR" sz="1200" b="1" dirty="0"/>
              <a:t>Minhas Tarefas</a:t>
            </a:r>
            <a:r>
              <a:rPr lang="pt-BR" sz="1200" dirty="0"/>
              <a:t>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posicionando o cursor sobre o ícone de engrenagem ao lado de cada uma das Agendas serão apresentadas opções para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ou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Apagar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a Agenda. Para criar novas Agendas, basta clicar sobre o botão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ao lado do título Minhas Agendas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Criando uma nova agenda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possível criar quantas Agendas forem necessárias, mas na prática quase sempre são necessárias somente duas: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Reuniões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Tarefas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Ao criar uma nova Agenda será necessário informar um nome (de preferência informando o nome do usuário, para facilitar na pesquisa), selecionar o módulo (Reuniões, Tarefas e Produtos) e definir o campo responsável pelo início, normalmente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Data e Hora de Criação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pt-BR" sz="1200" dirty="0"/>
            </a:br>
            <a:endParaRPr lang="pt-BR" sz="12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10944AC-0150-4A2A-9B61-83AEFD9C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836712"/>
            <a:ext cx="4343400" cy="5918720"/>
          </a:xfrm>
        </p:spPr>
        <p:txBody>
          <a:bodyPr>
            <a:no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É possível criar quantas Agendas forem necessárias, mas na prática quase sempre são necessárias somente duas: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Reuniões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Tarefas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Ao criar uma nova Agenda será necessário informar um nome (de preferência informando o nome do usuário, para facilitar na pesquisa), selecionar o módulo (Reuniões, Tarefas e Produtos) e definir o campo responsável pelo início, normalmente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Data e Hora de Criação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/>
              <a:t>Em </a:t>
            </a:r>
            <a:r>
              <a:rPr lang="pt-BR" sz="1200" b="1" dirty="0"/>
              <a:t>Direitos e Permissões</a:t>
            </a:r>
            <a:r>
              <a:rPr lang="pt-BR" sz="1200" dirty="0"/>
              <a:t> deve ser definida a regra de segurança para permitir ou não a leitura por outros usuários. Lembrando que mesmo selecionando a opção </a:t>
            </a:r>
            <a:r>
              <a:rPr lang="pt-BR" sz="1200" b="1" dirty="0"/>
              <a:t>Proprietário</a:t>
            </a:r>
            <a:r>
              <a:rPr lang="pt-BR" sz="1200" dirty="0"/>
              <a:t> em </a:t>
            </a:r>
            <a:r>
              <a:rPr lang="pt-BR" sz="1200" b="1" dirty="0"/>
              <a:t>Quem pode ler e escrever</a:t>
            </a:r>
            <a:r>
              <a:rPr lang="pt-BR" sz="1200" dirty="0"/>
              <a:t>, um outro usuário com privilégios superiores poderá visualizar a Agenda.</a:t>
            </a:r>
          </a:p>
          <a:p>
            <a:r>
              <a:rPr lang="pt-BR" sz="1200" b="1" dirty="0"/>
              <a:t>Acessando agendas compartilhadas</a:t>
            </a:r>
          </a:p>
          <a:p>
            <a:r>
              <a:rPr lang="pt-BR" sz="1200" dirty="0"/>
              <a:t>Ao criar ou editar uma Agenda é possível definir as permissões de leitura e escrita para outros usuários. Se for definida a permissão </a:t>
            </a:r>
            <a:r>
              <a:rPr lang="pt-BR" sz="1200" b="1" dirty="0"/>
              <a:t>Todos</a:t>
            </a:r>
            <a:r>
              <a:rPr lang="pt-BR" sz="1200" dirty="0"/>
              <a:t>, então qualquer usuário do CRM será capaz de acessar a agenda.</a:t>
            </a:r>
          </a:p>
          <a:p>
            <a:r>
              <a:rPr lang="pt-BR" sz="1200" dirty="0"/>
              <a:t>Os direitos e permissões definidos ao criar ou editar apenas define quem pode acessar a Agenda. Usuários que visualizam a mesma Agenda podem visualizar mais ou menos eventos dependendo de suas restrições de segurança configuradas no Inovatize Zurmo CRM. Por exemplo, o usuário João não será capaz de exibir reuniões em uma Agenda, onde o seu usuário não tenha acesso a esses registro</a:t>
            </a:r>
          </a:p>
          <a:p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3444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0</TotalTime>
  <Words>2669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Arial</vt:lpstr>
      <vt:lpstr>Candara</vt:lpstr>
      <vt:lpstr>Consolas</vt:lpstr>
      <vt:lpstr>Google Sans</vt:lpstr>
      <vt:lpstr>Google Sans Text</vt:lpstr>
      <vt:lpstr>Inter</vt:lpstr>
      <vt:lpstr>Merriweather</vt:lpstr>
      <vt:lpstr>Raleway</vt:lpstr>
      <vt:lpstr>Roboto</vt:lpstr>
      <vt:lpstr>Segoe UI</vt:lpstr>
      <vt:lpstr>Segoe UI Light</vt:lpstr>
      <vt:lpstr>Computador Técnico 16x9</vt:lpstr>
      <vt:lpstr>Agenda eletrônica.</vt:lpstr>
      <vt:lpstr>Agenda eletrônica tutoral </vt:lpstr>
      <vt:lpstr>Apresentação do PowerPoint</vt:lpstr>
      <vt:lpstr>Fácil e rápido de acessar agenda eletrônica</vt:lpstr>
      <vt:lpstr>Agenda eletrônica moderna  </vt:lpstr>
      <vt:lpstr>Calendário </vt:lpstr>
      <vt:lpstr>Reuniões </vt:lpstr>
      <vt:lpstr>Lembretes </vt:lpstr>
      <vt:lpstr>Compartilhamento de agenda eletrônica </vt:lpstr>
      <vt:lpstr>Apresentação do PowerPoint</vt:lpstr>
      <vt:lpstr>Importação </vt:lpstr>
      <vt:lpstr>Apresentação do PowerPoint</vt:lpstr>
      <vt:lpstr>3. Uma tela de configurações surgirá em seguida. Nela, você pode escolher em qual agenda deseja importar o arquivo com formato .ICS e selecioná-lo posteriormente ao clicar em Selecionar arquivo no seu computador.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2023-05-22T11:15:58Z</dcterms:created>
  <dcterms:modified xsi:type="dcterms:W3CDTF">2023-05-22T14:36:51Z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