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x-fontdata" PartName="/ppt/fonts/font9.fntdata"/>
  <Override ContentType="application/x-fontdata" PartName="/ppt/fonts/font10.fntdata"/>
  <Override ContentType="application/x-fontdata" PartName="/ppt/fonts/font11.fntdata"/>
  <Override ContentType="application/x-fontdata" PartName="/ppt/fonts/font12.fntdata"/>
  <Override ContentType="application/x-fontdata" PartName="/ppt/fonts/font13.fntdata"/>
  <Override ContentType="application/x-fontdata" PartName="/ppt/fonts/font14.fntdata"/>
  <Override ContentType="application/x-fontdata" PartName="/ppt/fonts/font15.fntdata"/>
  <Override ContentType="application/x-fontdata" PartName="/ppt/fonts/font16.fntdata"/>
  <Override ContentType="application/vnd.openxmlformats-officedocument.presentationml.tags+xml" PartName="/ppt/tags/tag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ppt/media/img_cc_black.png" Type="http://schemas.openxmlformats.org/officeDocument/2006/relationships/image"/><Relationship Id="rId29" Target="ppt/presentation.xml" Type="http://schemas.openxmlformats.org/officeDocument/2006/relationships/officeDocument"/><Relationship Id="rId30" Target="docProps/core.xml" Type="http://schemas.openxmlformats.org/package/2006/relationships/metadata/core-properties"/><Relationship Id="rId3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9144000" cy="5143500"/>
  <p:embeddedFontLst>
    <p:embeddedFont>
      <p:font typeface="Patua One"/>
      <p:regular r:id="rId29"/>
      <p:bold r:id="rId30"/>
    </p:embeddedFont>
    <p:embeddedFont>
      <p:font typeface="Roboto"/>
      <p:regular r:id="rId31"/>
    </p:embeddedFont>
    <p:embeddedFont>
      <p:font typeface="Lato"/>
      <p:regular r:id="rId32"/>
      <p:bold r:id="rId33"/>
    </p:embeddedFont>
    <p:embeddedFont>
      <p:font typeface="Unna"/>
      <p:regular r:id="rId35"/>
    </p:embeddedFont>
    <p:embeddedFont>
      <p:font typeface="Nosifer"/>
      <p:regular r:id="rId36"/>
      <p:bold r:id="rId37"/>
    </p:embeddedFont>
    <p:embeddedFont>
      <p:font typeface="ChunkFive"/>
      <p:regular r:id="rId38"/>
    </p:embeddedFont>
    <p:embeddedFont>
      <p:font typeface="Averia Serif Libre"/>
      <p:regular r:id="rId39"/>
      <p:bold r:id="rId40"/>
    </p:embeddedFont>
    <p:embeddedFont>
      <p:font typeface="Old Standard TT"/>
      <p:regular r:id="rId41"/>
      <p:bold r:id="rId42"/>
    </p:embeddedFont>
    <p:embeddedFont>
      <p:font typeface="Lato-black"/>
      <p:regular r:id="rId34"/>
    </p:embeddedFont>
    <p:embeddedFont>
      <p:font typeface="Open Sans"/>
      <p:regular r:id="rId43"/>
      <p:bold r:id="rId44"/>
    </p:embeddedFont>
  </p:embeddedFontLst>
  <p:custDataLst>
    <p:tags r:id="rId45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tableStyles.xml" Type="http://schemas.openxmlformats.org/officeDocument/2006/relationships/tableStyles"/><Relationship Id="rId29" Target="fonts/font1.fntdata" Type="http://schemas.openxmlformats.org/officeDocument/2006/relationships/font"/><Relationship Id="rId30" Target="fonts/font2.fntdata" Type="http://schemas.openxmlformats.org/officeDocument/2006/relationships/font"/><Relationship Id="rId31" Target="fonts/font3.fntdata" Type="http://schemas.openxmlformats.org/officeDocument/2006/relationships/font"/><Relationship Id="rId32" Target="fonts/font4.fntdata" Type="http://schemas.openxmlformats.org/officeDocument/2006/relationships/font"/><Relationship Id="rId33" Target="fonts/font5.fntdata" Type="http://schemas.openxmlformats.org/officeDocument/2006/relationships/font"/><Relationship Id="rId34" Target="fonts/font6.fntdata" Type="http://schemas.openxmlformats.org/officeDocument/2006/relationships/font"/><Relationship Id="rId35" Target="fonts/font7.fntdata" Type="http://schemas.openxmlformats.org/officeDocument/2006/relationships/font"/><Relationship Id="rId36" Target="fonts/font8.fntdata" Type="http://schemas.openxmlformats.org/officeDocument/2006/relationships/font"/><Relationship Id="rId37" Target="fonts/font9.fntdata" Type="http://schemas.openxmlformats.org/officeDocument/2006/relationships/font"/><Relationship Id="rId38" Target="fonts/font10.fntdata" Type="http://schemas.openxmlformats.org/officeDocument/2006/relationships/font"/><Relationship Id="rId39" Target="fonts/font11.fntdata" Type="http://schemas.openxmlformats.org/officeDocument/2006/relationships/font"/><Relationship Id="rId40" Target="fonts/font12.fntdata" Type="http://schemas.openxmlformats.org/officeDocument/2006/relationships/font"/><Relationship Id="rId41" Target="fonts/font13.fntdata" Type="http://schemas.openxmlformats.org/officeDocument/2006/relationships/font"/><Relationship Id="rId42" Target="fonts/font14.fntdata" Type="http://schemas.openxmlformats.org/officeDocument/2006/relationships/font"/><Relationship Id="rId43" Target="fonts/font15.fntdata" Type="http://schemas.openxmlformats.org/officeDocument/2006/relationships/font"/><Relationship Id="rId44" Target="fonts/font16.fntdata" Type="http://schemas.openxmlformats.org/officeDocument/2006/relationships/font"/><Relationship Id="rId45" Target="tags/tag3.xml" Type="http://schemas.openxmlformats.org/officeDocument/2006/relationships/tags"/><Relationship Id="rId46" Target="presProps.xml" Type="http://schemas.openxmlformats.org/officeDocument/2006/relationships/presProps"/><Relationship Id="rId47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DF82782-EA1B-4444-B59C-391496762ABD}">
                <a16:creationId xmlns:a16="http://schemas.microsoft.com/office/drawing/2010/main" id="{1D23BC3F-ED22-4B84-951C-7C38F49949B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D3386648-623F-45F6-9288-0CF79C63A054}">
                <a16:creationId xmlns:a16="http://schemas.microsoft.com/office/drawing/2010/main" id="{3DD92A09-E837-48D1-AC04-42D99A6D6B17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AA8271EA-1AC8-4E58-8CED-735B093E8AA3}">
                <a16:creationId xmlns:a16="http://schemas.microsoft.com/office/drawing/2010/main" id="{04D0CE41-5134-43BD-A154-EA8F6FD190A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FE54BCEE-88C3-455A-AA6F-4CEC2F002C8A}">
                <a16:creationId xmlns:a16="http://schemas.microsoft.com/office/drawing/2010/main" id="{9F0903DB-21E2-4F60-810C-7F85397CC88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63B9B30D-0755-48FC-A388-B048CD20330E}">
                <a16:creationId xmlns:a16="http://schemas.microsoft.com/office/drawing/2010/main" id="{A69EA1E6-BA5E-42B5-99BC-E107DBF29B2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2F0699B-6459-40FA-ABE6-E3B6FF37E3A3}">
        <p14:creationId xmlns:p14="http://schemas.microsoft.com/office/powerpoint/2010/main" val="16872716813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5E66D5E-B2BE-462D-9C55-E6BC18753A65}">
                <a16:creationId xmlns:a16="http://schemas.microsoft.com/office/drawing/2010/main" id="{96E9AAF5-A85D-4E24-8C8D-C9DE9A89FC58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F6538ADE-4C4E-4CCC-9EA9-6C179BA1B64F}">
                <a16:creationId xmlns:a16="http://schemas.microsoft.com/office/drawing/2010/main" id="{C69A1C66-A833-4E1C-AE32-DE01FA9B519E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9CE82BA1-4B6F-4FE4-B9BA-BC939E3B9564}">
                <a16:creationId xmlns:a16="http://schemas.microsoft.com/office/drawing/2010/main" id="{9A482C62-2EF9-42E8-98B5-74CF5A21AC61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46221BEE-DF90-4526-9B8A-5AA6C96F4DCE}">
                <a16:creationId xmlns:a16="http://schemas.microsoft.com/office/drawing/2010/main" id="{4567E3D9-670A-438E-93C9-D17C6265E02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CD5D6EA4-2888-4BD7-AC7A-F95E4FEF30AA}">
                <a16:creationId xmlns:a16="http://schemas.microsoft.com/office/drawing/2010/main" id="{30A5E5CF-40E4-49B0-92CF-D2BD62B11C4E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285D1BCE-05EE-43D8-B72B-D3DE36E94C17}">
                <a16:creationId xmlns:a16="http://schemas.microsoft.com/office/drawing/2010/main" id="{3A8F3FE5-B6FD-4007-B2E1-12D3D38735E5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88AF3D2E-87F0-455B-A3BE-4A96218B91D2}">
                <a16:creationId xmlns:a16="http://schemas.microsoft.com/office/drawing/2010/main" id="{6F85BF73-A18B-4FC6-A40C-AF1AA930D7DE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FB3D69FD-0814-4395-ADA1-BDCDAB1FDB51}">
                <a16:creationId xmlns:a16="http://schemas.microsoft.com/office/drawing/2010/main" id="{54EECCF2-BFE2-4E24-9DA7-7EB0520F2108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944C392C-C8DE-4F79-90A4-5EBE2B2C4918}">
                <a16:creationId xmlns:a16="http://schemas.microsoft.com/office/drawing/2010/main" id="{19BD2444-2459-4193-8AF5-605EE5AF40DC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43304C0D-F6A8-4B15-BDBF-17B9263EB2FF}">
                <a16:creationId xmlns:a16="http://schemas.microsoft.com/office/drawing/2010/main" id="{B89C5190-6E56-46DF-A17F-6DC112754252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937EA1D9-9E12-4BC5-8F1A-C5CC6D5FF932}">
                <a16:creationId xmlns:a16="http://schemas.microsoft.com/office/drawing/2010/main" id="{B7200EBB-87F9-4D51-920A-8C81E9989EE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9A2E1156-C82A-44C6-8F9B-15FE0092B162}">
                <a16:creationId xmlns:a16="http://schemas.microsoft.com/office/drawing/2010/main" id="{023D18FC-E829-4C7F-BB78-B932B5652C9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EB64B619-ED2A-45C7-A273-E2FE88309B62}">
                <a16:creationId xmlns:a16="http://schemas.microsoft.com/office/drawing/2010/main" id="{6142BDE7-ACA9-41D8-874F-4F113F23B59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0AD6C609-4A86-4E4C-9B1C-0864B5802737}">
        <p14:creationId xmlns:p14="http://schemas.microsoft.com/office/powerpoint/2010/main" val="168727168140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AC20D1A-0FB0-476E-8B62-BA4637E79B2E}">
                <a16:creationId xmlns:a16="http://schemas.microsoft.com/office/drawing/2010/main" id="{46A386C6-67D9-4DCE-8A49-92044111FB0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F20CE873-FA93-43C8-8110-4A5B9310B5C1}">
                <a16:creationId xmlns:a16="http://schemas.microsoft.com/office/drawing/2010/main" id="{736465F3-EEDB-4930-9A0B-D1088A89F189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6E973D4C-ECD4-4CF8-8F8C-29B12C66C5B9}">
                <a16:creationId xmlns:a16="http://schemas.microsoft.com/office/drawing/2010/main" id="{ED18EB86-72DC-4A46-988C-7EA688FA10D7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CDB400E3-D165-41D8-99CD-E02A2EDCF192}">
                <a16:creationId xmlns:a16="http://schemas.microsoft.com/office/drawing/2010/main" id="{483A5EEE-29C4-40F3-8E8C-24CEFC71D62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EF397393-166A-44AA-AF3F-CFBB7D289E78}">
                <a16:creationId xmlns:a16="http://schemas.microsoft.com/office/drawing/2010/main" id="{DE5BA777-2ECB-4A78-AE49-9F54EA68A93A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79457FA2-0986-42D2-BF61-25F555E6C502}">
                <a16:creationId xmlns:a16="http://schemas.microsoft.com/office/drawing/2010/main" id="{7E623D9F-3FD7-4727-8E2B-35A03DE509D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91155866-EDCA-4EFB-99EF-2935B8B8A726}">
                <a16:creationId xmlns:a16="http://schemas.microsoft.com/office/drawing/2010/main" id="{8E738099-2743-4008-AF0B-DD1B9C26DE8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53B06DEC-7CBB-4FFA-B727-DCC41AE9F050}">
                <a16:creationId xmlns:a16="http://schemas.microsoft.com/office/drawing/2010/main" id="{00B00217-150D-4D09-9D90-3933DD7BA4D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A2A61456-99C3-439C-856B-0B3AC34B7358}">
        <p14:creationId xmlns:p14="http://schemas.microsoft.com/office/powerpoint/2010/main" val="168727168140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4DA2F59-F1D0-4C1F-9D5F-D07CA8BAFA0B}">
                <a16:creationId xmlns:a16="http://schemas.microsoft.com/office/drawing/2010/main" id="{79774E8B-719B-4E8E-B283-D8ABB3108D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65E88849-A7C4-453C-A718-DF3D0B434FEA}">
                <a16:creationId xmlns:a16="http://schemas.microsoft.com/office/drawing/2010/main" id="{5AB5ECBF-D53B-44C7-8C7C-4CBE2073D59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D7F36C97-84A2-4E4E-8DDD-48502E6EB516}">
                <a16:creationId xmlns:a16="http://schemas.microsoft.com/office/drawing/2010/main" id="{6C85A7F8-97EB-4466-88CC-68BF1367C89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D65B3F23-C291-45B2-B8B2-3B8A32FE89D6}">
                <a16:creationId xmlns:a16="http://schemas.microsoft.com/office/drawing/2010/main" id="{B6F634E0-8BFF-4336-B9D2-4AF805103D6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0DA17108-2D1E-4DBF-AC30-A758A1D36A36}">
                <a16:creationId xmlns:a16="http://schemas.microsoft.com/office/drawing/2010/main" id="{CA230EA4-B938-4864-B203-9381EA0C15F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446524C-FE05-4056-B3A9-8E17C222F8D5}">
        <p14:creationId xmlns:p14="http://schemas.microsoft.com/office/powerpoint/2010/main" val="168727168139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31FD7C2C-DE85-460E-AB14-AB4958728577}">
                <a16:creationId xmlns:a16="http://schemas.microsoft.com/office/drawing/2010/main" id="{CC19818E-D3A4-4DC6-AD53-745220CF388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9157F9C7-E7CD-45F8-BA8F-90D7D535EF78}">
                <a16:creationId xmlns:a16="http://schemas.microsoft.com/office/drawing/2010/main" id="{916A8C5D-C73C-426A-AC37-C545D8E8906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D6C553B2-341C-4BD0-BFDB-414552473AB5}">
                <a16:creationId xmlns:a16="http://schemas.microsoft.com/office/drawing/2010/main" id="{D9F9B0C9-208D-4DB2-919D-0D447F306B3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2229E3C5-CFAD-49C1-A7A0-6F5ED879480A}">
                <a16:creationId xmlns:a16="http://schemas.microsoft.com/office/drawing/2010/main" id="{C8408C03-06C1-4854-9898-73D1E2EB855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30EBF8D5-DB33-441E-9F14-815E865AA2D6}">
                <a16:creationId xmlns:a16="http://schemas.microsoft.com/office/drawing/2010/main" id="{F63FFD9C-D72D-41AD-891D-7D4D416D4FD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BE9AD77-FD2D-483E-B196-45EDE7863AFD}">
        <p14:creationId xmlns:p14="http://schemas.microsoft.com/office/powerpoint/2010/main" val="168727168139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E6E4361-B2C5-467D-BA54-E5514A8EE3A0}">
                <a16:creationId xmlns:a16="http://schemas.microsoft.com/office/drawing/2010/main" id="{D52082A9-9959-4F6B-828F-1C03702C769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BA5E2644-E665-42A8-854E-53BB6FDCE086}">
                <a16:creationId xmlns:a16="http://schemas.microsoft.com/office/drawing/2010/main" id="{D396B7C7-B7F0-430C-B07A-4F5F5EE388C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EC8A26DB-527B-4BF5-B657-ADF8AE05792C}">
                <a16:creationId xmlns:a16="http://schemas.microsoft.com/office/drawing/2010/main" id="{2B1F11F3-1058-4958-9240-2A69F3ADAEA3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EBCBD530-8D53-4B99-8FBF-DA8BC773AA3E}">
                <a16:creationId xmlns:a16="http://schemas.microsoft.com/office/drawing/2010/main" id="{297F2997-0F21-4FAB-B9FC-FC27272B9E1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21F4710D-74F2-4D22-A503-1F1EA9FED418}">
                <a16:creationId xmlns:a16="http://schemas.microsoft.com/office/drawing/2010/main" id="{8A08340E-FD83-40C2-B6DF-8037F1EE809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F7A2B50D-5C4A-467D-86B4-D26ED1F803DB}">
                <a16:creationId xmlns:a16="http://schemas.microsoft.com/office/drawing/2010/main" id="{1E9EA26E-E543-4674-9980-7C750BB3CB5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E69162D-2094-49BD-B7D7-7964164995BF}">
        <p14:creationId xmlns:p14="http://schemas.microsoft.com/office/powerpoint/2010/main" val="168727168139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57929E6A-6403-4875-B075-A4B36481FFF9}">
                <a16:creationId xmlns:a16="http://schemas.microsoft.com/office/drawing/2010/main" id="{B036FDC3-C7F0-4197-A077-0E04306B7818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041599D4-D308-4FDC-A8D3-C56628D10683}">
                <a16:creationId xmlns:a16="http://schemas.microsoft.com/office/drawing/2010/main" id="{67D152B0-0437-4806-B9BA-BFC3D7F02F6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628090A8-AE06-4698-B901-765E2F80DE4D}">
                <a16:creationId xmlns:a16="http://schemas.microsoft.com/office/drawing/2010/main" id="{10CE7558-4B92-4CB5-958A-F71AF44144C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D96D4988-B5FA-4C3D-AD35-C3FCD64F4E15}">
                <a16:creationId xmlns:a16="http://schemas.microsoft.com/office/drawing/2010/main" id="{B7EEC694-12C3-4766-90DC-FDBCA4BD4F22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E457B34F-E0A3-40CB-9DCC-97E763336121}">
                <a16:creationId xmlns:a16="http://schemas.microsoft.com/office/drawing/2010/main" id="{7F6E90BB-7CD4-4749-9C29-CD0F97BED1D1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CD6EC016-6605-4B87-9DB1-40AAF207D572}">
                <a16:creationId xmlns:a16="http://schemas.microsoft.com/office/drawing/2010/main" id="{F6F817E1-DED7-4079-9388-FAA43A33652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D0FBFFF7-04FE-4238-B090-8D457DB3C9DE}">
                <a16:creationId xmlns:a16="http://schemas.microsoft.com/office/drawing/2010/main" id="{2DBEB656-424E-4A51-ACBB-E0BE9D3496D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5F9254A1-CCFD-4469-BAC0-0DBDDB5E5CE9}">
                <a16:creationId xmlns:a16="http://schemas.microsoft.com/office/drawing/2010/main" id="{1BE44D4A-311D-4668-89E7-E21FA1818C5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C7E7FDCD-553C-40B6-B70F-1222FDAFE35E}">
        <p14:creationId xmlns:p14="http://schemas.microsoft.com/office/powerpoint/2010/main" val="168727168139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8EA8998-49B4-4298-A32D-A0AC0195EC33}">
                <a16:creationId xmlns:a16="http://schemas.microsoft.com/office/drawing/2010/main" id="{B44B0FDA-B1DF-4A28-B672-9272D5DDB72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E15D7E91-79A3-46CB-B5A7-002C1B941BFA}">
                <a16:creationId xmlns:a16="http://schemas.microsoft.com/office/drawing/2010/main" id="{313A6737-EA06-4F12-BDD3-19046C8046A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88284401-AEC5-462E-A9CB-220C2C5F2D8C}">
                <a16:creationId xmlns:a16="http://schemas.microsoft.com/office/drawing/2010/main" id="{A3487026-577A-40B0-90B5-D0CB05EE0D5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7A7673CD-5BD4-4B40-8BB9-C8B60E3AA63C}">
                <a16:creationId xmlns:a16="http://schemas.microsoft.com/office/drawing/2010/main" id="{8323D9FF-518E-4060-9FB2-9433BCB2AAB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E757A9B-C8A2-4F5D-80CD-A0CE98068ADA}">
        <p14:creationId xmlns:p14="http://schemas.microsoft.com/office/powerpoint/2010/main" val="168727168139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E72C884-65E6-46D7-82B6-29BF9B4B3B8D}">
                <a16:creationId xmlns:a16="http://schemas.microsoft.com/office/drawing/2010/main" id="{76DD84AE-A5CE-4978-B889-E0EE4D5169C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BF7A0F1F-2A1F-4E19-90B2-284B576887BF}">
                <a16:creationId xmlns:a16="http://schemas.microsoft.com/office/drawing/2010/main" id="{0D917421-7745-491B-97E1-BCEB38A6268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EED1D9BF-EEB7-4C80-84DB-3B1287E3EEB7}">
                <a16:creationId xmlns:a16="http://schemas.microsoft.com/office/drawing/2010/main" id="{2E049C5B-D669-4A41-844A-E38F8FFB940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7030988-354A-483E-BFCF-95ADCCDBF46F}">
        <p14:creationId xmlns:p14="http://schemas.microsoft.com/office/powerpoint/2010/main" val="168727168140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D849E7C-F2B1-4ED7-97FA-975AFD1C459C}">
                <a16:creationId xmlns:a16="http://schemas.microsoft.com/office/drawing/2010/main" id="{8DCC54D2-BF9E-481A-9702-A68459F1336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720E7613-1CC9-4ADF-8C74-5F5A6D26351C}">
                <a16:creationId xmlns:a16="http://schemas.microsoft.com/office/drawing/2010/main" id="{1167264C-A4C6-45FB-8694-7341D503231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5544EA6E-C03F-44B5-BE63-D7FC14747AA9}">
                <a16:creationId xmlns:a16="http://schemas.microsoft.com/office/drawing/2010/main" id="{33890E7E-1B4A-42CB-94E9-C947CE62026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6A5FCD57-29B9-4F04-B99A-408F8618B828}">
                <a16:creationId xmlns:a16="http://schemas.microsoft.com/office/drawing/2010/main" id="{17D0191A-A78A-4A33-9E47-7272B4AAD24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7A2021E9-404C-488A-96F2-4266E958E2B0}">
                <a16:creationId xmlns:a16="http://schemas.microsoft.com/office/drawing/2010/main" id="{4F4370E7-E879-4023-A82E-CE76C2CA399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304D4F2A-8085-47F1-8FA1-9240717BC641}">
                <a16:creationId xmlns:a16="http://schemas.microsoft.com/office/drawing/2010/main" id="{6E61AB58-3894-457D-8D66-D427D457755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81BCA60-AEF1-4CCA-A488-85B4E804316E}">
        <p14:creationId xmlns:p14="http://schemas.microsoft.com/office/powerpoint/2010/main" val="168727168140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C1B87CC4-BC21-44E4-BDA8-C8CCD4C86112}">
                <a16:creationId xmlns:a16="http://schemas.microsoft.com/office/drawing/2010/main" id="{AF17EDB0-700E-464F-9FB3-5FDCECB0F4A9}"/>
              </a:ext>
            </a:extLst>
          </p:cNvPr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24BF3963-F112-4167-8C8D-47ACA06E16E5}">
                <a16:creationId xmlns:a16="http://schemas.microsoft.com/office/drawing/2010/main" id="{51DBAE3C-4AF6-4BBF-A3D8-ECCDBAEA5AD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25C96C70-1EB2-4411-9C31-61680B09DEAE}">
                <a16:creationId xmlns:a16="http://schemas.microsoft.com/office/drawing/2010/main" id="{641AC056-C042-49E1-BE9C-0499D1986F61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C82DA111-06BD-42BE-822A-5FC2E7F7136D}">
                <a16:creationId xmlns:a16="http://schemas.microsoft.com/office/drawing/2010/main" id="{ED2E62BC-17A5-4A9E-A34D-155AACCC58E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571FA4C7-29E1-421B-A747-C2EABEFD8DB0}">
                <a16:creationId xmlns:a16="http://schemas.microsoft.com/office/drawing/2010/main" id="{9538B0BF-5654-4F14-8917-6D036A8C2F6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A6678EF8-B563-4535-8AA8-94374CD2054E}">
                <a16:creationId xmlns:a16="http://schemas.microsoft.com/office/drawing/2010/main" id="{3129E7E2-95F0-4020-99A1-6C9C2A4E155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ECF61D27-8ED9-4766-9D5E-990567FEB1A2}">
                <a16:creationId xmlns:a16="http://schemas.microsoft.com/office/drawing/2010/main" id="{40A4E6FD-1D2D-4A51-A133-4851816C788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3BBD184-BE89-4241-82AF-EF6F9F78DD5E}">
        <p14:creationId xmlns:p14="http://schemas.microsoft.com/office/powerpoint/2010/main" val="168727168140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5ADDFB3F-3148-49BB-ACCD-BC3652B384A1}">
                <a16:creationId xmlns:a16="http://schemas.microsoft.com/office/drawing/2010/main" id="{D222AE69-C64E-49AF-B591-9BBD3A104E3F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F830C028-6162-46B9-862D-5DC9379961C0}">
                <a16:creationId xmlns:a16="http://schemas.microsoft.com/office/drawing/2010/main" id="{B0E5F9A0-EF43-4A14-B210-29A6AB1021FB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C7FA862F-24F6-4B50-BD2F-572051413831}">
                <a16:creationId xmlns:a16="http://schemas.microsoft.com/office/drawing/2010/main" id="{FF9491F4-80C1-4EBD-8E2A-3E43E6C6681C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504647A3-50F0-4D04-B82C-ABA799004B05}">
                <a16:creationId xmlns:a16="http://schemas.microsoft.com/office/drawing/2010/main" id="{594EE069-B255-462C-B988-48B730764ACA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05AFB75C-26DB-4267-9A6B-68F13F7FF59D}">
                <a16:creationId xmlns:a16="http://schemas.microsoft.com/office/drawing/2010/main" id="{E492030C-0004-4D0C-A1CD-5FF010205EFF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4F105E74-283E-4F98-8C57-FEF085D8F0D3}">
                <a16:creationId xmlns:a16="http://schemas.microsoft.com/office/drawing/2010/main" id="{DBCE599A-59DE-47C1-BA47-1C0CCCD6E736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43EA57DB-8C20-476F-AF35-82AA060ACAD2}">
                <a16:creationId xmlns:a16="http://schemas.microsoft.com/office/drawing/2010/main" id="{2F6FF050-4102-4444-8015-AA228A36A3CE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EE43029D-4881-42DA-87C5-9C667D44B958}">
                <a16:creationId xmlns:a16="http://schemas.microsoft.com/office/drawing/2010/main" id="{90212EE8-DEE5-4C4B-87A8-EFB392ABAD8A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5361D6F9-A1A0-41CA-B617-BA9A657E4A6A}">
                <a16:creationId xmlns:a16="http://schemas.microsoft.com/office/drawing/2010/main" id="{41F14759-A5B0-429A-8E00-8E87D6CD758B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980E54BF-AF24-4038-A3CB-3F2C8F772C09}">
                <a16:creationId xmlns:a16="http://schemas.microsoft.com/office/drawing/2010/main" id="{12CB8945-2E80-4AA1-8BD3-AB7CBACFF7F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663A2498-9604-46C4-8F29-9723CC08966F}">
                <a16:creationId xmlns:a16="http://schemas.microsoft.com/office/drawing/2010/main" id="{DA93985F-4224-4D27-BC09-816BDBB79CB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31426F0C-7158-47ED-88EB-3054D8FD3373}">
                <a16:creationId xmlns:a16="http://schemas.microsoft.com/office/drawing/2010/main" id="{3D5B2410-DFFB-47EC-8E56-E9E666CE7646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6E8CA127-53A4-4EBA-820B-03AA8AE90494}">
                <a16:creationId xmlns:a16="http://schemas.microsoft.com/office/drawing/2010/main" id="{67E2CF59-D300-4F3B-B3BA-2592CDA353D1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00AC6BB0-CB9F-4447-AD34-726517878474}">
                <a16:creationId xmlns:a16="http://schemas.microsoft.com/office/drawing/2010/main" id="{8AC924A4-6244-46D5-863D-BE6DC868226F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27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2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3D10CD5E-6685-49D0-9505-164505723390}">
                <a16:creationId xmlns:a16="http://schemas.microsoft.com/office/drawing/2010/main" id="{AAC22AF3-F56B-4862-A6C6-40E54237F52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-6296" l="0" r="0" t="-6296"/>
          <a:stretch>
            <a:fillRect/>
          </a:stretch>
        </p:blipFill>
        <p:spPr>
          <a:xfrm flipH="false" flipV="false" rot="0">
            <a:off x="-6686" y="-3238"/>
            <a:ext cx="9157369" cy="5155197"/>
          </a:xfrm>
          <a:prstGeom prst="rect">
            <a:avLst/>
          </a:prstGeom>
          <a:noFill/>
        </p:spPr>
      </p:pic>
    </p:spTree>
    <p:extLst>
      <p:ext uri="{441DF358-8FF9-4977-AF19-4FF7BCAD0107}">
        <p14:creationId xmlns:p14="http://schemas.microsoft.com/office/powerpoint/2010/main" val="16872716814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FB71FBA-2604-4EA8-BB60-C44AD8D3A730}">
                <a16:creationId xmlns:a16="http://schemas.microsoft.com/office/drawing/2010/main" id="{A03EAC79-3AA1-4B0D-8BDC-58953326348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81567" y="403831"/>
            <a:ext cx="8147780" cy="3535584"/>
          </a:xfrm>
        </p:spPr>
        <p:txBody>
          <a:bodyPr rtlCol="0"/>
          <a:lstStyle/>
          <a:p>
            <a:pPr/>
            <a:r>
              <a:rPr b="1" dirty="0" lang="en-US" sz="1400">
                <a:solidFill>
                  <a:schemeClr val="tx1"/>
                </a:solidFill>
                <a:latin typeface="Averia Serif Libre"/>
              </a:rPr>
              <a:t>Criar novas colunas</a:t>
            </a:r>
            <a:br>
              <a:rPr dirty="0" lang="en-US" sz="1400"/>
            </a:br>
            <a:r>
              <a:rPr dirty="0" lang="en-US" sz="1200">
                <a:solidFill>
                  <a:schemeClr val="tx1"/>
                </a:solidFill>
                <a:latin typeface="Lato"/>
              </a:rPr>
              <a:t>Crie uma coluna para cada elemento ou detalhe do projeto que você deseja ver.</a:t>
            </a:r>
            <a:br>
              <a:rPr dirty="0" lang="en-US" sz="1200"/>
            </a:br>
            <a:r>
              <a:rPr dirty="0" lang="en-US" sz="1200">
                <a:solidFill>
                  <a:schemeClr val="tx1"/>
                </a:solidFill>
                <a:latin typeface="Lato"/>
              </a:rPr>
              <a:t>Para criar uma coluna, vá para o lado direito do quadro e clique no sinal "+"como mostra</a:t>
            </a:r>
            <a:br>
              <a:rPr dirty="0" lang="en-US" sz="1200"/>
            </a:br>
            <a:r>
              <a:rPr dirty="0" lang="en-US" sz="1200">
                <a:solidFill>
                  <a:schemeClr val="tx1"/>
                </a:solidFill>
                <a:latin typeface="Lato"/>
              </a:rPr>
              <a:t>a figura 6.2. Em seguida, escolha um modelo de coluna no menu suspenso, figura 6.3.</a:t>
            </a:r>
            <a:endParaRPr dirty="0" lang="en-US" sz="1200">
              <a:solidFill>
                <a:schemeClr val="tx1"/>
              </a:solidFill>
              <a:latin typeface="Lato"/>
            </a:endParaRPr>
          </a:p>
        </p:txBody>
      </p:sp>
      <p:pic>
        <p:nvPicPr>
          <p:cNvPr id="3" name="">
            <a:extLst>
              <a:ext uri="{754C8814-D517-47D6-B1BE-549CC33446B1}">
                <a16:creationId xmlns:a16="http://schemas.microsoft.com/office/drawing/2010/main" id="{0DBEF5B6-E92B-4BCF-BEA8-26AAEABD32E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76468" y="1393774"/>
            <a:ext cx="2933090" cy="2784214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3F7F8F04-DA0E-4909-B355-BDCA49D572EB}">
                <a16:creationId xmlns:a16="http://schemas.microsoft.com/office/drawing/2010/main" id="{EE3FE88D-9844-417A-86D9-3D2E8F410DD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6154131" y="1932822"/>
            <a:ext cx="1302191" cy="2624023"/>
          </a:xfrm>
          <a:prstGeom prst="rect">
            <a:avLst/>
          </a:prstGeom>
          <a:noFill/>
        </p:spPr>
      </p:pic>
      <p:sp>
        <p:nvSpPr>
          <p:cNvPr id="5" name="">
            <a:extLst>
              <a:ext uri="{741E3D99-FCB3-445C-95B5-C92B9A895911}">
                <a16:creationId xmlns:a16="http://schemas.microsoft.com/office/drawing/2010/main" id="{9949652C-69E8-489C-8ABB-47C8CB87F04F}"/>
              </a:ext>
            </a:extLst>
          </p:cNvPr>
          <p:cNvSpPr txBox="1"/>
          <p:nvPr/>
        </p:nvSpPr>
        <p:spPr>
          <a:xfrm flipH="false" flipV="false" rot="0">
            <a:off x="6018848" y="1624269"/>
            <a:ext cx="1905000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200">
                <a:solidFill>
                  <a:schemeClr val="tx1"/>
                </a:solidFill>
                <a:latin typeface="Averia Serif Libre"/>
              </a:rPr>
              <a:t>Escolhendo</a:t>
            </a:r>
            <a:r>
              <a:rPr b="0" dirty="0" lang="en-US" sz="1200">
                <a:solidFill>
                  <a:schemeClr val="tx1"/>
                </a:solidFill>
                <a:latin typeface="Averia Serif Libre"/>
              </a:rPr>
              <a:t> coluna</a:t>
            </a:r>
            <a:endParaRPr b="0" dirty="0" lang="en-US" sz="1200">
              <a:solidFill>
                <a:schemeClr val="tx1"/>
              </a:solidFill>
              <a:latin typeface="Averia Serif Libre"/>
            </a:endParaRPr>
          </a:p>
        </p:txBody>
      </p:sp>
    </p:spTree>
    <p:extLst>
      <p:ext uri="{86389ACD-7681-4B69-8F81-91420CDC644E}">
        <p14:creationId xmlns:p14="http://schemas.microsoft.com/office/powerpoint/2010/main" val="168727168141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C0D180E6-DB10-4B66-8B7F-640F2A776746}">
                <a16:creationId xmlns:a16="http://schemas.microsoft.com/office/drawing/2010/main" id="{BC9AF727-7C14-452D-AF02-8B50556BE09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219808" y="0"/>
            <a:ext cx="7878660" cy="6370072"/>
          </a:xfrm>
        </p:spPr>
        <p:txBody>
          <a:bodyPr rtlCol="0" vert="horz">
            <a:noAutofit/>
          </a:bodyPr>
          <a:lstStyle/>
          <a:p>
            <a:pPr/>
            <a:r>
              <a:rPr b="0" dirty="0" lang="pt-BR" sz="1200">
                <a:solidFill>
                  <a:schemeClr val="tx1"/>
                </a:solidFill>
                <a:latin typeface="ChunkFive"/>
              </a:rPr>
              <a:t>Os tipos básicos de coluna são:</a:t>
            </a:r>
            <a:br>
              <a:rPr dirty="0" lang="pt-BR" sz="1200"/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1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. Status. Pode ser usado para rastrear visualmente o progresso das tarefas, definir a prioridade da tarefa ou colocar cada tarefa em uma categoria.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2. Texto. Adicione qualquer tipo de texto, como número de telefone, endereço ou comentário.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3. Pessoas. Atribui cada item a uma pessoa específica.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4. 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Timeline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. Identifica a duração de uma tarefa, especificando as datas de início e de término.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5. Data. Define datas de vencimento para tarefas e fornece notificações de datas de vencimento.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6. 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Tags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. Associa cada tarefa a uma palavra-chave com o uso de 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hashtags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.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7. Números. Para qualquer tipo de número, como custo do item, quantidade, número de</a:t>
            </a:r>
            <a:br>
              <a:rPr b="0" dirty="0" lang="pt-BR" sz="1200">
                <a:solidFill>
                  <a:schemeClr val="tx2"/>
                </a:solidFill>
                <a:latin typeface="ChunkFive"/>
              </a:rPr>
            </a:br>
            <a:r>
              <a:rPr b="0" dirty="0" lang="pt-BR" sz="1200">
                <a:solidFill>
                  <a:schemeClr val="tx2"/>
                </a:solidFill>
                <a:latin typeface="ChunkFive"/>
              </a:rPr>
              <a:t>horas, etc.</a:t>
            </a:r>
          </a:p>
          <a:p>
            <a:pPr/>
            <a:r>
              <a:rPr b="0" dirty="0" lang="pt-BR" sz="1200">
                <a:solidFill>
                  <a:schemeClr val="tx2"/>
                </a:solidFill>
                <a:latin typeface="ChunkFive"/>
              </a:rPr>
              <a:t> 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Configurar detalhes </a:t>
            </a:r>
            <a:r>
              <a:rPr b="0" dirty="0" lang="pt-BR" sz="1200">
                <a:solidFill>
                  <a:schemeClr val="tx2"/>
                </a:solidFill>
                <a:latin typeface="ChunkFive"/>
              </a:rPr>
              <a:t>da</a:t>
            </a:r>
            <a:r>
              <a:rPr b="0" dirty="0" lang="en-US" sz="1200">
                <a:solidFill>
                  <a:schemeClr val="tx2"/>
                </a:solidFill>
                <a:latin typeface="ChunkFive"/>
              </a:rPr>
              <a:t> coluna</a:t>
            </a:r>
          </a:p>
          <a:p>
            <a:pPr/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A qualquer momento, você pode alterar as configurações da coluna. Clique na seta suspensa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no cabeçalho da coluna verá as opções disponíveis para você.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Para alterar a ordem das colunas, clique e segure o cabeçalho da coluna e arraste-o para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outro lugar.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Você pode alterar todas as colunas que desejar. Este também é o momento de personalizar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a coluna de status. Clique em qualquer célula da coluna Status e adicione, exclua, altere o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rótulo ou altere a cor de um status. Arraste e solte os rótulos de status para alterar a ordem</a:t>
            </a:r>
            <a:b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</a:br>
            <a:r>
              <a:rPr b="0" dirty="0"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ChunkFive"/>
              </a:rPr>
              <a:t>em que aparecem. Quando terminar, clique em "Aplicar"</a:t>
            </a:r>
          </a:p>
          <a:p>
            <a:pPr/>
            <a:br>
              <a:rPr dirty="0" lang="en-US" sz="1400"/>
            </a:br>
            <a:endParaRPr dirty="0" lang="en-US" sz="1400"/>
          </a:p>
        </p:txBody>
      </p:sp>
    </p:spTree>
    <p:extLst>
      <p:ext uri="{28CEEB64-8276-44F2-8023-ABBFFE3C8C9A}">
        <p14:creationId xmlns:p14="http://schemas.microsoft.com/office/powerpoint/2010/main" val="16872716814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DB45055-CA5B-43D2-8DCB-3A441C49591D}">
                <a16:creationId xmlns:a16="http://schemas.microsoft.com/office/drawing/2010/main" id="{0BD9B154-6C12-4748-BF76-0B266A94598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84118"/>
            <a:ext cx="5272202" cy="573776"/>
          </a:xfrm>
        </p:spPr>
        <p:txBody>
          <a:bodyPr rtlCol="0"/>
          <a:lstStyle/>
          <a:p>
            <a:pPr/>
            <a:r>
              <a:rPr b="1" dirty="0" lang="en-US" sz="1800">
                <a:latin typeface="Nosifer"/>
              </a:rPr>
              <a:t>DEFINIR PRAZOS E CRIAR CRONOGRAMAS</a:t>
            </a:r>
            <a:endParaRPr b="1" dirty="0" lang="en-US" sz="1800">
              <a:latin typeface="Nosifer"/>
            </a:endParaRPr>
          </a:p>
        </p:txBody>
      </p:sp>
      <p:pic>
        <p:nvPicPr>
          <p:cNvPr id="3" name="Content Placeholder 2">
            <a:extLst>
              <a:ext uri="{A471626D-8A08-4281-AB15-AC20996A0A3B}">
                <a16:creationId xmlns:a16="http://schemas.microsoft.com/office/drawing/2010/main" id="{A8A7CBF1-E5E7-4D6F-9220-BBC5E068F29F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93713" r="-93713" t="0"/>
          <a:stretch>
            <a:fillRect/>
          </a:stretch>
        </p:blipFill>
        <p:spPr>
          <a:xfrm rot="0">
            <a:off x="-2227526" y="1134827"/>
            <a:ext cx="8621297" cy="3448535"/>
          </a:xfrm>
          <a:noFill/>
        </p:spPr>
      </p:pic>
      <p:sp>
        <p:nvSpPr>
          <p:cNvPr id="4" name="">
            <a:extLst>
              <a:ext uri="{1325C789-FA39-4F1B-9B67-E8F73A2E87BD}">
                <a16:creationId xmlns:a16="http://schemas.microsoft.com/office/drawing/2010/main" id="{3FA13E5C-02ED-44F3-9504-AB1B778A58AB}"/>
              </a:ext>
            </a:extLst>
          </p:cNvPr>
          <p:cNvSpPr txBox="1"/>
          <p:nvPr/>
        </p:nvSpPr>
        <p:spPr>
          <a:xfrm flipH="false" flipV="false" rot="0">
            <a:off x="4297223" y="1209675"/>
            <a:ext cx="2038035" cy="3775938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000">
                <a:solidFill>
                  <a:schemeClr val="tx1"/>
                </a:solidFill>
                <a:latin typeface="Nosifer"/>
              </a:rPr>
              <a:t>Definir prazos e criar cronogramas</a:t>
            </a:r>
          </a:p>
          <a:p>
            <a:pPr>
              <a:defRPr dirty="0" lang="en-US" sz="1400"/>
            </a:pP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Agora é hora de definir prazos para cada tarefa. Clique na célula da data e selecione a data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de vencimento. Clique na opção "Adicionar tempo"como mostra a figura 7.1 para adicionar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uma hora específica quando a tarefa estiver vencida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</p:spTree>
    <p:extLst>
      <p:ext uri="{01E84B43-535B-46E6-B3F9-3E54833CA0EA}">
        <p14:creationId xmlns:p14="http://schemas.microsoft.com/office/powerpoint/2010/main" val="168727168142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E31686E-212D-439A-A5B3-3A0819780DE7}">
                <a16:creationId xmlns:a16="http://schemas.microsoft.com/office/drawing/2010/main" id="{42B640B4-1CE8-4160-A72B-9FA1E6FBCF0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36025" y="323268"/>
            <a:ext cx="3826735" cy="582129"/>
          </a:xfrm>
        </p:spPr>
        <p:txBody>
          <a:bodyPr rtlCol="0"/>
          <a:lstStyle/>
          <a:p>
            <a:pPr/>
            <a:r>
              <a:rPr b="1" dirty="0" lang="en-US" sz="2000">
                <a:latin typeface="Nosifer"/>
              </a:rPr>
              <a:t>CONCEDER TAREFAS</a:t>
            </a:r>
            <a:endParaRPr b="1" dirty="0" lang="en-US" sz="2000">
              <a:latin typeface="Nosifer"/>
            </a:endParaRPr>
          </a:p>
        </p:txBody>
      </p:sp>
      <p:pic>
        <p:nvPicPr>
          <p:cNvPr id="3" name="Content Placeholder 2">
            <a:extLst>
              <a:ext uri="{6FDF41B4-F0CB-4A3E-8C12-8BFEED3EE571}">
                <a16:creationId xmlns:a16="http://schemas.microsoft.com/office/drawing/2010/main" id="{87284B3E-EE4C-420E-991A-DAB581148996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-2851" l="0" r="0" t="-2851"/>
          <a:stretch>
            <a:fillRect/>
          </a:stretch>
        </p:blipFill>
        <p:spPr>
          <a:xfrm rot="0">
            <a:off x="260710" y="1359427"/>
            <a:ext cx="2957763" cy="3734802"/>
          </a:xfrm>
          <a:noFill/>
        </p:spPr>
      </p:pic>
      <p:sp>
        <p:nvSpPr>
          <p:cNvPr id="4" name="">
            <a:extLst>
              <a:ext uri="{2CFB0F49-B50D-42BA-8EAD-205FA87D95BD}">
                <a16:creationId xmlns:a16="http://schemas.microsoft.com/office/drawing/2010/main" id="{5C56C563-23BB-4AF6-BE76-71EC2DD08C97}"/>
              </a:ext>
            </a:extLst>
          </p:cNvPr>
          <p:cNvSpPr txBox="1"/>
          <p:nvPr/>
        </p:nvSpPr>
        <p:spPr>
          <a:xfrm flipH="false" flipV="false" rot="0">
            <a:off x="4822850" y="997648"/>
            <a:ext cx="4144213" cy="1464678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200">
                <a:solidFill>
                  <a:schemeClr val="tx1"/>
                </a:solidFill>
                <a:latin typeface="Patua One"/>
              </a:rPr>
              <a:t>Com os itens e as colunas do quadro construídos, é hora de atribuir as tarefas aos membros</a:t>
            </a:r>
            <a:br>
              <a:rPr b="0" dirty="0" lang="en-US" sz="1200">
                <a:solidFill>
                  <a:schemeClr val="tx1"/>
                </a:solidFill>
                <a:latin typeface="Patua One"/>
              </a:rPr>
            </a:br>
            <a:r>
              <a:rPr b="0" dirty="0" lang="en-US" sz="1200">
                <a:solidFill>
                  <a:schemeClr val="tx1"/>
                </a:solidFill>
                <a:latin typeface="Patua One"/>
              </a:rPr>
              <a:t>da equipe. O indicado é deixar isso para o final, porque toda vez que você atribui uma tarefa, a</a:t>
            </a:r>
            <a:br>
              <a:rPr b="0" dirty="0" lang="en-US" sz="1200">
                <a:solidFill>
                  <a:schemeClr val="tx1"/>
                </a:solidFill>
                <a:latin typeface="Patua One"/>
              </a:rPr>
            </a:br>
            <a:r>
              <a:rPr b="0" dirty="0" lang="en-US" sz="1200">
                <a:solidFill>
                  <a:schemeClr val="tx1"/>
                </a:solidFill>
                <a:latin typeface="Patua One"/>
              </a:rPr>
              <a:t>pessoa recebe uma notificação com um link para o quadro. E assim, você garante que o quadro</a:t>
            </a:r>
            <a:br>
              <a:rPr b="0" dirty="0" lang="en-US" sz="1200">
                <a:solidFill>
                  <a:schemeClr val="tx1"/>
                </a:solidFill>
                <a:latin typeface="Patua One"/>
              </a:rPr>
            </a:br>
            <a:r>
              <a:rPr b="0" dirty="0" lang="en-US" sz="1200">
                <a:solidFill>
                  <a:schemeClr val="tx1"/>
                </a:solidFill>
                <a:latin typeface="Patua One"/>
              </a:rPr>
              <a:t>esteja pronto antes de </a:t>
            </a:r>
            <a:r>
              <a:rPr b="0" dirty="0" lang="en-US" sz="1200">
                <a:solidFill>
                  <a:schemeClr val="tx1"/>
                </a:solidFill>
                <a:latin typeface="Patua One"/>
              </a:rPr>
              <a:t>compartilhá-lo.</a:t>
            </a:r>
            <a:endParaRPr b="0" dirty="0" lang="en-US" sz="1200">
              <a:solidFill>
                <a:schemeClr val="tx1"/>
              </a:solidFill>
              <a:latin typeface="Patua One"/>
            </a:endParaRPr>
          </a:p>
        </p:txBody>
      </p:sp>
      <p:sp>
        <p:nvSpPr>
          <p:cNvPr id="5" name="">
            <a:extLst>
              <a:ext uri="{BD37E544-3044-4236-A571-39D4F3FD8169}">
                <a16:creationId xmlns:a16="http://schemas.microsoft.com/office/drawing/2010/main" id="{C8AC64FE-5E5C-4F20-B650-8CE7AEA099B2}"/>
              </a:ext>
            </a:extLst>
          </p:cNvPr>
          <p:cNvSpPr txBox="1"/>
          <p:nvPr/>
        </p:nvSpPr>
        <p:spPr>
          <a:xfrm flipH="false" flipV="false" rot="0">
            <a:off x="5550274" y="689095"/>
            <a:ext cx="1905000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Patua One"/>
              </a:rPr>
              <a:t>Conceder tarefas</a:t>
            </a:r>
            <a:endParaRPr b="0" dirty="0" lang="en-US" sz="1400">
              <a:solidFill>
                <a:schemeClr val="tx1"/>
              </a:solidFill>
              <a:latin typeface="Patua One"/>
            </a:endParaRPr>
          </a:p>
        </p:txBody>
      </p:sp>
      <p:sp>
        <p:nvSpPr>
          <p:cNvPr id="6" name="">
            <a:extLst>
              <a:ext uri="{1EDB32A2-CB57-421C-A577-BA4504065C46}">
                <a16:creationId xmlns:a16="http://schemas.microsoft.com/office/drawing/2010/main" id="{031CBB47-C6EB-4F8D-8D39-6F109B79940D}"/>
              </a:ext>
            </a:extLst>
          </p:cNvPr>
          <p:cNvSpPr txBox="1"/>
          <p:nvPr/>
        </p:nvSpPr>
        <p:spPr>
          <a:xfrm flipH="false" flipV="false" rot="0">
            <a:off x="4262761" y="2782976"/>
            <a:ext cx="4685604" cy="464715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 </a:t>
            </a:r>
            <a:r>
              <a:rPr b="0" dirty="0" lang="en-US" sz="1400">
                <a:solidFill>
                  <a:schemeClr val="tx1"/>
                </a:solidFill>
                <a:latin typeface="Nosifer"/>
              </a:rPr>
              <a:t>Adicionar membros da equipe ao quadro</a:t>
            </a:r>
            <a:endParaRPr b="0" dirty="0" lang="en-US" sz="1400">
              <a:solidFill>
                <a:schemeClr val="tx1"/>
              </a:solidFill>
              <a:latin typeface="Nosifer"/>
            </a:endParaRPr>
          </a:p>
        </p:txBody>
      </p:sp>
      <p:sp>
        <p:nvSpPr>
          <p:cNvPr id="7" name="">
            <a:extLst>
              <a:ext uri="{21A224B0-4706-4335-A09F-1E5B0FCCF753}">
                <a16:creationId xmlns:a16="http://schemas.microsoft.com/office/drawing/2010/main" id="{62294525-A65D-4899-94EB-E9726484CF01}"/>
              </a:ext>
            </a:extLst>
          </p:cNvPr>
          <p:cNvSpPr txBox="1"/>
          <p:nvPr/>
        </p:nvSpPr>
        <p:spPr>
          <a:xfrm flipH="false" flipV="false" rot="0">
            <a:off x="5010340" y="3505857"/>
            <a:ext cx="3769242" cy="9951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200">
                <a:solidFill>
                  <a:schemeClr val="tx1"/>
                </a:solidFill>
                <a:latin typeface="Patua One"/>
              </a:rPr>
              <a:t>Para adicionar membros da equipe ao quadro, faça o seguinte:</a:t>
            </a:r>
            <a:br>
              <a:rPr b="0" dirty="0" lang="en-US" sz="1200">
                <a:solidFill>
                  <a:schemeClr val="tx1"/>
                </a:solidFill>
                <a:latin typeface="Patua One"/>
              </a:rPr>
            </a:br>
            <a:r>
              <a:rPr b="0" dirty="0" lang="en-US" sz="1200">
                <a:solidFill>
                  <a:schemeClr val="tx1"/>
                </a:solidFill>
                <a:latin typeface="Patua One"/>
              </a:rPr>
              <a:t>1. Clique no ícone de pessoas na parte superior do quadro.</a:t>
            </a:r>
            <a:endParaRPr b="0" dirty="0" lang="en-US" sz="1200">
              <a:solidFill>
                <a:schemeClr val="tx1"/>
              </a:solidFill>
              <a:latin typeface="Patua One"/>
            </a:endParaRPr>
          </a:p>
        </p:txBody>
      </p:sp>
    </p:spTree>
    <p:extLst>
      <p:ext uri="{089E2E3D-B803-42A5-B7AA-6D3D974FBE60}">
        <p14:creationId xmlns:p14="http://schemas.microsoft.com/office/powerpoint/2010/main" val="168727168142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4C65671-9D4B-407A-8B3B-F027F6700B31}">
                <a16:creationId xmlns:a16="http://schemas.microsoft.com/office/drawing/2010/main" id="{0201720B-DC2D-4A96-BF28-C01641BF32E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2885" y="198043"/>
            <a:ext cx="8687771" cy="735263"/>
          </a:xfrm>
        </p:spPr>
        <p:txBody>
          <a:bodyPr rtlCol="0"/>
          <a:lstStyle/>
          <a:p>
            <a:pPr/>
            <a:r>
              <a:rPr dirty="0" lang="en-US" sz="1800">
                <a:latin typeface="Lato"/>
              </a:rPr>
              <a:t>CONCEDER TAREFAS 14</a:t>
            </a:r>
            <a:br>
              <a:rPr dirty="0" lang="en-US" sz="1800"/>
            </a:br>
            <a:r>
              <a:rPr dirty="0" lang="en-US" sz="1800">
                <a:latin typeface="Lato"/>
              </a:rPr>
              <a:t> Ícone pessoas</a:t>
            </a:r>
            <a:endParaRPr dirty="0" lang="en-US" sz="1800">
              <a:latin typeface="Lato"/>
            </a:endParaRPr>
          </a:p>
        </p:txBody>
      </p:sp>
      <p:pic>
        <p:nvPicPr>
          <p:cNvPr id="3" name="Content Placeholder 2">
            <a:extLst>
              <a:ext uri="{0A3FBE34-9232-4F4C-A20B-07B3B8ABC1C5}">
                <a16:creationId xmlns:a16="http://schemas.microsoft.com/office/drawing/2010/main" id="{04E6AE64-3307-4B5B-B894-D018B774388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-74010" l="-4190" r="-11020" t="-54330"/>
          <a:stretch>
            <a:fillRect/>
          </a:stretch>
        </p:blipFill>
        <p:spPr>
          <a:xfrm rot="0">
            <a:off x="-40090" y="14230"/>
            <a:ext cx="3810000" cy="5130131"/>
          </a:xfrm>
          <a:noFill/>
        </p:spPr>
      </p:pic>
      <p:sp>
        <p:nvSpPr>
          <p:cNvPr id="4" name="">
            <a:extLst>
              <a:ext uri="{A8F40247-6ED1-4F95-BBBE-6FC9512464D2}">
                <a16:creationId xmlns:a16="http://schemas.microsoft.com/office/drawing/2010/main" id="{5A6286D8-8104-4F90-86EC-5B2B361FC941}"/>
              </a:ext>
            </a:extLst>
          </p:cNvPr>
          <p:cNvSpPr txBox="1"/>
          <p:nvPr/>
        </p:nvSpPr>
        <p:spPr>
          <a:xfrm flipH="false" flipV="false" rot="0">
            <a:off x="110318" y="3599678"/>
            <a:ext cx="3291973" cy="1060123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2. Digite o nome ou e-mail de uma pessoa ou escolha uma equipe inteira. Figura 8.2.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Figura 8.2 – Membros do quadro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  <p:pic>
        <p:nvPicPr>
          <p:cNvPr id="5" name="">
            <a:extLst>
              <a:ext uri="{61897786-8B8F-46F8-8BF1-D8B53B94EC7E}">
                <a16:creationId xmlns:a16="http://schemas.microsoft.com/office/drawing/2010/main" id="{387D708E-7292-47D3-9C53-141B62369DF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-720" l="350" r="-350" t="1160"/>
          <a:stretch>
            <a:fillRect/>
          </a:stretch>
        </p:blipFill>
        <p:spPr>
          <a:xfrm flipH="false" flipV="false" rot="0">
            <a:off x="4906232" y="1069628"/>
            <a:ext cx="4031780" cy="3732304"/>
          </a:xfrm>
          <a:prstGeom prst="rect">
            <a:avLst/>
          </a:prstGeom>
          <a:noFill/>
        </p:spPr>
      </p:pic>
      <p:sp>
        <p:nvSpPr>
          <p:cNvPr id="6" name="">
            <a:extLst>
              <a:ext uri="{0902598D-F6C5-41EA-9202-252CEC220871}">
                <a16:creationId xmlns:a16="http://schemas.microsoft.com/office/drawing/2010/main" id="{02AD1BE0-DC20-41D3-ADD3-89EE1D8ECD0F}"/>
              </a:ext>
            </a:extLst>
          </p:cNvPr>
          <p:cNvSpPr txBox="1"/>
          <p:nvPr/>
        </p:nvSpPr>
        <p:spPr>
          <a:xfrm flipH="false" flipV="false" rot="0">
            <a:off x="5460673" y="411403"/>
            <a:ext cx="2651912" cy="521903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Nosifer"/>
              </a:rPr>
              <a:t>Membros do quadro</a:t>
            </a:r>
            <a:endParaRPr b="0" dirty="0" lang="en-US" sz="1400">
              <a:solidFill>
                <a:schemeClr val="tx1"/>
              </a:solidFill>
              <a:latin typeface="Nosifer"/>
            </a:endParaRPr>
          </a:p>
        </p:txBody>
      </p:sp>
    </p:spTree>
    <p:extLst>
      <p:ext uri="{FD4D3E2E-5EBE-4AC3-B48B-22B52CBED007}">
        <p14:creationId xmlns:p14="http://schemas.microsoft.com/office/powerpoint/2010/main" val="168727168142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96D8F08-4D7C-4849-9F62-20E444E9B50D}">
                <a16:creationId xmlns:a16="http://schemas.microsoft.com/office/drawing/2010/main" id="{4492E529-17EF-4BF7-844D-B703EAFF9EC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1552" y="431920"/>
            <a:ext cx="3475796" cy="565423"/>
          </a:xfr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 </a:t>
            </a:r>
            <a:r>
              <a:rPr dirty="0" lang="en-US" sz="1800">
                <a:latin typeface="Lato"/>
              </a:rPr>
              <a:t>CONCEDER TAREFAS</a:t>
            </a:r>
            <a:endParaRPr dirty="0" lang="en-US" sz="1800">
              <a:latin typeface="Lato"/>
            </a:endParaRPr>
          </a:p>
        </p:txBody>
      </p:sp>
      <p:sp>
        <p:nvSpPr>
          <p:cNvPr id="3" name="Content Placeholder 2">
            <a:extLst>
              <a:ext uri="{CEE176BE-95EA-4C91-8BAD-CC73201D4AC9}">
                <a16:creationId xmlns:a16="http://schemas.microsoft.com/office/drawing/2010/main" id="{C78419BB-8F42-43AF-BC81-9A6739764116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260499" y="1328451"/>
            <a:ext cx="7937706" cy="3048000"/>
          </a:xfrm>
        </p:spPr>
        <p:txBody>
          <a:bodyPr rtlCol="0"/>
          <a:lstStyle/>
          <a:p>
            <a:pPr/>
            <a:r>
              <a:rPr b="0" dirty="0" lang="en-US" sz="1400">
                <a:solidFill>
                  <a:schemeClr val="tx1"/>
                </a:solidFill>
                <a:latin typeface="Patua One"/>
              </a:rPr>
              <a:t>Para aparecer na lista Pessoas, uma pessoa já deve estar na sua conta Monday. Se você</a:t>
            </a:r>
            <a:br>
              <a:rPr b="0" dirty="0" lang="en-US" sz="1400">
                <a:solidFill>
                  <a:schemeClr val="tx1"/>
                </a:solidFill>
                <a:latin typeface="Patua One"/>
              </a:rPr>
            </a:br>
            <a:r>
              <a:rPr b="0" dirty="0" lang="en-US" sz="1400">
                <a:solidFill>
                  <a:schemeClr val="tx1"/>
                </a:solidFill>
                <a:latin typeface="Patua One"/>
              </a:rPr>
              <a:t>deseja compartilhar o quadro com alguém que ainda não está na sua conta, clique em</a:t>
            </a:r>
            <a:br>
              <a:rPr b="0" dirty="0" lang="en-US" sz="1400">
                <a:solidFill>
                  <a:schemeClr val="tx1"/>
                </a:solidFill>
                <a:latin typeface="Patua One"/>
              </a:rPr>
            </a:br>
            <a:r>
              <a:rPr b="0" dirty="0" lang="en-US" sz="1400">
                <a:solidFill>
                  <a:schemeClr val="tx1"/>
                </a:solidFill>
                <a:latin typeface="Patua One"/>
              </a:rPr>
              <a:t>"Convidar um novo membro por e-mail". Em seguida, digite o endereço de e-mail e clique</a:t>
            </a:r>
            <a:br>
              <a:rPr b="0" dirty="0" lang="en-US" sz="1400">
                <a:solidFill>
                  <a:schemeClr val="tx1"/>
                </a:solidFill>
                <a:latin typeface="Patua One"/>
              </a:rPr>
            </a:br>
            <a:r>
              <a:rPr b="0" dirty="0" lang="en-US" sz="1400">
                <a:solidFill>
                  <a:schemeClr val="tx1"/>
                </a:solidFill>
                <a:latin typeface="Patua One"/>
              </a:rPr>
              <a:t>em Convidar</a:t>
            </a:r>
          </a:p>
          <a:p>
            <a:pPr/>
            <a:r>
              <a:rPr b="0" dirty="0" lang="en-US" sz="1000">
                <a:solidFill>
                  <a:schemeClr val="tx1"/>
                </a:solidFill>
                <a:latin typeface="Nosifer"/>
              </a:rPr>
              <a:t>– Convite por e-mail</a:t>
            </a:r>
          </a:p>
          <a:p>
            <a:pPr/>
            <a:r>
              <a:rPr dirty="0" lang="en-US" sz="1800">
                <a:solidFill>
                  <a:schemeClr val="tx1"/>
                </a:solidFill>
                <a:latin typeface="Lato"/>
              </a:rPr>
              <a:t/>
            </a:r>
            <a:endParaRPr dirty="0" lang="en-US" sz="1800">
              <a:solidFill>
                <a:schemeClr val="tx1"/>
              </a:solidFill>
              <a:latin typeface="Lato"/>
            </a:endParaRPr>
          </a:p>
        </p:txBody>
      </p:sp>
      <p:pic>
        <p:nvPicPr>
          <p:cNvPr id="4" name="">
            <a:extLst>
              <a:ext uri="{28E8D890-DEF7-4C75-A4E3-E7360F06B3C0}">
                <a16:creationId xmlns:a16="http://schemas.microsoft.com/office/drawing/2010/main" id="{ADF7EB4A-C1D3-4719-8A36-2FB985C6836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906486" y="2647416"/>
            <a:ext cx="4645733" cy="2300659"/>
          </a:xfrm>
          <a:prstGeom prst="rect">
            <a:avLst/>
          </a:prstGeom>
          <a:noFill/>
        </p:spPr>
      </p:pic>
    </p:spTree>
    <p:extLst>
      <p:ext uri="{9E2ED41A-2278-4E66-B91D-120B152995BD}">
        <p14:creationId xmlns:p14="http://schemas.microsoft.com/office/powerpoint/2010/main" val="168727168142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B4DDCAB-2C35-4C8B-8E7C-5E7EE550C21A}">
                <a16:creationId xmlns:a16="http://schemas.microsoft.com/office/drawing/2010/main" id="{0A030E38-EA8A-46FE-8951-DDCDE9E545D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632517"/>
            <a:ext cx="4119172" cy="573776"/>
          </a:xfrm>
        </p:spPr>
        <p:txBody>
          <a:bodyPr rtlCol="0"/>
          <a:lstStyle/>
          <a:p>
            <a:pPr/>
            <a:r>
              <a:rPr dirty="0" lang="en-US" sz="2000">
                <a:latin typeface="Lato"/>
              </a:rPr>
              <a:t>Atribuindo tarefa</a:t>
            </a:r>
            <a:endParaRPr dirty="0" lang="en-US" sz="2000">
              <a:latin typeface="Lato"/>
            </a:endParaRPr>
          </a:p>
        </p:txBody>
      </p:sp>
      <p:sp>
        <p:nvSpPr>
          <p:cNvPr id="3" name="Content Placeholder 2">
            <a:extLst>
              <a:ext uri="{D5D55D69-1359-4DEE-A6C8-A112543B725C}">
                <a16:creationId xmlns:a16="http://schemas.microsoft.com/office/drawing/2010/main" id="{32F20DA7-C039-4135-A9E4-24A7C62A952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201996" y="1206293"/>
            <a:ext cx="7620000" cy="3940549"/>
          </a:xfrm>
        </p:spPr>
        <p:txBody>
          <a:bodyPr rtlCol="0"/>
          <a:lstStyle/>
          <a:p>
            <a:pPr/>
            <a:r>
              <a:rPr dirty="0" lang="en-US" sz="1400">
                <a:solidFill>
                  <a:schemeClr val="tx1"/>
                </a:solidFill>
                <a:latin typeface="Lato"/>
              </a:rPr>
              <a:t>Clique na célula da coluna Responsável e escolha na lista de pessoas que aparece. Você</a:t>
            </a:r>
            <a:br>
              <a:rPr dirty="0" lang="en-US" sz="1400"/>
            </a:br>
            <a:r>
              <a:rPr dirty="0" lang="en-US" sz="1400">
                <a:solidFill>
                  <a:schemeClr val="tx1"/>
                </a:solidFill>
                <a:latin typeface="Lato"/>
              </a:rPr>
              <a:t>também pode atribuir a tarefa a uma pessoa que ainda não está no quadro, enviando um</a:t>
            </a:r>
            <a:br>
              <a:rPr dirty="0" lang="en-US" sz="1400"/>
            </a:br>
            <a:r>
              <a:rPr dirty="0" lang="en-US" sz="1400">
                <a:solidFill>
                  <a:schemeClr val="tx1"/>
                </a:solidFill>
                <a:latin typeface="Lato"/>
              </a:rPr>
              <a:t>convite por e-mail pela caixa de diálogo. Para fazer isso, clique em "Convidar um novo membro</a:t>
            </a:r>
            <a:br>
              <a:rPr dirty="0" lang="en-US" sz="1400"/>
            </a:br>
            <a:r>
              <a:rPr dirty="0" lang="en-US" sz="1400">
                <a:solidFill>
                  <a:schemeClr val="tx1"/>
                </a:solidFill>
                <a:latin typeface="Lato"/>
              </a:rPr>
              <a:t>da equipe por e-mail"como indicado na figura 8.4.</a:t>
            </a:r>
          </a:p>
          <a:p>
            <a:pPr/>
            <a:r>
              <a:rPr dirty="0" lang="en-US" sz="1400">
                <a:solidFill>
                  <a:schemeClr val="tx1"/>
                </a:solidFill>
                <a:latin typeface="Lato"/>
              </a:rPr>
              <a:t> </a:t>
            </a:r>
            <a:r>
              <a:rPr b="0" dirty="0" lang="en-US" sz="1400">
                <a:solidFill>
                  <a:schemeClr val="tx1"/>
                </a:solidFill>
                <a:latin typeface="Patua One"/>
              </a:rPr>
              <a:t>GERENCIAR E ACOMPANHAR O PROGRESSO</a:t>
            </a:r>
          </a:p>
          <a:p>
            <a:pPr/>
            <a:r>
              <a:rPr b="0" dirty="0" lang="en-US" sz="1400">
                <a:solidFill>
                  <a:schemeClr val="tx1"/>
                </a:solidFill>
                <a:latin typeface="Patua One"/>
              </a:rPr>
              <a:t/>
            </a:r>
            <a:endParaRPr b="0" dirty="0" lang="en-US" sz="1400">
              <a:solidFill>
                <a:schemeClr val="tx1"/>
              </a:solidFill>
              <a:latin typeface="Patua One"/>
            </a:endParaRPr>
          </a:p>
        </p:txBody>
      </p:sp>
      <p:pic>
        <p:nvPicPr>
          <p:cNvPr id="4" name="">
            <a:extLst>
              <a:ext uri="{FF8D1F43-1AB8-4702-9F4A-14F9E4C30E46}">
                <a16:creationId xmlns:a16="http://schemas.microsoft.com/office/drawing/2010/main" id="{2B663198-14FC-4ADA-B927-C629B63E98E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6910" l="0" r="10430" t="0"/>
          <a:stretch>
            <a:fillRect/>
          </a:stretch>
        </p:blipFill>
        <p:spPr>
          <a:xfrm flipH="false" flipV="false" rot="0">
            <a:off x="293941" y="2825915"/>
            <a:ext cx="3935330" cy="1911620"/>
          </a:xfrm>
          <a:prstGeom prst="rect">
            <a:avLst/>
          </a:prstGeom>
          <a:noFill/>
        </p:spPr>
      </p:pic>
      <p:sp>
        <p:nvSpPr>
          <p:cNvPr id="5" name="">
            <a:extLst>
              <a:ext uri="{E53314B1-300A-4156-B4B2-C893F550F43D}">
                <a16:creationId xmlns:a16="http://schemas.microsoft.com/office/drawing/2010/main" id="{70050AE0-0B6C-4AFC-8037-29AF7118DBB9}"/>
              </a:ext>
            </a:extLst>
          </p:cNvPr>
          <p:cNvSpPr txBox="1"/>
          <p:nvPr/>
        </p:nvSpPr>
        <p:spPr>
          <a:xfrm flipH="false" flipV="false" rot="0">
            <a:off x="4379671" y="3384061"/>
            <a:ext cx="4653877" cy="800776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Open Sans"/>
              </a:rPr>
              <a:t>Nesse ponto, você e os membros da sua equipe estão prontos para usar o quadro para</a:t>
            </a:r>
            <a:br>
              <a:rPr dirty="0" lang="en-US" sz="1200">
                <a:solidFill>
                  <a:schemeClr val="tx1"/>
                </a:solidFill>
                <a:latin typeface="Open Sans"/>
              </a:rPr>
            </a:br>
            <a:r>
              <a:rPr dirty="0" lang="en-US" sz="1200">
                <a:solidFill>
                  <a:schemeClr val="tx1"/>
                </a:solidFill>
                <a:latin typeface="Open Sans"/>
              </a:rPr>
              <a:t>gerenciar o projeto.</a:t>
            </a:r>
            <a:endParaRPr dirty="0" lang="en-US" sz="1200">
              <a:solidFill>
                <a:schemeClr val="tx1"/>
              </a:solidFill>
              <a:latin typeface="Open Sans"/>
            </a:endParaRPr>
          </a:p>
        </p:txBody>
      </p:sp>
    </p:spTree>
    <p:extLst>
      <p:ext uri="{0A3B4255-3262-4C67-A83A-6E73669FDDBF}">
        <p14:creationId xmlns:p14="http://schemas.microsoft.com/office/powerpoint/2010/main" val="1687271681426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650AEFA-81A1-46C6-81C0-490D54AA4E66}">
                <a16:creationId xmlns:a16="http://schemas.microsoft.com/office/drawing/2010/main" id="{7EEE2D8F-60D8-46CE-B663-4C99857A779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3"/>
            <a:ext cx="7620000" cy="857250"/>
          </a:xfrm>
        </p:spPr>
        <p:txBody>
          <a:bodyPr rtlCol="0"/>
          <a:lstStyle/>
          <a:p>
            <a:pPr/>
            <a:r>
              <a:rPr dirty="0" lang="en-US" sz="2400">
                <a:latin typeface="Lato"/>
              </a:rPr>
              <a:t>Atualizar o status de uma tarefa</a:t>
            </a:r>
            <a:endParaRPr dirty="0" lang="en-US" sz="2400">
              <a:latin typeface="Lato"/>
            </a:endParaRPr>
          </a:p>
        </p:txBody>
      </p:sp>
      <p:sp>
        <p:nvSpPr>
          <p:cNvPr id="3" name="Content Placeholder 2">
            <a:extLst>
              <a:ext uri="{2035A82E-C6E3-479E-972A-0D5652F4581D}">
                <a16:creationId xmlns:a16="http://schemas.microsoft.com/office/drawing/2010/main" id="{16028B0D-1AEB-4666-9323-EA2772E3CB2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b="0" dirty="0" lang="en-US">
                <a:latin typeface="Old Standard TT"/>
              </a:rPr>
              <a:t>Para atualizar o status da tarefa, clique em uma célula de status. Selecione um status entre</a:t>
            </a:r>
            <a:br>
              <a:rPr b="0" dirty="0" lang="en-US">
                <a:latin typeface="Old Standard TT"/>
              </a:rPr>
            </a:br>
            <a:r>
              <a:rPr b="0" dirty="0" lang="en-US">
                <a:latin typeface="Old Standard TT"/>
              </a:rPr>
              <a:t>as opções.</a:t>
            </a:r>
          </a:p>
          <a:p>
            <a:pPr/>
            <a:r>
              <a:rPr b="0" dirty="0" lang="en-US">
                <a:latin typeface="Patua One"/>
              </a:rPr>
              <a:t> Acompanhar e monitorar tarefas no quadro</a:t>
            </a:r>
          </a:p>
          <a:p>
            <a:pPr/>
            <a:r>
              <a:rPr b="0" dirty="0" lang="en-US" sz="1400">
                <a:latin typeface="Old Standard TT"/>
              </a:rPr>
              <a:t>Seu quadro de projetos permite acompanhar rapidamente o andamento de um projeto.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Com as células de status codificadas por cores, você pode ver facilmente quais atividades estão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concluídas, quais estão no caminho certo e quais prazos foram perdidos. Como no exemplo da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figura 9.1.</a:t>
            </a:r>
            <a:endParaRPr b="0" dirty="0" lang="en-US" sz="1400">
              <a:latin typeface="Old Standard TT"/>
            </a:endParaRPr>
          </a:p>
        </p:txBody>
      </p:sp>
    </p:spTree>
    <p:extLst>
      <p:ext uri="{FEF8E9FB-51F6-44DD-B36E-A3A1BDD911DB}">
        <p14:creationId xmlns:p14="http://schemas.microsoft.com/office/powerpoint/2010/main" val="1687271681427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7BCAF9A-3B00-4A33-A930-62EF8FB9ACBC}">
                <a16:creationId xmlns:a16="http://schemas.microsoft.com/office/drawing/2010/main" id="{4EA69614-4A91-428E-9A63-8BB12E85AC3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707717"/>
            <a:ext cx="7620000" cy="498576"/>
          </a:xfrm>
        </p:spPr>
        <p:txBody>
          <a:bodyPr rtlCol="0"/>
          <a:lstStyle/>
          <a:p>
            <a:pPr/>
            <a:r>
              <a:rPr b="1" dirty="0" lang="en-US" sz="1400">
                <a:latin typeface="Old Standard TT"/>
              </a:rPr>
              <a:t>Figura 9.1 – Acompanhando status da atividade</a:t>
            </a:r>
            <a:endParaRPr b="1" dirty="0" lang="en-US" sz="1400">
              <a:latin typeface="Old Standard TT"/>
            </a:endParaRPr>
          </a:p>
        </p:txBody>
      </p:sp>
      <p:pic>
        <p:nvPicPr>
          <p:cNvPr id="3" name="Content Placeholder 2">
            <a:extLst>
              <a:ext uri="{7E04DC4C-555B-46C3-903A-B68334E68213}">
                <a16:creationId xmlns:a16="http://schemas.microsoft.com/office/drawing/2010/main" id="{E123EB36-935F-40E6-87B0-F113750DB4B4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5769" r="-5769" t="0"/>
          <a:stretch>
            <a:fillRect/>
          </a:stretch>
        </p:blipFill>
        <p:spPr>
          <a:xfrm rot="0">
            <a:off x="577815" y="1595913"/>
            <a:ext cx="6717601" cy="2687040"/>
          </a:xfrm>
          <a:noFill/>
        </p:spPr>
      </p:pic>
    </p:spTree>
    <p:extLst>
      <p:ext uri="{F573F2B3-77FB-4050-B9A2-15F188895812}">
        <p14:creationId xmlns:p14="http://schemas.microsoft.com/office/powerpoint/2010/main" val="1687271681428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8BCE459-8026-4A1D-B057-2534FC9ADB37}">
                <a16:creationId xmlns:a16="http://schemas.microsoft.com/office/drawing/2010/main" id="{75237246-A507-42EE-B8C8-C5BBCBADCA3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548963"/>
            <a:ext cx="7620000" cy="657329"/>
          </a:xfrm>
        </p:spPr>
        <p:txBody>
          <a:bodyPr rtlCol="0"/>
          <a:lstStyle/>
          <a:p>
            <a:pPr/>
            <a:r>
              <a:rPr dirty="0" lang="pt-BR">
                <a:latin typeface="Lato"/>
              </a:rPr>
              <a:t> </a:t>
            </a:r>
            <a:r>
              <a:rPr b="1" dirty="0" lang="en-US" sz="1800">
                <a:latin typeface="Old Standard TT"/>
              </a:rPr>
              <a:t>– Acompanhando status da atividade</a:t>
            </a:r>
            <a:endParaRPr b="1" dirty="0" lang="en-US" sz="1800">
              <a:latin typeface="Old Standard TT"/>
            </a:endParaRPr>
          </a:p>
        </p:txBody>
      </p:sp>
      <p:sp>
        <p:nvSpPr>
          <p:cNvPr id="3" name="Content Placeholder 2">
            <a:extLst>
              <a:ext uri="{317061FD-5B55-461C-BE92-39F8A32158BC}">
                <a16:creationId xmlns:a16="http://schemas.microsoft.com/office/drawing/2010/main" id="{B6FA0AC2-1A28-4BB2-BA67-9B9615A3CF7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0" dirty="0" lang="en-US">
                <a:solidFill>
                  <a:srgbClr val="ff0000"/>
                </a:solidFill>
                <a:latin typeface="Old Standard TT"/>
              </a:rPr>
              <a:t>Gerando relatórios:</a:t>
            </a:r>
          </a:p>
          <a:p>
            <a:pPr/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Você pode ver os relatórios da seguinte maneira: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Digite o nome de um membro da equipe na barra Pesquisar/Filtro, assim como na figura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9.2, para ver como eles estão se saindo nas tarefas atribuídas a eles .</a:t>
            </a:r>
          </a:p>
          <a:p>
            <a:pPr/>
            <a:r>
              <a:rPr b="0" dirty="0" lang="en-US" sz="1400">
                <a:solidFill>
                  <a:schemeClr val="tx1"/>
                </a:solidFill>
                <a:latin typeface="Patua One"/>
              </a:rPr>
              <a:t>Pesquisando </a:t>
            </a:r>
            <a:r>
              <a:rPr b="0" dirty="0" err="1" lang="pt-BR" sz="1400">
                <a:solidFill>
                  <a:schemeClr val="tx1"/>
                </a:solidFill>
                <a:latin typeface="Patua One"/>
              </a:rPr>
              <a:t>membros</a:t>
            </a:r>
            <a:r>
              <a:rPr b="0" dirty="0" lang="en-US" sz="1400">
                <a:solidFill>
                  <a:schemeClr val="tx1"/>
                </a:solidFill>
                <a:latin typeface="Patua One"/>
              </a:rPr>
              <a:t> </a:t>
            </a:r>
          </a:p>
          <a:p>
            <a:pPr/>
            <a:r>
              <a:rPr b="0" dirty="0" lang="en-US" sz="1400">
                <a:solidFill>
                  <a:schemeClr val="tx1"/>
                </a:solidFill>
                <a:latin typeface="Patua One"/>
              </a:rPr>
              <a:t/>
            </a:r>
            <a:endParaRPr b="0" dirty="0" lang="en-US" sz="1400">
              <a:solidFill>
                <a:schemeClr val="tx1"/>
              </a:solidFill>
              <a:latin typeface="Patua One"/>
            </a:endParaRPr>
          </a:p>
        </p:txBody>
      </p:sp>
      <p:pic>
        <p:nvPicPr>
          <p:cNvPr id="4" name="">
            <a:extLst>
              <a:ext uri="{06E5618B-064D-4139-B6CC-D06CB3D91C8E}">
                <a16:creationId xmlns:a16="http://schemas.microsoft.com/office/drawing/2010/main" id="{3F9266A0-18DC-410F-99CE-72104F1159E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62000" y="3103054"/>
            <a:ext cx="4972050" cy="1628775"/>
          </a:xfrm>
          <a:prstGeom prst="rect">
            <a:avLst/>
          </a:prstGeom>
          <a:noFill/>
        </p:spPr>
      </p:pic>
    </p:spTree>
    <p:extLst>
      <p:ext uri="{25F4A13A-6BD8-4DC5-A44B-5DA921652850}">
        <p14:creationId xmlns:p14="http://schemas.microsoft.com/office/powerpoint/2010/main" val="16872716814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0517341F-2EE3-40C3-8E1C-CB1A09DDFEF5}">
                <a16:creationId xmlns:a16="http://schemas.microsoft.com/office/drawing/2010/main" id="{9637D2B4-483F-4804-9FB9-97BF9C9D256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0" dirty="0" lang="pt-BR">
                <a:latin typeface="Nosifer"/>
              </a:rPr>
              <a:t>1</a:t>
            </a:r>
            <a:r>
              <a:rPr b="0" dirty="0" lang="pt-BR">
                <a:solidFill>
                  <a:schemeClr val="tx1">
                    <a:lumMod val="95000"/>
                    <a:lumOff val="5000"/>
                  </a:schemeClr>
                </a:solidFill>
                <a:latin typeface="Nosifer"/>
              </a:rPr>
              <a:t>-introduçao</a:t>
            </a:r>
          </a:p>
          <a:p>
            <a:pPr indent="0" marL="0">
              <a:buNone/>
            </a:pPr>
            <a:r>
              <a:rPr b="1" dirty="0" lang="pt-BR" sz="1200">
                <a:solidFill>
                  <a:schemeClr val="tx1"/>
                </a:solidFill>
                <a:latin typeface="Lato-black"/>
              </a:rPr>
              <a:t>Monday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 é um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sistema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 operacional de trabalho que permite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que os usuários criem aplicativos personaliza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dos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de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 f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luxo de trabalho e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m um 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a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mbiente sem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 c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ódigo para executar projetos,</a:t>
            </a:r>
            <a:br>
              <a:rPr dirty="0" lang="pt-BR" sz="1200">
                <a:solidFill>
                  <a:schemeClr val="tx1"/>
                </a:solidFill>
              </a:rPr>
            </a:br>
            <a:r>
              <a:rPr b="1" dirty="0" lang="pt-BR" sz="1200">
                <a:solidFill>
                  <a:schemeClr val="tx1"/>
                </a:solidFill>
                <a:latin typeface="Lato-black"/>
              </a:rPr>
              <a:t>processos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e trabalho diário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.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O sistema é proprietário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e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possui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uma</a:t>
            </a:r>
            <a:r>
              <a:rPr b="0" baseline="0" cap="none" dirty="0" i="0" lang="pt-BR" strike="noStrike" sz="1200" u="none">
                <a:solidFill>
                  <a:schemeClr val="tx1"/>
                </a:solidFill>
                <a:latin typeface="Open Sans"/>
              </a:rPr>
              <a:t> </a:t>
            </a:r>
            <a:r>
              <a:rPr b="1" baseline="0" cap="none" dirty="0" i="0" lang="pt-BR" strike="noStrike" sz="1200" u="none">
                <a:solidFill>
                  <a:schemeClr val="tx1"/>
                </a:solidFill>
                <a:latin typeface="Open Sans"/>
              </a:rPr>
              <a:t>avaliação</a:t>
            </a:r>
            <a:r>
              <a:rPr b="0" baseline="0" cap="none" dirty="0" i="0" lang="pt-BR" strike="noStrike" sz="1200" u="none">
                <a:solidFill>
                  <a:schemeClr val="tx1"/>
                </a:solidFill>
                <a:latin typeface="Open Sans"/>
              </a:rPr>
              <a:t>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gratuita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por</a:t>
            </a:r>
            <a:r>
              <a:rPr dirty="0" lang="pt-BR" sz="1200">
                <a:solidFill>
                  <a:schemeClr val="tx1"/>
                </a:solidFill>
                <a:latin typeface="Lato"/>
              </a:rPr>
              <a:t> </a:t>
            </a:r>
            <a:r>
              <a:rPr b="1" dirty="0" lang="pt-BR" sz="1200">
                <a:solidFill>
                  <a:schemeClr val="tx1"/>
                </a:solidFill>
                <a:latin typeface="Lato-black"/>
              </a:rPr>
              <a:t>14</a:t>
            </a:r>
            <a:br>
              <a:rPr dirty="0" lang="pt-BR" sz="1200">
                <a:solidFill>
                  <a:schemeClr val="tx1"/>
                </a:solidFill>
              </a:rPr>
            </a:br>
            <a:r>
              <a:rPr b="1" dirty="0" lang="pt-BR" sz="1200">
                <a:solidFill>
                  <a:schemeClr val="tx1"/>
                </a:solidFill>
                <a:latin typeface="Lato-black"/>
              </a:rPr>
              <a:t>Dias.</a:t>
            </a:r>
          </a:p>
          <a:p>
            <a:pPr indent="0" lvl="0" marL="0">
              <a:buNone/>
            </a:pPr>
            <a:r>
              <a:rPr dirty="0" lang="pt-BR" sz="1200">
                <a:solidFill>
                  <a:srgbClr val="ff0000"/>
                </a:solidFill>
                <a:latin typeface="Lato"/>
              </a:rPr>
              <a:t>            </a:t>
            </a:r>
            <a:r>
              <a:rPr b="0" dirty="0" lang="pt-BR" sz="1600">
                <a:solidFill>
                  <a:schemeClr val="tx1"/>
                </a:solidFill>
                <a:latin typeface="Nosifer"/>
              </a:rPr>
              <a:t>2-resumo</a:t>
            </a:r>
            <a:br>
              <a:rPr dirty="0" lang="pt-BR" sz="1200">
                <a:solidFill>
                  <a:srgbClr val="ff0000"/>
                </a:solidFill>
                <a:latin typeface="Lato"/>
              </a:rPr>
            </a:br>
            <a:r>
              <a:rPr b="1" dirty="0" lang="pt-BR" sz="1300">
                <a:solidFill>
                  <a:schemeClr val="tx1"/>
                </a:solidFill>
                <a:latin typeface="Lato-black"/>
              </a:rPr>
              <a:t>O</a:t>
            </a:r>
            <a:r>
              <a:rPr b="1" dirty="0" lang="pt-BR" sz="1300">
                <a:solidFill>
                  <a:schemeClr val="tx1"/>
                </a:solidFill>
                <a:latin typeface="Lato-black"/>
              </a:rPr>
              <a:t> </a:t>
            </a:r>
            <a:r>
              <a:rPr b="1" dirty="0" lang="pt-BR" sz="1300">
                <a:solidFill>
                  <a:schemeClr val="tx1"/>
                </a:solidFill>
                <a:latin typeface="Lato-black"/>
              </a:rPr>
              <a:t>Monday</a:t>
            </a:r>
            <a:r>
              <a:rPr b="1" dirty="0" lang="pt-BR" sz="1300">
                <a:solidFill>
                  <a:schemeClr val="tx1"/>
                </a:solidFill>
                <a:latin typeface="Lato-black"/>
              </a:rPr>
              <a:t> é uma plataforma online e móvel para a gestão de tarefas, incluindo o acompanhamento de projetos, prazos e colaboração da equipe. O produto pode ser personalizado para</a:t>
            </a:r>
            <a:br>
              <a:rPr b="1" dirty="0" lang="pt-BR" sz="1200">
                <a:solidFill>
                  <a:schemeClr val="tx1"/>
                </a:solidFill>
                <a:latin typeface="Lato-black"/>
              </a:rPr>
            </a:br>
            <a:r>
              <a:rPr b="1" dirty="0" lang="pt-BR" sz="1300">
                <a:solidFill>
                  <a:schemeClr val="tx1"/>
                </a:solidFill>
                <a:latin typeface="Lato-black"/>
              </a:rPr>
              <a:t>atender a uma ampla gama de operações.</a:t>
            </a:r>
            <a:endParaRPr b="1" dirty="0" lang="pt-BR" sz="1300">
              <a:solidFill>
                <a:schemeClr val="tx1"/>
              </a:solidFill>
              <a:latin typeface="Lato-black"/>
            </a:endParaRPr>
          </a:p>
        </p:txBody>
      </p:sp>
    </p:spTree>
    <p:extLst>
      <p:ext uri="{8ED71313-A2A5-4E4A-8F09-2BD4BBBD790D}">
        <p14:creationId xmlns:p14="http://schemas.microsoft.com/office/powerpoint/2010/main" val="168727168141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487ED9D-9542-4A21-9C65-3279D0F1A0AA}">
                <a16:creationId xmlns:a16="http://schemas.microsoft.com/office/drawing/2010/main" id="{84867D9A-C50F-42E8-9422-2CA5138F779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Lato"/>
              </a:rPr>
              <a:t> </a:t>
            </a:r>
            <a:r>
              <a:rPr b="1" dirty="0" lang="en-US" sz="1800">
                <a:latin typeface="Old Standard TT"/>
              </a:rPr>
              <a:t>Comunicando-se com membros da equipe</a:t>
            </a:r>
            <a:endParaRPr b="1" dirty="0" lang="en-US" sz="1800">
              <a:latin typeface="Old Standard TT"/>
            </a:endParaRPr>
          </a:p>
        </p:txBody>
      </p:sp>
      <p:sp>
        <p:nvSpPr>
          <p:cNvPr id="3" name="Content Placeholder 2">
            <a:extLst>
              <a:ext uri="{68DDA8D4-162E-4513-BFAF-382CC4585B47}">
                <a16:creationId xmlns:a16="http://schemas.microsoft.com/office/drawing/2010/main" id="{720A5D6F-E015-43DA-BF42-9D7F98264D6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0" dirty="0" lang="en-US" sz="1400">
                <a:latin typeface="Old Standard TT"/>
              </a:rPr>
              <a:t>Se você quer tratar de uma tarefa específica, pode se comunicar facilmente com a pessoa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atribuída à tarefa.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Clique no balão ao lado do nome da tarefa, figura 10.1. Agora, digite sua mensagem na</a:t>
            </a:r>
            <a:br>
              <a:rPr b="0" dirty="0" lang="en-US" sz="1400">
                <a:latin typeface="Old Standard TT"/>
              </a:rPr>
            </a:br>
            <a:r>
              <a:rPr b="0" dirty="0" lang="en-US" sz="1400">
                <a:latin typeface="Old Standard TT"/>
              </a:rPr>
              <a:t>caixa de diálogo que aparece. Por fim, clique em Atualizar, figura 10.2</a:t>
            </a:r>
            <a:r>
              <a:rPr dirty="0" lang="en-US">
                <a:latin typeface="Lato"/>
              </a:rPr>
              <a:t>.</a:t>
            </a:r>
          </a:p>
          <a:p>
            <a:pPr/>
            <a:r>
              <a:rPr dirty="0" lang="en-US">
                <a:latin typeface="Lato"/>
              </a:rPr>
              <a:t>Inicia  </a:t>
            </a:r>
            <a:r>
              <a:rPr dirty="0" err="1" lang="pt-BR">
                <a:latin typeface="Lato"/>
              </a:rPr>
              <a:t>conversar</a:t>
            </a:r>
            <a:r>
              <a:rPr dirty="0" lang="en-US">
                <a:latin typeface="Lato"/>
              </a:rPr>
              <a:t> </a:t>
            </a:r>
          </a:p>
          <a:p>
            <a:pPr/>
            <a:r>
              <a:rPr dirty="0" lang="en-US">
                <a:latin typeface="Lato"/>
              </a:rPr>
              <a:t/>
            </a:r>
          </a:p>
          <a:p>
            <a:pPr/>
            <a:r>
              <a:rPr dirty="0" lang="en-US">
                <a:latin typeface="Lato"/>
              </a:rPr>
              <a:t/>
            </a:r>
            <a:endParaRPr dirty="0" lang="en-US">
              <a:latin typeface="Lato"/>
            </a:endParaRPr>
          </a:p>
        </p:txBody>
      </p:sp>
      <p:pic>
        <p:nvPicPr>
          <p:cNvPr id="4" name="">
            <a:extLst>
              <a:ext uri="{812E771F-1C76-4633-9DFA-F720A5B976BB}">
                <a16:creationId xmlns:a16="http://schemas.microsoft.com/office/drawing/2010/main" id="{52CA98DC-17DD-4CB9-BAF9-52AE9B92031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17657" y="2959846"/>
            <a:ext cx="2893190" cy="1939880"/>
          </a:xfrm>
          <a:prstGeom prst="rect">
            <a:avLst/>
          </a:prstGeom>
          <a:noFill/>
        </p:spPr>
      </p:pic>
    </p:spTree>
    <p:extLst>
      <p:ext uri="{2787640A-6E3E-431D-8138-F49B7D56AD1B}">
        <p14:creationId xmlns:p14="http://schemas.microsoft.com/office/powerpoint/2010/main" val="1687271681430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2079C67-459C-4BC9-9333-B5959F837C13}">
                <a16:creationId xmlns:a16="http://schemas.microsoft.com/office/drawing/2010/main" id="{29F22EE7-5476-4E73-8946-8CEC1D0A502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606485"/>
            <a:ext cx="7620000" cy="598836"/>
          </a:xfrm>
        </p:spPr>
        <p:txBody>
          <a:bodyPr rtlCol="0"/>
          <a:lstStyle/>
          <a:p>
            <a:pPr/>
            <a:r>
              <a:rPr b="1" dirty="0" lang="en-US" sz="1800">
                <a:latin typeface="Old Standard TT"/>
              </a:rPr>
              <a:t>COMPARTILHAR ARQUIVOS</a:t>
            </a:r>
            <a:endParaRPr b="1" dirty="0" lang="en-US" sz="1800">
              <a:latin typeface="Old Standard TT"/>
            </a:endParaRPr>
          </a:p>
        </p:txBody>
      </p:sp>
      <p:sp>
        <p:nvSpPr>
          <p:cNvPr id="3" name="Content Placeholder 2">
            <a:extLst>
              <a:ext uri="{5BF4B085-F6AD-4D75-966D-76043F0B8581}">
                <a16:creationId xmlns:a16="http://schemas.microsoft.com/office/drawing/2010/main" id="{69B65DA0-7DF2-4B7C-92DA-097A97394E4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0" dirty="0" lang="en-US">
                <a:latin typeface="Patua One"/>
              </a:rPr>
              <a:t>Janela de </a:t>
            </a:r>
            <a:r>
              <a:rPr b="0" dirty="0" err="1" lang="pt-BR">
                <a:latin typeface="Patua One"/>
              </a:rPr>
              <a:t>conversar</a:t>
            </a:r>
            <a:r>
              <a:rPr b="0" dirty="0" lang="en-US">
                <a:latin typeface="Patua One"/>
              </a:rPr>
              <a:t> </a:t>
            </a:r>
          </a:p>
          <a:p>
            <a:pPr/>
            <a:r>
              <a:rPr b="0" dirty="0" lang="en-US">
                <a:latin typeface="Patua One"/>
              </a:rPr>
              <a:t/>
            </a:r>
            <a:endParaRPr b="0" dirty="0" lang="en-US">
              <a:latin typeface="Patua One"/>
            </a:endParaRPr>
          </a:p>
        </p:txBody>
      </p:sp>
      <p:pic>
        <p:nvPicPr>
          <p:cNvPr id="4" name="">
            <a:extLst>
              <a:ext uri="{217F3F14-3E61-4D40-9B83-2B7460F4A035}">
                <a16:creationId xmlns:a16="http://schemas.microsoft.com/office/drawing/2010/main" id="{4224343D-AAEA-4DED-9462-D283AD6A4A1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62000" y="1877291"/>
            <a:ext cx="3579752" cy="3147707"/>
          </a:xfrm>
          <a:prstGeom prst="rect">
            <a:avLst/>
          </a:prstGeom>
          <a:noFill/>
        </p:spPr>
      </p:pic>
      <p:sp>
        <p:nvSpPr>
          <p:cNvPr id="5" name="">
            <a:extLst>
              <a:ext uri="{8D8C9547-F043-4621-9AF9-D972EFD39339}">
                <a16:creationId xmlns:a16="http://schemas.microsoft.com/office/drawing/2010/main" id="{87844148-6658-4B08-AFED-6E0FDFA04DA5}"/>
              </a:ext>
            </a:extLst>
          </p:cNvPr>
          <p:cNvSpPr txBox="1"/>
          <p:nvPr/>
        </p:nvSpPr>
        <p:spPr>
          <a:xfrm flipH="false" flipV="false" rot="0">
            <a:off x="5791962" y="1000715"/>
            <a:ext cx="2021995" cy="4148004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Outra maneira de </a:t>
            </a: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facilitar o gerenciamento de projetos é usar o Monday para compartilhar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arquivos com sua equipe.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Para compartilhar um arquivo, clique no balão ao lado de uma tarefa e clique em "Adicionar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arquivos", figura 11.1, para localizar o arquivo. Quando você encontrar o arquivo, clique em</a:t>
            </a:r>
            <a:br>
              <a:rPr b="0" dirty="0" lang="en-US" sz="1400">
                <a:solidFill>
                  <a:schemeClr val="tx1"/>
                </a:solidFill>
                <a:latin typeface="Old Standard TT"/>
              </a:rPr>
            </a:b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Abri</a:t>
            </a:r>
            <a:endParaRPr b="0" dirty="0" lang="en-US" sz="1400">
              <a:solidFill>
                <a:schemeClr val="tx1"/>
              </a:solidFill>
              <a:latin typeface="Old Standard TT"/>
            </a:endParaRPr>
          </a:p>
        </p:txBody>
      </p:sp>
      <p:sp>
        <p:nvSpPr>
          <p:cNvPr id="6" name="">
            <a:extLst>
              <a:ext uri="{00A5B16C-3E24-4F9A-AC21-BD0AFAFED232}">
                <a16:creationId xmlns:a16="http://schemas.microsoft.com/office/drawing/2010/main" id="{8C8B72E4-23F3-472A-A024-58C213B9DF75}"/>
              </a:ext>
            </a:extLst>
          </p:cNvPr>
          <p:cNvSpPr txBox="1"/>
          <p:nvPr/>
        </p:nvSpPr>
        <p:spPr>
          <a:xfrm flipH="false" flipV="false" rot="0">
            <a:off x="5524500" y="756208"/>
            <a:ext cx="3041342" cy="299399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100">
                <a:solidFill>
                  <a:schemeClr val="tx1"/>
                </a:solidFill>
                <a:latin typeface="Old Standard TT"/>
              </a:rPr>
              <a:t>Compartilhar arquivos</a:t>
            </a:r>
            <a:endParaRPr b="0" dirty="0" lang="en-US" sz="1100">
              <a:solidFill>
                <a:schemeClr val="tx1"/>
              </a:solidFill>
              <a:latin typeface="Old Standard TT"/>
            </a:endParaRPr>
          </a:p>
        </p:txBody>
      </p:sp>
    </p:spTree>
    <p:extLst>
      <p:ext uri="{38046A01-899E-4070-A3DC-5D5E5B30E30D}">
        <p14:creationId xmlns:p14="http://schemas.microsoft.com/office/powerpoint/2010/main" val="1687271681432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093778F-BCD4-4B14-A1B6-C42D6D5474EF}">
                <a16:creationId xmlns:a16="http://schemas.microsoft.com/office/drawing/2010/main" id="{3FEE24C5-C7AE-4EC0-B04A-8A5D19459B4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557326"/>
            <a:ext cx="7620000" cy="648976"/>
          </a:xfrm>
        </p:spPr>
        <p:txBody>
          <a:bodyPr rtlCol="0"/>
          <a:lstStyle/>
          <a:p>
            <a:pPr/>
            <a:r>
              <a:rPr b="1" dirty="0" lang="en-US" sz="1400">
                <a:latin typeface="Old Standard TT"/>
              </a:rPr>
              <a:t>FECHANDO PROJETO </a:t>
            </a:r>
            <a:endParaRPr b="1" dirty="0" lang="en-US" sz="1400">
              <a:latin typeface="Old Standard TT"/>
            </a:endParaRPr>
          </a:p>
        </p:txBody>
      </p:sp>
      <p:sp>
        <p:nvSpPr>
          <p:cNvPr id="3" name="Content Placeholder 2">
            <a:extLst>
              <a:ext uri="{F505F1A2-F7B4-410A-8C11-C8D3BD1E8464}">
                <a16:creationId xmlns:a16="http://schemas.microsoft.com/office/drawing/2010/main" id="{6BF44DBA-78E6-47D7-8965-F1EA049CE70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28750"/>
            <a:ext cx="7620000" cy="3048000"/>
          </a:xfrm>
        </p:spPr>
        <p:txBody>
          <a:bodyPr rtlCol="0"/>
          <a:lstStyle/>
          <a:p>
            <a:pPr/>
            <a:r>
              <a:rPr b="0" dirty="0" lang="en-US">
                <a:latin typeface="Old Standard TT"/>
              </a:rPr>
              <a:t>Adicionar arquivos </a:t>
            </a:r>
          </a:p>
          <a:p>
            <a:pPr/>
            <a:r>
              <a:rPr b="0" dirty="0" lang="en-US">
                <a:latin typeface="Old Standard TT"/>
              </a:rPr>
              <a:t/>
            </a:r>
            <a:endParaRPr b="0" dirty="0" lang="en-US">
              <a:latin typeface="Old Standard TT"/>
            </a:endParaRPr>
          </a:p>
        </p:txBody>
      </p:sp>
      <p:pic>
        <p:nvPicPr>
          <p:cNvPr id="4" name="">
            <a:extLst>
              <a:ext uri="{896DE450-CC07-4027-8F00-92B97AC807A7}">
                <a16:creationId xmlns:a16="http://schemas.microsoft.com/office/drawing/2010/main" id="{FA778FB2-FFE5-49A5-ACCF-EABB70E391A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62000" y="1810807"/>
            <a:ext cx="2922860" cy="2546985"/>
          </a:xfrm>
          <a:prstGeom prst="rect">
            <a:avLst/>
          </a:prstGeom>
          <a:noFill/>
        </p:spPr>
      </p:pic>
      <p:sp>
        <p:nvSpPr>
          <p:cNvPr id="5" name="">
            <a:extLst>
              <a:ext uri="{021A2239-A56E-454D-BD16-B34CBC503C48}">
                <a16:creationId xmlns:a16="http://schemas.microsoft.com/office/drawing/2010/main" id="{57CDDBE7-6B50-4EFF-8AB5-A90403E531FE}"/>
              </a:ext>
            </a:extLst>
          </p:cNvPr>
          <p:cNvSpPr txBox="1"/>
          <p:nvPr/>
        </p:nvSpPr>
        <p:spPr>
          <a:xfrm flipH="false" flipV="false" rot="0">
            <a:off x="381085" y="4357792"/>
            <a:ext cx="3684679" cy="667835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Old Standard TT"/>
              </a:rPr>
              <a:t>Os arquivos que você enviar aparecerão na lista de arquivos</a:t>
            </a:r>
            <a:endParaRPr b="0" dirty="0" lang="en-US" sz="1400">
              <a:solidFill>
                <a:schemeClr val="tx1"/>
              </a:solidFill>
              <a:latin typeface="Old Standard TT"/>
            </a:endParaRPr>
          </a:p>
        </p:txBody>
      </p:sp>
      <p:sp>
        <p:nvSpPr>
          <p:cNvPr id="6" name="">
            <a:extLst>
              <a:ext uri="{1F2465D7-D4AE-4D49-880E-8BED54775944}">
                <a16:creationId xmlns:a16="http://schemas.microsoft.com/office/drawing/2010/main" id="{30A5EBD3-8D11-414A-9D9C-D2F7334339EA}"/>
              </a:ext>
            </a:extLst>
          </p:cNvPr>
          <p:cNvSpPr txBox="1"/>
          <p:nvPr/>
        </p:nvSpPr>
        <p:spPr>
          <a:xfrm flipH="false" flipV="false" rot="0">
            <a:off x="5592061" y="904713"/>
            <a:ext cx="3224441" cy="490613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100">
                <a:solidFill>
                  <a:schemeClr val="tx1"/>
                </a:solidFill>
                <a:latin typeface="Patua One"/>
              </a:rPr>
              <a:t>FECHANDO PROJETO </a:t>
            </a:r>
          </a:p>
          <a:p>
            <a:pPr>
              <a:defRPr dirty="0" lang="en-US" sz="1400"/>
            </a:pPr>
            <a:r>
              <a:rPr b="0" dirty="0" lang="en-US" sz="1100">
                <a:solidFill>
                  <a:schemeClr val="tx1"/>
                </a:solidFill>
                <a:latin typeface="Old Standard TT"/>
              </a:rPr>
              <a:t>Arquivar  quadro </a:t>
            </a:r>
            <a:endParaRPr b="0" dirty="0" lang="en-US" sz="1100">
              <a:solidFill>
                <a:schemeClr val="tx1"/>
              </a:solidFill>
              <a:latin typeface="Old Standard TT"/>
            </a:endParaRPr>
          </a:p>
        </p:txBody>
      </p:sp>
      <p:pic>
        <p:nvPicPr>
          <p:cNvPr id="7" name="">
            <a:extLst>
              <a:ext uri="{D549B7A0-B1E0-46DF-A83D-72089F6330DF}">
                <a16:creationId xmlns:a16="http://schemas.microsoft.com/office/drawing/2010/main" id="{2BE242D9-F78A-4E4F-91E6-9CD1A710C95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5312235" y="1428750"/>
            <a:ext cx="3504266" cy="2594505"/>
          </a:xfrm>
          <a:prstGeom prst="rect">
            <a:avLst/>
          </a:prstGeom>
          <a:noFill/>
        </p:spPr>
      </p:pic>
      <p:sp>
        <p:nvSpPr>
          <p:cNvPr id="8" name="">
            <a:extLst>
              <a:ext uri="{1AA98E84-51DB-450B-AAD3-883E4FDA55BD}">
                <a16:creationId xmlns:a16="http://schemas.microsoft.com/office/drawing/2010/main" id="{9AA3E346-5333-4A7B-995B-33390FE1CCC4}"/>
              </a:ext>
            </a:extLst>
          </p:cNvPr>
          <p:cNvSpPr txBox="1"/>
          <p:nvPr/>
        </p:nvSpPr>
        <p:spPr>
          <a:xfrm flipH="false" flipV="false" rot="0">
            <a:off x="4772530" y="4248150"/>
            <a:ext cx="4043972" cy="666083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200">
                <a:solidFill>
                  <a:schemeClr val="tx1"/>
                </a:solidFill>
                <a:latin typeface="Old Standard TT"/>
              </a:rPr>
              <a:t>Você ainda poderá visualizar os projetos arquivados, indo para Pesquisar tudo e escrevendo</a:t>
            </a:r>
            <a:br>
              <a:rPr b="0" dirty="0" lang="en-US" sz="1200">
                <a:solidFill>
                  <a:schemeClr val="tx1"/>
                </a:solidFill>
                <a:latin typeface="Old Standard TT"/>
              </a:rPr>
            </a:br>
            <a:r>
              <a:rPr b="0" dirty="0" lang="en-US" sz="1200">
                <a:solidFill>
                  <a:schemeClr val="tx1"/>
                </a:solidFill>
                <a:latin typeface="Old Standard TT"/>
              </a:rPr>
              <a:t>o que deseja procurar, figura 12.2.</a:t>
            </a:r>
            <a:endParaRPr b="0" dirty="0" lang="en-US" sz="1200">
              <a:solidFill>
                <a:schemeClr val="tx1"/>
              </a:solidFill>
              <a:latin typeface="Old Standard TT"/>
            </a:endParaRPr>
          </a:p>
        </p:txBody>
      </p:sp>
    </p:spTree>
    <p:extLst>
      <p:ext uri="{7283DC74-18C0-4E64-B592-13994C7ADD15}">
        <p14:creationId xmlns:p14="http://schemas.microsoft.com/office/powerpoint/2010/main" val="1687271681433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9A3F365-28FE-466E-B74D-592150748481}">
                <a16:creationId xmlns:a16="http://schemas.microsoft.com/office/drawing/2010/main" id="{7EB195DA-1EAE-4BCF-9617-48B47CAACD7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524000" y="725166"/>
            <a:ext cx="7620000" cy="857250"/>
          </a:xfrm>
        </p:spPr>
        <p:txBody>
          <a:bodyPr rtlCol="0"/>
          <a:lstStyle/>
          <a:p>
            <a:pPr/>
            <a:r>
              <a:rPr b="1" dirty="0" lang="pt-BR" sz="1800">
                <a:latin typeface="Old Standard TT"/>
              </a:rPr>
              <a:t>                          </a:t>
            </a:r>
            <a:r>
              <a:rPr b="1" dirty="0" lang="en-US" sz="1800">
                <a:latin typeface="Old Standard TT"/>
              </a:rPr>
              <a:t>Ferramenta de pesquisa</a:t>
            </a:r>
            <a:endParaRPr b="1" dirty="0" lang="en-US" sz="1800">
              <a:latin typeface="Old Standard TT"/>
            </a:endParaRPr>
          </a:p>
        </p:txBody>
      </p:sp>
      <p:sp>
        <p:nvSpPr>
          <p:cNvPr id="3" name="Content Placeholder 2">
            <a:extLst>
              <a:ext uri="{C3F67DD6-B5E5-4B85-9C91-BA9160EE2FCC}">
                <a16:creationId xmlns:a16="http://schemas.microsoft.com/office/drawing/2010/main" id="{E001EC68-5728-429E-90B6-B1447223BB2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0" dirty="0" lang="en-US">
                <a:latin typeface="Old Standard TT"/>
              </a:rPr>
              <a:t/>
            </a:r>
          </a:p>
          <a:p>
            <a:pPr/>
            <a:r>
              <a:rPr b="0" dirty="0" lang="en-US">
                <a:latin typeface="Old Standard TT"/>
              </a:rPr>
              <a:t/>
            </a:r>
            <a:endParaRPr b="0" dirty="0" lang="en-US">
              <a:latin typeface="Old Standard TT"/>
            </a:endParaRPr>
          </a:p>
        </p:txBody>
      </p:sp>
      <p:pic>
        <p:nvPicPr>
          <p:cNvPr id="4" name="">
            <a:extLst>
              <a:ext uri="{AE6D61A8-A866-4FC5-ACAB-AAD37A26BDC7}">
                <a16:creationId xmlns:a16="http://schemas.microsoft.com/office/drawing/2010/main" id="{CBCE3B05-5882-433A-9A33-CFF94D31710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28865" y="1911296"/>
            <a:ext cx="2581789" cy="2873102"/>
          </a:xfrm>
          <a:prstGeom prst="rect">
            <a:avLst/>
          </a:prstGeom>
          <a:noFill/>
        </p:spPr>
      </p:pic>
      <p:sp>
        <p:nvSpPr>
          <p:cNvPr id="5" name="">
            <a:extLst>
              <a:ext uri="{C1FFFDEF-4C01-4FC2-AEB8-27335AD1CA89}">
                <a16:creationId xmlns:a16="http://schemas.microsoft.com/office/drawing/2010/main" id="{CB61FAF8-ED4D-4BCA-953A-7142447AAE72}"/>
              </a:ext>
            </a:extLst>
          </p:cNvPr>
          <p:cNvSpPr txBox="1"/>
          <p:nvPr/>
        </p:nvSpPr>
        <p:spPr>
          <a:xfrm flipH="false" flipV="false" rot="0">
            <a:off x="4965182" y="2488025"/>
            <a:ext cx="3325139" cy="1988724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Nosifer"/>
              </a:rPr>
              <a:t>Agora, você já está pronto e preparado para utilizar o Monday, no controle e realização das</a:t>
            </a:r>
            <a:br>
              <a:rPr b="0" dirty="0" lang="en-US" sz="1400">
                <a:solidFill>
                  <a:schemeClr val="tx1"/>
                </a:solidFill>
                <a:latin typeface="Nosifer"/>
              </a:rPr>
            </a:br>
            <a:r>
              <a:rPr b="0" dirty="0" lang="en-US" sz="1400">
                <a:solidFill>
                  <a:schemeClr val="tx1"/>
                </a:solidFill>
                <a:latin typeface="Nosifer"/>
              </a:rPr>
              <a:t>tarefas remotas do seu grupo ou equipe</a:t>
            </a:r>
            <a:endParaRPr b="0" dirty="0" lang="en-US" sz="1400">
              <a:solidFill>
                <a:schemeClr val="tx1"/>
              </a:solidFill>
              <a:latin typeface="Nosifer"/>
            </a:endParaRPr>
          </a:p>
        </p:txBody>
      </p:sp>
    </p:spTree>
    <p:extLst>
      <p:ext uri="{336DD8F4-6ECA-4F6A-95E0-F6831E27125F}">
        <p14:creationId xmlns:p14="http://schemas.microsoft.com/office/powerpoint/2010/main" val="16872716814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C0C7C2CD-9B29-4DE3-BFDB-AD0DC185C614}">
                <a16:creationId xmlns:a16="http://schemas.microsoft.com/office/drawing/2010/main" id="{1633DCCE-227C-4CFA-AB2A-BD5C4CA9077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364902"/>
            <a:ext cx="7620000" cy="3048000"/>
          </a:xfrm>
        </p:spPr>
        <p:txBody>
          <a:bodyPr rtlCol="0"/>
          <a:lstStyle/>
          <a:p>
            <a:pPr/>
            <a:r>
              <a:rPr b="0" dirty="0" lang="pt-BR">
                <a:latin typeface="Nosifer"/>
              </a:rPr>
              <a:t>3- </a:t>
            </a:r>
            <a:r>
              <a:rPr b="1" dirty="0" lang="pt-BR">
                <a:solidFill>
                  <a:schemeClr val="tx1"/>
                </a:solidFill>
                <a:latin typeface="Nosifer"/>
              </a:rPr>
              <a:t>Criar conta</a:t>
            </a:r>
          </a:p>
          <a:p>
            <a:pPr indent="0" marL="0">
              <a:buNone/>
            </a:pPr>
            <a:br>
              <a:rPr dirty="0" lang="pt-BR"/>
            </a:b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1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. 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Para iniciar a sua conta no 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Monday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 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basta acessar a página inicial e clicar em um do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s</a:t>
            </a:r>
            <a:br>
              <a:rPr dirty="0" lang="pt-BR" sz="14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botões "Comece já", figura 3.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1. Na sequência, será precis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o inserir um e-mail ou 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cadas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tra-s</a:t>
            </a:r>
            <a:r>
              <a:rPr b="1" dirty="0"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e</a:t>
            </a:r>
            <a:r>
              <a:rPr b="1" dirty="0"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> por outra conta que a plataforma apresenta como opção, figura 3.2.</a:t>
            </a:r>
          </a:p>
          <a:p>
            <a:pPr indent="0" marL="0">
              <a:buNone/>
            </a:pPr>
            <a:r>
              <a:rPr b="1" dirty="0"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Lato-black"/>
              </a:rPr>
              <a:t/>
            </a:r>
            <a:endParaRPr b="1" dirty="0" lang="en-US" sz="1400">
              <a:solidFill>
                <a:schemeClr val="tx1">
                  <a:lumMod val="95000"/>
                  <a:lumOff val="5000"/>
                </a:schemeClr>
              </a:solidFill>
              <a:latin typeface="Lato-black"/>
            </a:endParaRPr>
          </a:p>
        </p:txBody>
      </p:sp>
      <p:pic>
        <p:nvPicPr>
          <p:cNvPr id="3" name="">
            <a:extLst>
              <a:ext uri="{52133514-DCB2-43DC-9210-96098BA46159}">
                <a16:creationId xmlns:a16="http://schemas.microsoft.com/office/drawing/2010/main" id="{E04545FC-723B-4955-99D0-C0C126974D3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166347" y="1973494"/>
            <a:ext cx="5768530" cy="2884255"/>
          </a:xfrm>
          <a:prstGeom prst="rect">
            <a:avLst/>
          </a:prstGeom>
          <a:noFill/>
        </p:spPr>
      </p:pic>
    </p:spTree>
    <p:extLst>
      <p:ext uri="{BCB68B61-BB2E-404A-A239-2C05E01B4FFB}">
        <p14:creationId xmlns:p14="http://schemas.microsoft.com/office/powerpoint/2010/main" val="16872716814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8997BBD4-927D-42AA-A3B0-C1F989B0F2CA}">
                <a16:creationId xmlns:a16="http://schemas.microsoft.com/office/drawing/2010/main" id="{B4195517-60AA-4CB3-B11A-A20F1C3DAA4A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26389" r="-26389" t="0"/>
          <a:stretch>
            <a:fillRect/>
          </a:stretch>
        </p:blipFill>
        <p:spPr>
          <a:xfrm rot="0">
            <a:off x="3708273" y="1498616"/>
            <a:ext cx="5362642" cy="2145077"/>
          </a:xfrm>
          <a:noFill/>
        </p:spPr>
      </p:pic>
      <p:sp>
        <p:nvSpPr>
          <p:cNvPr id="3" name="">
            <a:extLst>
              <a:ext uri="{DA3376B2-4B77-4837-9CF2-F126E2A650A0}">
                <a16:creationId xmlns:a16="http://schemas.microsoft.com/office/drawing/2010/main" id="{A3ED0199-9DED-4D1A-AF74-13691C31BBD8}"/>
              </a:ext>
            </a:extLst>
          </p:cNvPr>
          <p:cNvSpPr txBox="1"/>
          <p:nvPr/>
        </p:nvSpPr>
        <p:spPr>
          <a:xfrm flipH="false" flipV="false" rot="0">
            <a:off x="101003" y="621096"/>
            <a:ext cx="3607270" cy="1861728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Em seguida, insira os detalhes da sua conta. Nome completo, nome da empresa, marque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o campo indicado se esta de acordo com o Termo de Uso e Políticas de Privacidade, como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na figura 3.3, depois clique no botão "Continuar".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4" name="">
            <a:extLst>
              <a:ext uri="{C3B6BE38-73EB-4C1B-83FA-BAA08179CB76}">
                <a16:creationId xmlns:a16="http://schemas.microsoft.com/office/drawing/2010/main" id="{3B5F5649-1321-4A87-A45A-DA615FBC3B37}"/>
              </a:ext>
            </a:extLst>
          </p:cNvPr>
          <p:cNvSpPr txBox="1"/>
          <p:nvPr/>
        </p:nvSpPr>
        <p:spPr>
          <a:xfrm flipH="false" flipV="false" rot="0">
            <a:off x="5062947" y="621096"/>
            <a:ext cx="1905000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0" dirty="0" lang="en-US" sz="1400">
                <a:solidFill>
                  <a:schemeClr val="tx1"/>
                </a:solidFill>
                <a:latin typeface="Nosifer"/>
              </a:rPr>
              <a:t> Cadastrando conta</a:t>
            </a:r>
            <a:endParaRPr b="0" dirty="0" lang="en-US" sz="1400">
              <a:solidFill>
                <a:schemeClr val="tx1"/>
              </a:solidFill>
              <a:latin typeface="Nosifer"/>
            </a:endParaRPr>
          </a:p>
        </p:txBody>
      </p:sp>
      <p:sp>
        <p:nvSpPr>
          <p:cNvPr id="5" name="">
            <a:extLst>
              <a:ext uri="{BBE3951D-EF5C-4854-8B8A-30B8C332D169}">
                <a16:creationId xmlns:a16="http://schemas.microsoft.com/office/drawing/2010/main" id="{2AB1C326-D40C-4191-ADC7-2E71C11A29D7}"/>
              </a:ext>
            </a:extLst>
          </p:cNvPr>
          <p:cNvSpPr txBox="1"/>
          <p:nvPr/>
        </p:nvSpPr>
        <p:spPr>
          <a:xfrm flipH="false" flipV="false" rot="0">
            <a:off x="7239000" y="3490065"/>
            <a:ext cx="1905000" cy="521855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900">
                <a:solidFill>
                  <a:schemeClr val="tx1"/>
                </a:solidFill>
                <a:latin typeface="Open Sans"/>
              </a:rPr>
              <a:t>Fonte: Acervo da Unidade</a:t>
            </a:r>
            <a:endParaRPr dirty="0" lang="en-US" sz="900">
              <a:solidFill>
                <a:schemeClr val="tx1"/>
              </a:solidFill>
              <a:latin typeface="Open Sans"/>
            </a:endParaRPr>
          </a:p>
        </p:txBody>
      </p:sp>
      <p:pic>
        <p:nvPicPr>
          <p:cNvPr id="6" name="">
            <a:extLst>
              <a:ext uri="{DDB849AE-CC6A-42AD-8D06-3AB9B41C4977}">
                <a16:creationId xmlns:a16="http://schemas.microsoft.com/office/drawing/2010/main" id="{3505CD50-41C8-44FD-B8F1-8C8D30C25C0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326545" y="2482824"/>
            <a:ext cx="2219325" cy="2057400"/>
          </a:xfrm>
          <a:prstGeom prst="rect">
            <a:avLst/>
          </a:prstGeom>
          <a:noFill/>
        </p:spPr>
      </p:pic>
      <p:sp>
        <p:nvSpPr>
          <p:cNvPr id="7" name="">
            <a:extLst>
              <a:ext uri="{591B89F6-FDAC-4A64-BF0C-0499BCBF4016}">
                <a16:creationId xmlns:a16="http://schemas.microsoft.com/office/drawing/2010/main" id="{174A29B0-9A56-4E8E-A741-3C1531737784}"/>
              </a:ext>
            </a:extLst>
          </p:cNvPr>
          <p:cNvSpPr txBox="1"/>
          <p:nvPr/>
        </p:nvSpPr>
        <p:spPr>
          <a:xfrm flipH="false" flipV="false" rot="0">
            <a:off x="483708" y="4540224"/>
            <a:ext cx="1905000" cy="521855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900">
                <a:solidFill>
                  <a:schemeClr val="tx1"/>
                </a:solidFill>
                <a:latin typeface="Open Sans"/>
              </a:rPr>
              <a:t>Fonte: Acervo da Unidade</a:t>
            </a:r>
            <a:endParaRPr dirty="0" lang="en-US" sz="900">
              <a:solidFill>
                <a:schemeClr val="tx1"/>
              </a:solidFill>
              <a:latin typeface="Open Sans"/>
            </a:endParaRPr>
          </a:p>
        </p:txBody>
      </p:sp>
    </p:spTree>
    <p:extLst>
      <p:ext uri="{2D211841-8ADA-45C2-BD34-537ACC5B3502}">
        <p14:creationId xmlns:p14="http://schemas.microsoft.com/office/powerpoint/2010/main" val="16872716814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EB50150-DF75-405A-BC97-B6D666825167}">
                <a16:creationId xmlns:a16="http://schemas.microsoft.com/office/drawing/2010/main" id="{B46EBA53-E3F2-4B81-9A10-97A29B19054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39323" y="1283417"/>
            <a:ext cx="7620000" cy="857250"/>
          </a:xfrm>
        </p:spPr>
        <p:txBody>
          <a:bodyPr rtlCol="0"/>
          <a:lstStyle/>
          <a:p>
            <a:pPr/>
            <a:r>
              <a:rPr b="0" dirty="0" lang="en-US">
                <a:latin typeface="Nosifer"/>
              </a:rPr>
              <a:t>4- CRIANDO PAINEL DE GERENCIAMENTO DE PROJETOS</a:t>
            </a:r>
            <a:endParaRPr b="0" dirty="0" lang="en-US">
              <a:latin typeface="Nosifer"/>
            </a:endParaRPr>
          </a:p>
        </p:txBody>
      </p:sp>
      <p:sp>
        <p:nvSpPr>
          <p:cNvPr id="3" name="Content Placeholder 2">
            <a:extLst>
              <a:ext uri="{94A470B9-D69A-4AF1-B15D-002C7312D6D9}">
                <a16:creationId xmlns:a16="http://schemas.microsoft.com/office/drawing/2010/main" id="{BD6C2C39-14A3-4660-8557-DBD7F918D53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17605" y="2140667"/>
            <a:ext cx="6755396" cy="1920525"/>
          </a:xfrm>
        </p:spPr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b="0" dirty="0" lang="pt-BR" sz="1200">
                <a:latin typeface="Unna"/>
              </a:rPr>
              <a:t> </a:t>
            </a:r>
            <a:r>
              <a:rPr b="0" dirty="0" lang="en-US" sz="1200">
                <a:latin typeface="Unna"/>
              </a:rPr>
              <a:t>Por último, responda um breve questionário indicando a finalidade de uso, tamanho da</a:t>
            </a:r>
            <a:br>
              <a:rPr b="0" dirty="0" lang="en-US" sz="1200">
                <a:latin typeface="Unna"/>
              </a:rPr>
            </a:br>
            <a:r>
              <a:rPr b="0" dirty="0" lang="en-US" sz="1200">
                <a:latin typeface="Unna"/>
              </a:rPr>
              <a:t>equipe e a atividade que deseja realizar, finalize clicando em "Continuar". Figura 3.4.</a:t>
            </a:r>
            <a:r>
              <a:rPr b="0" dirty="0" lang="en-US" sz="1200">
                <a:latin typeface="Unna"/>
              </a:rPr>
              <a:t>4 Criando painel de gerenciamento de projetos</a:t>
            </a:r>
            <a:br>
              <a:rPr b="0" dirty="0" lang="en-US" sz="1200">
                <a:latin typeface="Unna"/>
              </a:rPr>
            </a:br>
            <a:r>
              <a:rPr b="0" dirty="0" lang="en-US" sz="1200">
                <a:latin typeface="Unna"/>
              </a:rPr>
              <a:t>Comece criando um painel de gerenciamento de projetos ou um local onde você registrará</a:t>
            </a:r>
            <a:br>
              <a:rPr b="0" dirty="0" lang="en-US" sz="1200">
                <a:latin typeface="Unna"/>
              </a:rPr>
            </a:br>
            <a:r>
              <a:rPr b="0" dirty="0" lang="en-US" sz="1200">
                <a:latin typeface="Unna"/>
              </a:rPr>
              <a:t>e acompanhará os vários elementos do projeto. No Monday isso é chamado de quadro. Os</a:t>
            </a:r>
            <a:br>
              <a:rPr b="0" dirty="0" lang="en-US" sz="1200">
                <a:latin typeface="Unna"/>
              </a:rPr>
            </a:br>
            <a:r>
              <a:rPr b="0" dirty="0" lang="en-US" sz="1200">
                <a:latin typeface="Unna"/>
              </a:rPr>
              <a:t>quadros são compartilháveis e podem ser usados por convidados externos, enquanto os quadros</a:t>
            </a:r>
            <a:br>
              <a:rPr b="0" dirty="0" lang="en-US" sz="1200">
                <a:latin typeface="Unna"/>
              </a:rPr>
            </a:br>
            <a:r>
              <a:rPr b="0" dirty="0" lang="en-US" sz="1200">
                <a:latin typeface="Unna"/>
              </a:rPr>
              <a:t>privados podem ser usados para assuntos confidenciais.</a:t>
            </a:r>
            <a:endParaRPr b="0" dirty="0" lang="en-US" sz="1200">
              <a:latin typeface="Unna"/>
            </a:endParaRPr>
          </a:p>
        </p:txBody>
      </p:sp>
      <p:pic>
        <p:nvPicPr>
          <p:cNvPr id="4" name="">
            <a:extLst>
              <a:ext uri="{A05F48D6-6698-4AA6-B3FF-E6522E5ABA2A}">
                <a16:creationId xmlns:a16="http://schemas.microsoft.com/office/drawing/2010/main" id="{8E0CFC1A-6F9A-4860-B4F5-C928254046F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383131" y="2971895"/>
            <a:ext cx="2442029" cy="1373628"/>
          </a:xfrm>
          <a:prstGeom prst="rect">
            <a:avLst/>
          </a:prstGeom>
          <a:noFill/>
        </p:spPr>
      </p:pic>
    </p:spTree>
    <p:extLst>
      <p:ext uri="{8F0765F2-319A-4B24-9DFE-3387A172EB6D}">
        <p14:creationId xmlns:p14="http://schemas.microsoft.com/office/powerpoint/2010/main" val="16872716814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0419389-E19D-4230-BF5C-C3782EC2B8EE}">
                <a16:creationId xmlns:a16="http://schemas.microsoft.com/office/drawing/2010/main" id="{555AFF64-959F-4CB3-B020-4BCAA56E133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8F066F77-2C3B-47BF-9B6A-0DAEDE35BA6F}">
                <a16:creationId xmlns:a16="http://schemas.microsoft.com/office/drawing/2010/main" id="{7F7AEAC1-0096-4531-B2E7-500C244DB7C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dirty="0" lang="en-US" sz="1400">
                <a:latin typeface="Lato"/>
              </a:rPr>
              <a:t>Escolha um modelo de quadro.</a:t>
            </a:r>
            <a:br>
              <a:rPr dirty="0" lang="en-US" sz="1400"/>
            </a:br>
            <a:r>
              <a:rPr dirty="0" lang="en-US" sz="1400">
                <a:latin typeface="Lato"/>
              </a:rPr>
              <a:t>Você pode criar um quadro a partir do zero, usar um modelo ou importar um modelo.</a:t>
            </a:r>
            <a:br>
              <a:rPr dirty="0" lang="en-US" sz="1400"/>
            </a:br>
            <a:r>
              <a:rPr dirty="0" lang="en-US" sz="1400">
                <a:latin typeface="Lato"/>
              </a:rPr>
              <a:t>Usar um modelo é a maneira mais fácil de começar.</a:t>
            </a:r>
            <a:br>
              <a:rPr dirty="0" lang="en-US" sz="1400"/>
            </a:br>
            <a:r>
              <a:rPr dirty="0" lang="en-US" sz="1400">
                <a:latin typeface="Lato"/>
              </a:rPr>
              <a:t> Selecione "Escolher a partir de um modelo"e depois "veja mais modelos"como indicado na</a:t>
            </a:r>
            <a:br>
              <a:rPr dirty="0" lang="en-US" sz="1400"/>
            </a:br>
            <a:r>
              <a:rPr dirty="0" lang="en-US" sz="1400">
                <a:latin typeface="Lato"/>
              </a:rPr>
              <a:t>figura 4.2</a:t>
            </a:r>
            <a:r>
              <a:rPr dirty="0" lang="en-US">
                <a:latin typeface="Lato"/>
              </a:rPr>
              <a:t>.</a:t>
            </a:r>
            <a:endParaRPr dirty="0" lang="en-US">
              <a:latin typeface="Lato"/>
            </a:endParaRPr>
          </a:p>
        </p:txBody>
      </p:sp>
      <p:pic>
        <p:nvPicPr>
          <p:cNvPr id="4" name="">
            <a:extLst>
              <a:ext uri="{840037FA-EE0C-4CCB-AD77-05A39E3AEC91}">
                <a16:creationId xmlns:a16="http://schemas.microsoft.com/office/drawing/2010/main" id="{03A7840B-6EC7-40E4-986C-1D7842311DA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53780" y="2793339"/>
            <a:ext cx="3551424" cy="1955577"/>
          </a:xfrm>
          <a:prstGeom prst="rect">
            <a:avLst/>
          </a:prstGeom>
          <a:noFill/>
        </p:spPr>
      </p:pic>
      <p:sp>
        <p:nvSpPr>
          <p:cNvPr id="5" name="">
            <a:extLst>
              <a:ext uri="{60107372-5277-4A4F-8490-D7C3122A1F1E}">
                <a16:creationId xmlns:a16="http://schemas.microsoft.com/office/drawing/2010/main" id="{9328BC63-A7B0-49BF-ADC1-E4BF5640559D}"/>
              </a:ext>
            </a:extLst>
          </p:cNvPr>
          <p:cNvSpPr txBox="1"/>
          <p:nvPr/>
        </p:nvSpPr>
        <p:spPr>
          <a:xfrm flipH="false" flipV="false" rot="0">
            <a:off x="4733106" y="3149479"/>
            <a:ext cx="4047763" cy="1447323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Na caixa de diálogo que se abrir, escolha o nome para o quadro e selecione a configuração</a:t>
            </a:r>
            <a:br>
              <a:rPr dirty="0" lang="en-US" sz="1400">
                <a:solidFill>
                  <a:schemeClr val="tx1"/>
                </a:solidFill>
                <a:latin typeface="Open Sans"/>
              </a:rPr>
            </a:br>
            <a:r>
              <a:rPr dirty="0" lang="en-US" sz="1400">
                <a:solidFill>
                  <a:schemeClr val="tx1"/>
                </a:solidFill>
                <a:latin typeface="Open Sans"/>
              </a:rPr>
              <a:t>de visibilidade. Ao final, clique em "Criar Quadro"como na figura 4.4.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</p:spTree>
    <p:extLst>
      <p:ext uri="{04836B80-6C26-4DF4-8A9E-B791D1DC9277}">
        <p14:creationId xmlns:p14="http://schemas.microsoft.com/office/powerpoint/2010/main" val="1687271681414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8510CD-3690-4C76-85B9-C095AD6E321A}">
                <a16:creationId xmlns:a16="http://schemas.microsoft.com/office/drawing/2010/main" id="{DA647490-06AE-4218-AB3C-BAFEEFA2A87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75412"/>
            <a:ext cx="7620000" cy="695791"/>
          </a:xfrm>
        </p:spPr>
        <p:txBody>
          <a:bodyPr rtlCol="0"/>
          <a:lstStyle/>
          <a:p>
            <a:pPr/>
            <a:r>
              <a:rPr b="1" dirty="0" lang="en-US">
                <a:latin typeface="Patua One"/>
              </a:rPr>
              <a:t>5 DIVIDINDO O PROJETO EM TAREFAS</a:t>
            </a:r>
            <a:endParaRPr b="1" dirty="0" lang="en-US">
              <a:latin typeface="Patua One"/>
            </a:endParaRPr>
          </a:p>
        </p:txBody>
      </p:sp>
      <p:sp>
        <p:nvSpPr>
          <p:cNvPr id="3" name="Content Placeholder 2">
            <a:extLst>
              <a:ext uri="{414A6D9B-A053-4F77-A9CA-D920C0316D48}">
                <a16:creationId xmlns:a16="http://schemas.microsoft.com/office/drawing/2010/main" id="{D581A0DD-3EA4-46C5-885A-01EA6A7689D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24198" y="871204"/>
            <a:ext cx="5929846" cy="2881379"/>
          </a:xfrm>
        </p:spPr>
        <p:txBody>
          <a:bodyPr rtlCol="0" vert="horz">
            <a:normAutofit fontScale="92500" lnSpcReduction="10000"/>
          </a:bodyPr>
          <a:lstStyle/>
          <a:p>
            <a:pPr/>
            <a:r>
              <a:rPr b="1" dirty="0" lang="en-US">
                <a:latin typeface="Lato"/>
              </a:rPr>
              <a:t>O Monday possui três configurações de visibilidade:</a:t>
            </a:r>
            <a:br>
              <a:rPr dirty="0" lang="en-US"/>
            </a:br>
            <a:r>
              <a:rPr dirty="0" lang="en-US" sz="1200">
                <a:latin typeface="Lato"/>
              </a:rPr>
              <a:t>(a) A Principal. Um quadro principal é visível para qualquer pessoa que seja membro</a:t>
            </a:r>
            <a:br>
              <a:rPr dirty="0" lang="en-US"/>
            </a:br>
            <a:r>
              <a:rPr dirty="0" lang="en-US" sz="1200">
                <a:latin typeface="Lato"/>
              </a:rPr>
              <a:t>da equipe na sua conta do Monday.</a:t>
            </a:r>
            <a:br>
              <a:rPr dirty="0" lang="en-US" sz="1200"/>
            </a:br>
            <a:r>
              <a:rPr dirty="0" lang="en-US" sz="1200">
                <a:latin typeface="Lato"/>
              </a:rPr>
              <a:t>(b) Privado. Um quadro privado é visível apenas para você, como criador do quadro</a:t>
            </a:r>
            <a:br>
              <a:rPr dirty="0" lang="en-US" sz="1200"/>
            </a:br>
            <a:r>
              <a:rPr dirty="0" lang="en-US" sz="1200">
                <a:latin typeface="Lato"/>
              </a:rPr>
              <a:t>e para outros usuários do Monday que você convida para o quadro. Você pode</a:t>
            </a:r>
            <a:br>
              <a:rPr dirty="0" lang="en-US" sz="1200"/>
            </a:br>
            <a:r>
              <a:rPr dirty="0" lang="en-US" sz="1200">
                <a:latin typeface="Lato"/>
              </a:rPr>
              <a:t>tornar um quadro privado apenas para você enquanto o constrói e depois alterar sua</a:t>
            </a:r>
            <a:br>
              <a:rPr dirty="0" lang="en-US" sz="1200"/>
            </a:br>
            <a:r>
              <a:rPr dirty="0" lang="en-US" sz="1200">
                <a:latin typeface="Lato"/>
              </a:rPr>
              <a:t>configuração de visibilidade ou compartilhá-lo com os membros da equipe quando</a:t>
            </a:r>
            <a:br>
              <a:rPr dirty="0" lang="en-US" sz="1200"/>
            </a:br>
            <a:r>
              <a:rPr dirty="0" lang="en-US" sz="1200">
                <a:latin typeface="Lato"/>
              </a:rPr>
              <a:t>terminar.</a:t>
            </a:r>
            <a:br>
              <a:rPr dirty="0" lang="en-US" sz="1200"/>
            </a:br>
            <a:r>
              <a:rPr dirty="0" lang="en-US" sz="1200">
                <a:latin typeface="Lato"/>
              </a:rPr>
              <a:t>(c) Compartilhável. Um quadro compartilhável pode ser compartilhado com pessoas</a:t>
            </a:r>
            <a:br>
              <a:rPr dirty="0" lang="en-US" sz="1200"/>
            </a:br>
            <a:r>
              <a:rPr dirty="0" lang="en-US" sz="1200">
                <a:latin typeface="Lato"/>
              </a:rPr>
              <a:t>fora de sua equipe ou empresa.</a:t>
            </a:r>
          </a:p>
          <a:p>
            <a:pPr/>
            <a:r>
              <a:rPr b="0" dirty="0" lang="en-US" sz="1200">
                <a:latin typeface="Nosifer"/>
              </a:rPr>
              <a:t> Adicionando tarefas</a:t>
            </a:r>
            <a:br>
              <a:rPr dirty="0" lang="en-US" sz="1200">
                <a:latin typeface="Lato"/>
              </a:rPr>
            </a:br>
            <a:r>
              <a:rPr dirty="0" lang="en-US" sz="1200">
                <a:latin typeface="Lato"/>
              </a:rPr>
              <a:t>Agora que você criou seu primeiro quadro, pode começar a listar as tarefas. Digite suas</a:t>
            </a:r>
            <a:br>
              <a:rPr dirty="0" lang="en-US" sz="1200">
                <a:latin typeface="Lato"/>
              </a:rPr>
            </a:br>
            <a:r>
              <a:rPr dirty="0" lang="en-US" sz="1200">
                <a:latin typeface="Lato"/>
              </a:rPr>
              <a:t>tarefas no primeiro grupo, na ordem que desejar. Você pode alterar a ordem dos itens posteriormente. Figura 5.1</a:t>
            </a:r>
            <a:endParaRPr dirty="0" lang="en-US" sz="1200">
              <a:latin typeface="Lato"/>
            </a:endParaRPr>
          </a:p>
        </p:txBody>
      </p:sp>
      <p:pic>
        <p:nvPicPr>
          <p:cNvPr id="4" name="">
            <a:extLst>
              <a:ext uri="{3C8A0D84-A77D-4819-B772-349425998F1A}">
                <a16:creationId xmlns:a16="http://schemas.microsoft.com/office/drawing/2010/main" id="{D755CF85-FC04-4042-A631-071C2FD421C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140762" y="3479234"/>
            <a:ext cx="1663931" cy="1439941"/>
          </a:xfrm>
          <a:prstGeom prst="rect">
            <a:avLst/>
          </a:prstGeom>
          <a:noFill/>
        </p:spPr>
      </p:pic>
    </p:spTree>
    <p:extLst>
      <p:ext uri="{7FD05E14-6A05-48AD-BD83-5711DAF21BEB}">
        <p14:creationId xmlns:p14="http://schemas.microsoft.com/office/powerpoint/2010/main" val="16872716814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F6C44A-FE48-4064-9298-1E82ABF974F5}">
                <a16:creationId xmlns:a16="http://schemas.microsoft.com/office/drawing/2010/main" id="{0C503A2C-D96B-4364-ABC2-7D370BBE696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0031"/>
            <a:ext cx="7620000" cy="708717"/>
          </a:xfrm>
        </p:spPr>
        <p:txBody>
          <a:bodyPr rtlCol="0"/>
          <a:lstStyle/>
          <a:p>
            <a:pPr/>
            <a:r>
              <a:rPr dirty="0" lang="en-US" sz="2400">
                <a:latin typeface="Lato"/>
              </a:rPr>
              <a:t>6 ADICIONANDO E EDITANDO COLUNAS</a:t>
            </a:r>
            <a:endParaRPr dirty="0" lang="en-US" sz="2400">
              <a:latin typeface="Lato"/>
            </a:endParaRPr>
          </a:p>
        </p:txBody>
      </p:sp>
      <p:sp>
        <p:nvSpPr>
          <p:cNvPr id="3" name="Content Placeholder 2">
            <a:extLst>
              <a:ext uri="{96C4E739-184B-4E55-90EC-74FF81250D78}">
                <a16:creationId xmlns:a16="http://schemas.microsoft.com/office/drawing/2010/main" id="{204D019A-EEB0-4D87-8875-EF4A197F347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36457" y="1047149"/>
            <a:ext cx="7620000" cy="3048000"/>
          </a:xfrm>
        </p:spPr>
        <p:txBody>
          <a:bodyPr rtlCol="0"/>
          <a:lstStyle/>
          <a:p>
            <a:pPr indent="0" marL="0">
              <a:buNone/>
            </a:pPr>
            <a:r>
              <a:rPr dirty="0" lang="en-US" sz="1200">
                <a:latin typeface="Lato"/>
              </a:rPr>
              <a:t>Organizar tarefas em grupos</a:t>
            </a:r>
            <a:br>
              <a:rPr dirty="0" lang="en-US" sz="1200"/>
            </a:br>
            <a:r>
              <a:rPr dirty="0" lang="en-US" sz="1200">
                <a:latin typeface="Lato"/>
              </a:rPr>
              <a:t>Quando terminar de listar todas as tarefas do projeto, organize-as em grupos. Os grupos</a:t>
            </a:r>
            <a:br>
              <a:rPr dirty="0" lang="en-US" sz="1200"/>
            </a:br>
            <a:r>
              <a:rPr dirty="0" lang="en-US" sz="1200">
                <a:latin typeface="Lato"/>
              </a:rPr>
              <a:t>são uma maneira de organizar todos os elementos, seja por horário, categoria, tema ou o que</a:t>
            </a:r>
            <a:br>
              <a:rPr dirty="0" lang="en-US" sz="1200"/>
            </a:br>
            <a:r>
              <a:rPr dirty="0" lang="en-US" sz="1200">
                <a:latin typeface="Lato"/>
              </a:rPr>
              <a:t>você quiser. Os grupos são uma forma de colorir seus quadros. Com nove opções de cores, é</a:t>
            </a:r>
            <a:br>
              <a:rPr dirty="0" lang="en-US" sz="1200"/>
            </a:br>
            <a:r>
              <a:rPr dirty="0" lang="en-US" sz="1200">
                <a:latin typeface="Lato"/>
              </a:rPr>
              <a:t>fácil diferenciar os grupos.</a:t>
            </a:r>
            <a:br>
              <a:rPr dirty="0" lang="en-US" sz="1200"/>
            </a:br>
            <a:r>
              <a:rPr dirty="0" lang="en-US" sz="1200">
                <a:latin typeface="Lato"/>
              </a:rPr>
              <a:t>Você pode agrupar tarefas de várias maneiras. Você pode agrupá-los por semana, por fase</a:t>
            </a:r>
            <a:br>
              <a:rPr dirty="0" lang="en-US" sz="1200"/>
            </a:br>
            <a:r>
              <a:rPr dirty="0" lang="en-US" sz="1200">
                <a:latin typeface="Lato"/>
              </a:rPr>
              <a:t>do projeto ou por qualquer outra categoria que desejar usar. Figura 5.2.</a:t>
            </a:r>
            <a:endParaRPr dirty="0" lang="en-US" sz="1200">
              <a:latin typeface="Lato"/>
            </a:endParaRPr>
          </a:p>
        </p:txBody>
      </p:sp>
      <p:pic>
        <p:nvPicPr>
          <p:cNvPr id="4" name="">
            <a:extLst>
              <a:ext uri="{43966153-7C20-4544-9E35-981E0B731254}">
                <a16:creationId xmlns:a16="http://schemas.microsoft.com/office/drawing/2010/main" id="{AC6C09F3-5A97-46C9-823B-275D30C65CA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71788" y="2493759"/>
            <a:ext cx="4022693" cy="1549841"/>
          </a:xfrm>
          <a:prstGeom prst="rect">
            <a:avLst/>
          </a:prstGeom>
          <a:noFill/>
        </p:spPr>
      </p:pic>
      <p:sp>
        <p:nvSpPr>
          <p:cNvPr id="5" name="">
            <a:extLst>
              <a:ext uri="{8C66E415-11E3-4458-82AB-43B46018F652}">
                <a16:creationId xmlns:a16="http://schemas.microsoft.com/office/drawing/2010/main" id="{F3C502B2-FC33-465B-B558-82ADEEC2444E}"/>
              </a:ext>
            </a:extLst>
          </p:cNvPr>
          <p:cNvSpPr txBox="1"/>
          <p:nvPr/>
        </p:nvSpPr>
        <p:spPr>
          <a:xfrm flipH="false" flipV="false" rot="0">
            <a:off x="536457" y="4103551"/>
            <a:ext cx="4660725" cy="82856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000">
                <a:solidFill>
                  <a:schemeClr val="tx1"/>
                </a:solidFill>
                <a:latin typeface="Open Sans"/>
              </a:rPr>
              <a:t>Depois que as tarefas do projeto forem listadas e organizadas em grupos, você estará pronto</a:t>
            </a:r>
            <a:br>
              <a:rPr dirty="0" lang="en-US" sz="1000">
                <a:solidFill>
                  <a:schemeClr val="tx1"/>
                </a:solidFill>
                <a:latin typeface="Open Sans"/>
              </a:rPr>
            </a:br>
            <a:r>
              <a:rPr dirty="0" lang="en-US" sz="1000">
                <a:solidFill>
                  <a:schemeClr val="tx1"/>
                </a:solidFill>
                <a:latin typeface="Open Sans"/>
              </a:rPr>
              <a:t>para criar o restante do quadro do projeto.</a:t>
            </a:r>
            <a:endParaRPr dirty="0" lang="en-US" sz="1000">
              <a:solidFill>
                <a:schemeClr val="tx1"/>
              </a:solidFill>
              <a:latin typeface="Open Sans"/>
            </a:endParaRPr>
          </a:p>
        </p:txBody>
      </p:sp>
    </p:spTree>
    <p:extLst>
      <p:ext uri="{41FDB7A4-557B-4E69-A163-7C41F028A988}">
        <p14:creationId xmlns:p14="http://schemas.microsoft.com/office/powerpoint/2010/main" val="1687271681417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49A9ADB-F52E-4B3E-8D70-2110DFF541B8}">
                <a16:creationId xmlns:a16="http://schemas.microsoft.com/office/drawing/2010/main" id="{DFFFA8D9-1E2B-4D78-B2E6-2E7CA23D950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Lato"/>
              </a:rPr>
              <a:t>Adicionando e editando colunas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A10C9737-9305-4D71-99AA-40611D9873B9}">
                <a16:creationId xmlns:a16="http://schemas.microsoft.com/office/drawing/2010/main" id="{E579EACD-48B3-4F36-89CF-44FAD49AC72C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 sz="1200">
                <a:latin typeface="Lato"/>
              </a:rPr>
              <a:t>Para a próxima etapa, pense nos elementos do projeto que você deseja documentar e acompanhar. Cada elemento será uma coluna no quadro. As colunas são como a construção de um</a:t>
            </a:r>
            <a:br>
              <a:rPr dirty="0" lang="en-US" sz="1200"/>
            </a:br>
            <a:r>
              <a:rPr dirty="0" lang="en-US" sz="1200">
                <a:latin typeface="Lato"/>
              </a:rPr>
              <a:t>processo ou uma forma de incluir todos os aspectos necessários para concluir as tarefas.</a:t>
            </a:r>
          </a:p>
          <a:p>
            <a:pPr/>
            <a:r>
              <a:rPr dirty="0" lang="en-US" sz="1200">
                <a:latin typeface="Lato"/>
              </a:rPr>
              <a:t>Excluir colunas indesejadas</a:t>
            </a:r>
            <a:br>
              <a:rPr dirty="0" lang="en-US" sz="1200">
                <a:latin typeface="Lato"/>
              </a:rPr>
            </a:br>
            <a:r>
              <a:rPr dirty="0" lang="en-US" sz="1200">
                <a:latin typeface="Lato"/>
              </a:rPr>
              <a:t>Analise o quadro e exclua as colunas que não usará. Para excluir uma coluna, passe o</a:t>
            </a:r>
            <a:br>
              <a:rPr dirty="0" lang="en-US" sz="1200">
                <a:latin typeface="Lato"/>
              </a:rPr>
            </a:br>
            <a:r>
              <a:rPr dirty="0" lang="en-US" sz="1200">
                <a:latin typeface="Lato"/>
              </a:rPr>
              <a:t>mouse sobre o cabeçalho da coluna e clique na seta suspensa. Em seguida, clique em "Excluir</a:t>
            </a:r>
            <a:br>
              <a:rPr dirty="0" lang="en-US" sz="1200">
                <a:latin typeface="Lato"/>
              </a:rPr>
            </a:br>
            <a:r>
              <a:rPr dirty="0" lang="en-US" sz="1200">
                <a:latin typeface="Lato"/>
              </a:rPr>
              <a:t>Coluna"</a:t>
            </a:r>
          </a:p>
          <a:p>
            <a:pPr/>
            <a:r>
              <a:rPr dirty="0" lang="en-US" sz="1200">
                <a:latin typeface="Lato"/>
              </a:rPr>
              <a:t/>
            </a:r>
            <a:endParaRPr dirty="0" lang="en-US" sz="1200">
              <a:latin typeface="Lato"/>
            </a:endParaRPr>
          </a:p>
        </p:txBody>
      </p:sp>
      <p:pic>
        <p:nvPicPr>
          <p:cNvPr id="4" name="">
            <a:extLst>
              <a:ext uri="{D3BBA0F6-9366-4567-955B-C9F0E3616A7D}">
                <a16:creationId xmlns:a16="http://schemas.microsoft.com/office/drawing/2010/main" id="{0AB7C754-0A34-4E43-842B-E7C008803BB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587652" y="2831230"/>
            <a:ext cx="1794348" cy="2214400"/>
          </a:xfrm>
          <a:prstGeom prst="rect">
            <a:avLst/>
          </a:prstGeom>
          <a:noFill/>
        </p:spPr>
      </p:pic>
    </p:spTree>
    <p:extLst>
      <p:ext uri="{10EDA1A8-04D8-4E35-9BE6-B63526F9469F}">
        <p14:creationId xmlns:p14="http://schemas.microsoft.com/office/powerpoint/2010/main" val="1687271681418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6" val="Lato-black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2023-06-19T05:05:49Z</dcterms:created>
  <dcterms:modified xsi:type="dcterms:W3CDTF">2023-06-20T06:06:20Z</dcterms:modified>
</cp:coreProperties>
</file>