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753600" cy="7315200"/>
  <p:notesSz cx="6858000" cy="9144000"/>
  <p:embeddedFontLst>
    <p:embeddedFont>
      <p:font typeface="TT Ramillas" charset="1" panose="020E0000080000020004"/>
      <p:regular r:id="rId13"/>
    </p:embeddedFont>
    <p:embeddedFont>
      <p:font typeface="TT Ramillas Bold" charset="1" panose="020E0000080000020004"/>
      <p:regular r:id="rId14"/>
    </p:embeddedFont>
    <p:embeddedFont>
      <p:font typeface="Century Gothic Paneuropean" charset="1" panose="020B0502020202020204"/>
      <p:regular r:id="rId15"/>
    </p:embeddedFont>
    <p:embeddedFont>
      <p:font typeface="Century Gothic Paneuropean Bold" charset="1" panose="020B0702020202020204"/>
      <p:regular r:id="rId16"/>
    </p:embeddedFont>
    <p:embeddedFont>
      <p:font typeface="Century Gothic Paneuropean Italics" charset="1" panose="020B050202020209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0C4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753600" cy="7315200"/>
            <a:chOff x="0" y="0"/>
            <a:chExt cx="13004800" cy="9753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04800" cy="9753600"/>
            </a:xfrm>
            <a:custGeom>
              <a:avLst/>
              <a:gdLst/>
              <a:ahLst/>
              <a:cxnLst/>
              <a:rect r="r" b="b" t="t" l="l"/>
              <a:pathLst>
                <a:path h="9753600" w="13004800">
                  <a:moveTo>
                    <a:pt x="0" y="0"/>
                  </a:moveTo>
                  <a:lnTo>
                    <a:pt x="13004800" y="0"/>
                  </a:lnTo>
                  <a:lnTo>
                    <a:pt x="13004800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92608" y="296710"/>
            <a:ext cx="9168384" cy="1414272"/>
            <a:chOff x="0" y="0"/>
            <a:chExt cx="12224512" cy="18856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224512" cy="1885696"/>
            </a:xfrm>
            <a:custGeom>
              <a:avLst/>
              <a:gdLst/>
              <a:ahLst/>
              <a:cxnLst/>
              <a:rect r="r" b="b" t="t" l="l"/>
              <a:pathLst>
                <a:path h="1885696" w="12224512">
                  <a:moveTo>
                    <a:pt x="0" y="0"/>
                  </a:moveTo>
                  <a:lnTo>
                    <a:pt x="12224512" y="0"/>
                  </a:lnTo>
                  <a:lnTo>
                    <a:pt x="12224512" y="1885696"/>
                  </a:lnTo>
                  <a:lnTo>
                    <a:pt x="0" y="1885696"/>
                  </a:lnTo>
                  <a:close/>
                </a:path>
              </a:pathLst>
            </a:custGeom>
            <a:solidFill>
              <a:srgbClr val="FFFFFF">
                <a:alpha val="68627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397721" y="397719"/>
            <a:ext cx="8939221" cy="1193159"/>
            <a:chOff x="0" y="0"/>
            <a:chExt cx="11918962" cy="159087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918950" cy="1590929"/>
            </a:xfrm>
            <a:custGeom>
              <a:avLst/>
              <a:gdLst/>
              <a:ahLst/>
              <a:cxnLst/>
              <a:rect r="r" b="b" t="t" l="l"/>
              <a:pathLst>
                <a:path h="1590929" w="11918950">
                  <a:moveTo>
                    <a:pt x="0" y="0"/>
                  </a:moveTo>
                  <a:lnTo>
                    <a:pt x="11918950" y="0"/>
                  </a:lnTo>
                  <a:lnTo>
                    <a:pt x="11918950" y="1590929"/>
                  </a:lnTo>
                  <a:lnTo>
                    <a:pt x="0" y="159092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9753600" cy="7315200"/>
            <a:chOff x="0" y="0"/>
            <a:chExt cx="13004800" cy="97536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004800" cy="9753600"/>
            </a:xfrm>
            <a:custGeom>
              <a:avLst/>
              <a:gdLst/>
              <a:ahLst/>
              <a:cxnLst/>
              <a:rect r="r" b="b" t="t" l="l"/>
              <a:pathLst>
                <a:path h="9753600" w="13004800">
                  <a:moveTo>
                    <a:pt x="0" y="0"/>
                  </a:moveTo>
                  <a:lnTo>
                    <a:pt x="13004800" y="0"/>
                  </a:lnTo>
                  <a:lnTo>
                    <a:pt x="13004800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368469" y="3138775"/>
            <a:ext cx="7624460" cy="2628053"/>
            <a:chOff x="0" y="0"/>
            <a:chExt cx="10165946" cy="350407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165969" cy="3504057"/>
            </a:xfrm>
            <a:custGeom>
              <a:avLst/>
              <a:gdLst/>
              <a:ahLst/>
              <a:cxnLst/>
              <a:rect r="r" b="b" t="t" l="l"/>
              <a:pathLst>
                <a:path h="3504057" w="10165969">
                  <a:moveTo>
                    <a:pt x="0" y="0"/>
                  </a:moveTo>
                  <a:lnTo>
                    <a:pt x="10165969" y="0"/>
                  </a:lnTo>
                  <a:lnTo>
                    <a:pt x="10165969" y="3504057"/>
                  </a:lnTo>
                  <a:lnTo>
                    <a:pt x="0" y="3504057"/>
                  </a:lnTo>
                  <a:close/>
                </a:path>
              </a:pathLst>
            </a:custGeom>
            <a:solidFill>
              <a:srgbClr val="FFFFFF">
                <a:alpha val="6862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8077495" y="3140943"/>
            <a:ext cx="1269705" cy="2623718"/>
            <a:chOff x="0" y="0"/>
            <a:chExt cx="1692939" cy="349829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92910" cy="3498342"/>
            </a:xfrm>
            <a:custGeom>
              <a:avLst/>
              <a:gdLst/>
              <a:ahLst/>
              <a:cxnLst/>
              <a:rect r="r" b="b" t="t" l="l"/>
              <a:pathLst>
                <a:path h="3498342" w="1692910">
                  <a:moveTo>
                    <a:pt x="0" y="0"/>
                  </a:moveTo>
                  <a:lnTo>
                    <a:pt x="1692910" y="0"/>
                  </a:lnTo>
                  <a:lnTo>
                    <a:pt x="1692910" y="3498342"/>
                  </a:lnTo>
                  <a:lnTo>
                    <a:pt x="0" y="3498342"/>
                  </a:lnTo>
                  <a:close/>
                </a:path>
              </a:pathLst>
            </a:custGeom>
            <a:solidFill>
              <a:srgbClr val="FFFFFF">
                <a:alpha val="68627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8223508" y="3342382"/>
            <a:ext cx="977679" cy="2220841"/>
            <a:chOff x="0" y="0"/>
            <a:chExt cx="1303572" cy="296112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4572" y="4572"/>
              <a:ext cx="1294511" cy="2951988"/>
            </a:xfrm>
            <a:custGeom>
              <a:avLst/>
              <a:gdLst/>
              <a:ahLst/>
              <a:cxnLst/>
              <a:rect r="r" b="b" t="t" l="l"/>
              <a:pathLst>
                <a:path h="2951988" w="1294511">
                  <a:moveTo>
                    <a:pt x="0" y="0"/>
                  </a:moveTo>
                  <a:lnTo>
                    <a:pt x="1294511" y="0"/>
                  </a:lnTo>
                  <a:lnTo>
                    <a:pt x="1294511" y="2951988"/>
                  </a:lnTo>
                  <a:lnTo>
                    <a:pt x="0" y="2951988"/>
                  </a:lnTo>
                  <a:close/>
                </a:path>
              </a:pathLst>
            </a:custGeom>
            <a:solidFill>
              <a:srgbClr val="B5AE53">
                <a:alpha val="48627"/>
              </a:srgbClr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03655" cy="2961132"/>
            </a:xfrm>
            <a:custGeom>
              <a:avLst/>
              <a:gdLst/>
              <a:ahLst/>
              <a:cxnLst/>
              <a:rect r="r" b="b" t="t" l="l"/>
              <a:pathLst>
                <a:path h="2961132" w="1303655">
                  <a:moveTo>
                    <a:pt x="4572" y="0"/>
                  </a:moveTo>
                  <a:lnTo>
                    <a:pt x="1299083" y="0"/>
                  </a:lnTo>
                  <a:cubicBezTo>
                    <a:pt x="1301623" y="0"/>
                    <a:pt x="1303655" y="2032"/>
                    <a:pt x="1303655" y="4572"/>
                  </a:cubicBezTo>
                  <a:lnTo>
                    <a:pt x="1303655" y="2956560"/>
                  </a:lnTo>
                  <a:cubicBezTo>
                    <a:pt x="1303655" y="2959100"/>
                    <a:pt x="1301623" y="2961132"/>
                    <a:pt x="1299083" y="2961132"/>
                  </a:cubicBezTo>
                  <a:lnTo>
                    <a:pt x="4572" y="2961132"/>
                  </a:lnTo>
                  <a:cubicBezTo>
                    <a:pt x="2032" y="2961132"/>
                    <a:pt x="0" y="2959100"/>
                    <a:pt x="0" y="2956560"/>
                  </a:cubicBezTo>
                  <a:lnTo>
                    <a:pt x="0" y="4572"/>
                  </a:lnTo>
                  <a:cubicBezTo>
                    <a:pt x="0" y="2032"/>
                    <a:pt x="2032" y="0"/>
                    <a:pt x="4572" y="0"/>
                  </a:cubicBezTo>
                  <a:moveTo>
                    <a:pt x="4572" y="9017"/>
                  </a:moveTo>
                  <a:lnTo>
                    <a:pt x="4572" y="4572"/>
                  </a:lnTo>
                  <a:lnTo>
                    <a:pt x="9017" y="4572"/>
                  </a:lnTo>
                  <a:lnTo>
                    <a:pt x="9017" y="2956560"/>
                  </a:lnTo>
                  <a:lnTo>
                    <a:pt x="4572" y="2956560"/>
                  </a:lnTo>
                  <a:lnTo>
                    <a:pt x="4572" y="2951988"/>
                  </a:lnTo>
                  <a:lnTo>
                    <a:pt x="1299083" y="2951988"/>
                  </a:lnTo>
                  <a:lnTo>
                    <a:pt x="1299083" y="2956560"/>
                  </a:lnTo>
                  <a:lnTo>
                    <a:pt x="1294511" y="2956560"/>
                  </a:lnTo>
                  <a:lnTo>
                    <a:pt x="1294511" y="4572"/>
                  </a:lnTo>
                  <a:lnTo>
                    <a:pt x="1299083" y="4572"/>
                  </a:lnTo>
                  <a:lnTo>
                    <a:pt x="1299083" y="9017"/>
                  </a:lnTo>
                  <a:lnTo>
                    <a:pt x="4572" y="9017"/>
                  </a:lnTo>
                  <a:close/>
                </a:path>
              </a:pathLst>
            </a:custGeom>
            <a:solidFill>
              <a:srgbClr val="6B7D72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475182" y="3259329"/>
            <a:ext cx="7411035" cy="2395050"/>
            <a:chOff x="0" y="0"/>
            <a:chExt cx="9881380" cy="319339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881362" cy="3193415"/>
            </a:xfrm>
            <a:custGeom>
              <a:avLst/>
              <a:gdLst/>
              <a:ahLst/>
              <a:cxnLst/>
              <a:rect r="r" b="b" t="t" l="l"/>
              <a:pathLst>
                <a:path h="3193415" w="9881362">
                  <a:moveTo>
                    <a:pt x="0" y="0"/>
                  </a:moveTo>
                  <a:lnTo>
                    <a:pt x="9881362" y="0"/>
                  </a:lnTo>
                  <a:lnTo>
                    <a:pt x="9881362" y="3193415"/>
                  </a:lnTo>
                  <a:lnTo>
                    <a:pt x="0" y="319341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577943" y="4863228"/>
            <a:ext cx="7205510" cy="708658"/>
            <a:chOff x="0" y="0"/>
            <a:chExt cx="9607347" cy="94487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607296" cy="944880"/>
            </a:xfrm>
            <a:custGeom>
              <a:avLst/>
              <a:gdLst/>
              <a:ahLst/>
              <a:cxnLst/>
              <a:rect r="r" b="b" t="t" l="l"/>
              <a:pathLst>
                <a:path h="944880" w="9607296">
                  <a:moveTo>
                    <a:pt x="0" y="0"/>
                  </a:moveTo>
                  <a:lnTo>
                    <a:pt x="9607296" y="0"/>
                  </a:lnTo>
                  <a:lnTo>
                    <a:pt x="9607296" y="944880"/>
                  </a:lnTo>
                  <a:lnTo>
                    <a:pt x="0" y="944880"/>
                  </a:lnTo>
                  <a:close/>
                </a:path>
              </a:pathLst>
            </a:custGeom>
            <a:solidFill>
              <a:srgbClr val="93A299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571516" y="3345349"/>
            <a:ext cx="7218366" cy="2223008"/>
            <a:chOff x="0" y="0"/>
            <a:chExt cx="9624488" cy="296401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624568" cy="2964053"/>
            </a:xfrm>
            <a:custGeom>
              <a:avLst/>
              <a:gdLst/>
              <a:ahLst/>
              <a:cxnLst/>
              <a:rect r="r" b="b" t="t" l="l"/>
              <a:pathLst>
                <a:path h="2964053" w="9624568">
                  <a:moveTo>
                    <a:pt x="4572" y="0"/>
                  </a:moveTo>
                  <a:lnTo>
                    <a:pt x="9619996" y="0"/>
                  </a:lnTo>
                  <a:cubicBezTo>
                    <a:pt x="9622536" y="0"/>
                    <a:pt x="9624568" y="2032"/>
                    <a:pt x="9624568" y="4572"/>
                  </a:cubicBezTo>
                  <a:lnTo>
                    <a:pt x="9624568" y="2959481"/>
                  </a:lnTo>
                  <a:cubicBezTo>
                    <a:pt x="9624568" y="2962021"/>
                    <a:pt x="9622536" y="2964053"/>
                    <a:pt x="9619996" y="2964053"/>
                  </a:cubicBezTo>
                  <a:lnTo>
                    <a:pt x="4572" y="2964053"/>
                  </a:lnTo>
                  <a:cubicBezTo>
                    <a:pt x="2032" y="2964053"/>
                    <a:pt x="0" y="2962021"/>
                    <a:pt x="0" y="2959481"/>
                  </a:cubicBezTo>
                  <a:lnTo>
                    <a:pt x="0" y="4572"/>
                  </a:lnTo>
                  <a:cubicBezTo>
                    <a:pt x="0" y="2032"/>
                    <a:pt x="2032" y="0"/>
                    <a:pt x="4572" y="0"/>
                  </a:cubicBezTo>
                  <a:moveTo>
                    <a:pt x="4572" y="9017"/>
                  </a:moveTo>
                  <a:lnTo>
                    <a:pt x="4572" y="4572"/>
                  </a:lnTo>
                  <a:lnTo>
                    <a:pt x="9017" y="4572"/>
                  </a:lnTo>
                  <a:lnTo>
                    <a:pt x="9017" y="2959481"/>
                  </a:lnTo>
                  <a:lnTo>
                    <a:pt x="4572" y="2959481"/>
                  </a:lnTo>
                  <a:lnTo>
                    <a:pt x="4572" y="2954909"/>
                  </a:lnTo>
                  <a:lnTo>
                    <a:pt x="9619996" y="2954909"/>
                  </a:lnTo>
                  <a:lnTo>
                    <a:pt x="9619996" y="2959481"/>
                  </a:lnTo>
                  <a:lnTo>
                    <a:pt x="9615424" y="2959481"/>
                  </a:lnTo>
                  <a:lnTo>
                    <a:pt x="9615424" y="4572"/>
                  </a:lnTo>
                  <a:lnTo>
                    <a:pt x="9619996" y="4572"/>
                  </a:lnTo>
                  <a:lnTo>
                    <a:pt x="9619996" y="9017"/>
                  </a:lnTo>
                  <a:lnTo>
                    <a:pt x="4572" y="9017"/>
                  </a:lnTo>
                  <a:close/>
                </a:path>
              </a:pathLst>
            </a:custGeom>
            <a:solidFill>
              <a:srgbClr val="6B7D72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645019" y="3442169"/>
            <a:ext cx="7071360" cy="1300481"/>
            <a:chOff x="0" y="0"/>
            <a:chExt cx="9428480" cy="173397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428480" cy="1733975"/>
            </a:xfrm>
            <a:custGeom>
              <a:avLst/>
              <a:gdLst/>
              <a:ahLst/>
              <a:cxnLst/>
              <a:rect r="r" b="b" t="t" l="l"/>
              <a:pathLst>
                <a:path h="1733975" w="9428480">
                  <a:moveTo>
                    <a:pt x="0" y="0"/>
                  </a:moveTo>
                  <a:lnTo>
                    <a:pt x="9428480" y="0"/>
                  </a:lnTo>
                  <a:lnTo>
                    <a:pt x="9428480" y="1733975"/>
                  </a:lnTo>
                  <a:lnTo>
                    <a:pt x="0" y="17339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9525"/>
              <a:ext cx="9428480" cy="1743500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4608"/>
                </a:lnSpc>
              </a:pPr>
              <a:r>
                <a:rPr lang="en-US" sz="3840" spc="-17">
                  <a:solidFill>
                    <a:srgbClr val="47534C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🧩   </a:t>
              </a:r>
              <a:r>
                <a:rPr lang="en-US" b="true" sz="3840" spc="-17">
                  <a:solidFill>
                    <a:srgbClr val="47534C"/>
                  </a:solidFill>
                  <a:latin typeface="TT Ramillas Bold"/>
                  <a:ea typeface="TT Ramillas Bold"/>
                  <a:cs typeface="TT Ramillas Bold"/>
                  <a:sym typeface="TT Ramillas Bold"/>
                </a:rPr>
                <a:t>VLAN (Virtual Local Area Network)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C4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753600" cy="7315200"/>
            <a:chOff x="0" y="0"/>
            <a:chExt cx="13004800" cy="9753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04800" cy="9753600"/>
            </a:xfrm>
            <a:custGeom>
              <a:avLst/>
              <a:gdLst/>
              <a:ahLst/>
              <a:cxnLst/>
              <a:rect r="r" b="b" t="t" l="l"/>
              <a:pathLst>
                <a:path h="9753600" w="13004800">
                  <a:moveTo>
                    <a:pt x="0" y="0"/>
                  </a:moveTo>
                  <a:lnTo>
                    <a:pt x="13004800" y="0"/>
                  </a:lnTo>
                  <a:lnTo>
                    <a:pt x="13004800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92608" y="296710"/>
            <a:ext cx="9168384" cy="1414272"/>
            <a:chOff x="0" y="0"/>
            <a:chExt cx="12224512" cy="18856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224512" cy="1885696"/>
            </a:xfrm>
            <a:custGeom>
              <a:avLst/>
              <a:gdLst/>
              <a:ahLst/>
              <a:cxnLst/>
              <a:rect r="r" b="b" t="t" l="l"/>
              <a:pathLst>
                <a:path h="1885696" w="12224512">
                  <a:moveTo>
                    <a:pt x="0" y="0"/>
                  </a:moveTo>
                  <a:lnTo>
                    <a:pt x="12224512" y="0"/>
                  </a:lnTo>
                  <a:lnTo>
                    <a:pt x="12224512" y="1885696"/>
                  </a:lnTo>
                  <a:lnTo>
                    <a:pt x="0" y="1885696"/>
                  </a:lnTo>
                  <a:close/>
                </a:path>
              </a:pathLst>
            </a:custGeom>
            <a:solidFill>
              <a:srgbClr val="FFFFFF">
                <a:alpha val="68627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397721" y="397719"/>
            <a:ext cx="8939221" cy="1193159"/>
            <a:chOff x="0" y="0"/>
            <a:chExt cx="11918962" cy="159087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918950" cy="1590929"/>
            </a:xfrm>
            <a:custGeom>
              <a:avLst/>
              <a:gdLst/>
              <a:ahLst/>
              <a:cxnLst/>
              <a:rect r="r" b="b" t="t" l="l"/>
              <a:pathLst>
                <a:path h="1590929" w="11918950">
                  <a:moveTo>
                    <a:pt x="0" y="0"/>
                  </a:moveTo>
                  <a:lnTo>
                    <a:pt x="11918950" y="0"/>
                  </a:lnTo>
                  <a:lnTo>
                    <a:pt x="11918950" y="1590929"/>
                  </a:lnTo>
                  <a:lnTo>
                    <a:pt x="0" y="159092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454537" y="435597"/>
            <a:ext cx="8811383" cy="1108722"/>
            <a:chOff x="0" y="0"/>
            <a:chExt cx="11748511" cy="147829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48512" cy="1478296"/>
            </a:xfrm>
            <a:custGeom>
              <a:avLst/>
              <a:gdLst/>
              <a:ahLst/>
              <a:cxnLst/>
              <a:rect r="r" b="b" t="t" l="l"/>
              <a:pathLst>
                <a:path h="1478296" w="11748512">
                  <a:moveTo>
                    <a:pt x="0" y="0"/>
                  </a:moveTo>
                  <a:lnTo>
                    <a:pt x="11748512" y="0"/>
                  </a:lnTo>
                  <a:lnTo>
                    <a:pt x="11748512" y="1478296"/>
                  </a:lnTo>
                  <a:lnTo>
                    <a:pt x="0" y="14782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11748511" cy="147829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479"/>
                </a:lnSpc>
              </a:pPr>
              <a:r>
                <a:rPr lang="en-US" sz="3733" spc="-17">
                  <a:solidFill>
                    <a:srgbClr val="6B7D72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📘 </a:t>
              </a:r>
              <a:r>
                <a:rPr lang="en-US" b="true" sz="3733" spc="-17">
                  <a:solidFill>
                    <a:srgbClr val="6B7D72"/>
                  </a:solidFill>
                  <a:latin typeface="TT Ramillas Bold"/>
                  <a:ea typeface="TT Ramillas Bold"/>
                  <a:cs typeface="TT Ramillas Bold"/>
                  <a:sym typeface="TT Ramillas Bold"/>
                </a:rPr>
                <a:t>1. Pengertian VLAN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79120" y="1915160"/>
            <a:ext cx="8595360" cy="4573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1375" indent="-225687" lvl="1">
              <a:lnSpc>
                <a:spcPts val="3071"/>
              </a:lnSpc>
              <a:buFont typeface="Arial"/>
              <a:buChar char="•"/>
            </a:pPr>
            <a:r>
              <a:rPr lang="en-US" sz="2559">
                <a:solidFill>
                  <a:srgbClr val="564B3C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VLAN (</a:t>
            </a:r>
            <a:r>
              <a:rPr lang="en-US" b="true" sz="2559">
                <a:solidFill>
                  <a:srgbClr val="564B3C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Virtual Local Area Network</a:t>
            </a:r>
            <a:r>
              <a:rPr lang="en-US" sz="2559">
                <a:solidFill>
                  <a:srgbClr val="564B3C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) adalah teknologi jaringan yang memungkinkan satu jaringan fisik dibagi menjadi beberapa jaringan logis.</a:t>
            </a:r>
          </a:p>
          <a:p>
            <a:pPr algn="just" marL="451375" indent="-225687" lvl="1">
              <a:lnSpc>
                <a:spcPts val="3071"/>
              </a:lnSpc>
            </a:pPr>
            <a:r>
              <a:rPr lang="en-US" sz="2559">
                <a:solidFill>
                  <a:srgbClr val="564B3C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Dengan VLAN, perangkat dapat dikelompokkan berdasarkan fungsi, departemen, atau kebutuhan tanpa harus berada pada lokasi fisik yang sama.</a:t>
            </a:r>
          </a:p>
          <a:p>
            <a:pPr algn="just" marL="451375" indent="-225687" lvl="1">
              <a:lnSpc>
                <a:spcPts val="3071"/>
              </a:lnSpc>
              <a:buFont typeface="Arial"/>
              <a:buChar char="•"/>
            </a:pPr>
            <a:r>
              <a:rPr lang="en-US" sz="2559">
                <a:solidFill>
                  <a:srgbClr val="564B3C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Contohnya, komputer di departemen keuangan bisa berada di lantai berbeda dari komputer HRD, tetapi tetap berada dalam satu jaringan logis yang sama melalui VLAN.</a:t>
            </a:r>
          </a:p>
          <a:p>
            <a:pPr algn="l" marL="451375" indent="-225687" lvl="1">
              <a:lnSpc>
                <a:spcPts val="3071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C4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753600" cy="7315200"/>
            <a:chOff x="0" y="0"/>
            <a:chExt cx="13004800" cy="9753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04800" cy="9753600"/>
            </a:xfrm>
            <a:custGeom>
              <a:avLst/>
              <a:gdLst/>
              <a:ahLst/>
              <a:cxnLst/>
              <a:rect r="r" b="b" t="t" l="l"/>
              <a:pathLst>
                <a:path h="9753600" w="13004800">
                  <a:moveTo>
                    <a:pt x="0" y="0"/>
                  </a:moveTo>
                  <a:lnTo>
                    <a:pt x="13004800" y="0"/>
                  </a:lnTo>
                  <a:lnTo>
                    <a:pt x="13004800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92608" y="296710"/>
            <a:ext cx="9168384" cy="1414272"/>
            <a:chOff x="0" y="0"/>
            <a:chExt cx="12224512" cy="18856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224512" cy="1885696"/>
            </a:xfrm>
            <a:custGeom>
              <a:avLst/>
              <a:gdLst/>
              <a:ahLst/>
              <a:cxnLst/>
              <a:rect r="r" b="b" t="t" l="l"/>
              <a:pathLst>
                <a:path h="1885696" w="12224512">
                  <a:moveTo>
                    <a:pt x="0" y="0"/>
                  </a:moveTo>
                  <a:lnTo>
                    <a:pt x="12224512" y="0"/>
                  </a:lnTo>
                  <a:lnTo>
                    <a:pt x="12224512" y="1885696"/>
                  </a:lnTo>
                  <a:lnTo>
                    <a:pt x="0" y="1885696"/>
                  </a:lnTo>
                  <a:close/>
                </a:path>
              </a:pathLst>
            </a:custGeom>
            <a:solidFill>
              <a:srgbClr val="FFFFFF">
                <a:alpha val="68627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397721" y="397719"/>
            <a:ext cx="8939221" cy="1193159"/>
            <a:chOff x="0" y="0"/>
            <a:chExt cx="11918962" cy="159087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918950" cy="1590929"/>
            </a:xfrm>
            <a:custGeom>
              <a:avLst/>
              <a:gdLst/>
              <a:ahLst/>
              <a:cxnLst/>
              <a:rect r="r" b="b" t="t" l="l"/>
              <a:pathLst>
                <a:path h="1590929" w="11918950">
                  <a:moveTo>
                    <a:pt x="0" y="0"/>
                  </a:moveTo>
                  <a:lnTo>
                    <a:pt x="11918950" y="0"/>
                  </a:lnTo>
                  <a:lnTo>
                    <a:pt x="11918950" y="1590929"/>
                  </a:lnTo>
                  <a:lnTo>
                    <a:pt x="0" y="159092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454537" y="435597"/>
            <a:ext cx="8811383" cy="1108722"/>
            <a:chOff x="0" y="0"/>
            <a:chExt cx="11748511" cy="147829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48512" cy="1478296"/>
            </a:xfrm>
            <a:custGeom>
              <a:avLst/>
              <a:gdLst/>
              <a:ahLst/>
              <a:cxnLst/>
              <a:rect r="r" b="b" t="t" l="l"/>
              <a:pathLst>
                <a:path h="1478296" w="11748512">
                  <a:moveTo>
                    <a:pt x="0" y="0"/>
                  </a:moveTo>
                  <a:lnTo>
                    <a:pt x="11748512" y="0"/>
                  </a:lnTo>
                  <a:lnTo>
                    <a:pt x="11748512" y="1478296"/>
                  </a:lnTo>
                  <a:lnTo>
                    <a:pt x="0" y="14782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11748511" cy="147829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479"/>
                </a:lnSpc>
              </a:pPr>
              <a:r>
                <a:rPr lang="en-US" sz="3733" spc="-17">
                  <a:solidFill>
                    <a:srgbClr val="6B7D72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⚙️ </a:t>
              </a:r>
              <a:r>
                <a:rPr lang="en-US" b="true" sz="3733" spc="-17">
                  <a:solidFill>
                    <a:srgbClr val="6B7D72"/>
                  </a:solidFill>
                  <a:latin typeface="TT Ramillas Bold"/>
                  <a:ea typeface="TT Ramillas Bold"/>
                  <a:cs typeface="TT Ramillas Bold"/>
                  <a:sym typeface="TT Ramillas Bold"/>
                </a:rPr>
                <a:t>2. Fungsi VLAN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79120" y="1915160"/>
            <a:ext cx="8595360" cy="4573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0"/>
              </a:lnSpc>
            </a:pPr>
            <a:r>
              <a:rPr lang="en-US" sz="2133">
                <a:solidFill>
                  <a:srgbClr val="564B3C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Berikut fungsi utama dari VLAN:</a:t>
            </a:r>
          </a:p>
          <a:p>
            <a:pPr algn="just" marL="451375" indent="-225687" lvl="1">
              <a:lnSpc>
                <a:spcPts val="3071"/>
              </a:lnSpc>
              <a:buAutoNum type="arabicPeriod" startAt="1"/>
            </a:pPr>
            <a:r>
              <a:rPr lang="en-US" b="true" sz="2559">
                <a:solidFill>
                  <a:srgbClr val="564B3C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Memisahkan jaringan</a:t>
            </a:r>
            <a:r>
              <a:rPr lang="en-US" sz="2559">
                <a:solidFill>
                  <a:srgbClr val="564B3C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agar lalu lintas data lebih teratur dan tidak tercampur.</a:t>
            </a:r>
          </a:p>
          <a:p>
            <a:pPr algn="just" marL="451375" indent="-225687" lvl="1">
              <a:lnSpc>
                <a:spcPts val="3071"/>
              </a:lnSpc>
              <a:buAutoNum type="arabicPeriod" startAt="1"/>
            </a:pPr>
            <a:r>
              <a:rPr lang="en-US" b="true" sz="2559">
                <a:solidFill>
                  <a:srgbClr val="564B3C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Meningkatkan keamanan jaringan</a:t>
            </a:r>
            <a:r>
              <a:rPr lang="en-US" sz="2559">
                <a:solidFill>
                  <a:srgbClr val="564B3C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, karena data antar-VLAN tidak bisa langsung diakses tanpa pengaturan khusus.</a:t>
            </a:r>
          </a:p>
          <a:p>
            <a:pPr algn="just" marL="451375" indent="-225687" lvl="1">
              <a:lnSpc>
                <a:spcPts val="3071"/>
              </a:lnSpc>
              <a:buAutoNum type="arabicPeriod" startAt="1"/>
            </a:pPr>
            <a:r>
              <a:rPr lang="en-US" b="true" sz="2559">
                <a:solidFill>
                  <a:srgbClr val="564B3C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Mengurangi broadcast traffic</a:t>
            </a:r>
            <a:r>
              <a:rPr lang="en-US" sz="2559">
                <a:solidFill>
                  <a:srgbClr val="564B3C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, sehingga jaringan menjadi lebih efisien.</a:t>
            </a:r>
          </a:p>
          <a:p>
            <a:pPr algn="just" marL="451375" indent="-225687" lvl="1">
              <a:lnSpc>
                <a:spcPts val="3071"/>
              </a:lnSpc>
              <a:buAutoNum type="arabicPeriod" startAt="1"/>
            </a:pPr>
            <a:r>
              <a:rPr lang="en-US" b="true" sz="2559">
                <a:solidFill>
                  <a:srgbClr val="564B3C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Memudahkan manajemen jaringan</a:t>
            </a:r>
            <a:r>
              <a:rPr lang="en-US" sz="2559">
                <a:solidFill>
                  <a:srgbClr val="564B3C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, terutama di perusahaan besar dengan banyak divisi atau lantai.</a:t>
            </a:r>
          </a:p>
          <a:p>
            <a:pPr algn="l" marL="451375" indent="-225687" lvl="1">
              <a:lnSpc>
                <a:spcPts val="3071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0C4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753600" cy="7315200"/>
            <a:chOff x="0" y="0"/>
            <a:chExt cx="13004800" cy="9753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04800" cy="9753600"/>
            </a:xfrm>
            <a:custGeom>
              <a:avLst/>
              <a:gdLst/>
              <a:ahLst/>
              <a:cxnLst/>
              <a:rect r="r" b="b" t="t" l="l"/>
              <a:pathLst>
                <a:path h="9753600" w="13004800">
                  <a:moveTo>
                    <a:pt x="0" y="0"/>
                  </a:moveTo>
                  <a:lnTo>
                    <a:pt x="13004800" y="0"/>
                  </a:lnTo>
                  <a:lnTo>
                    <a:pt x="13004800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92608" y="296710"/>
            <a:ext cx="9168384" cy="1414272"/>
            <a:chOff x="0" y="0"/>
            <a:chExt cx="12224512" cy="18856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224512" cy="1885696"/>
            </a:xfrm>
            <a:custGeom>
              <a:avLst/>
              <a:gdLst/>
              <a:ahLst/>
              <a:cxnLst/>
              <a:rect r="r" b="b" t="t" l="l"/>
              <a:pathLst>
                <a:path h="1885696" w="12224512">
                  <a:moveTo>
                    <a:pt x="0" y="0"/>
                  </a:moveTo>
                  <a:lnTo>
                    <a:pt x="12224512" y="0"/>
                  </a:lnTo>
                  <a:lnTo>
                    <a:pt x="12224512" y="1885696"/>
                  </a:lnTo>
                  <a:lnTo>
                    <a:pt x="0" y="1885696"/>
                  </a:lnTo>
                  <a:close/>
                </a:path>
              </a:pathLst>
            </a:custGeom>
            <a:solidFill>
              <a:srgbClr val="FFFFFF">
                <a:alpha val="68627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397721" y="397719"/>
            <a:ext cx="8939221" cy="1193159"/>
            <a:chOff x="0" y="0"/>
            <a:chExt cx="11918962" cy="159087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918950" cy="1590929"/>
            </a:xfrm>
            <a:custGeom>
              <a:avLst/>
              <a:gdLst/>
              <a:ahLst/>
              <a:cxnLst/>
              <a:rect r="r" b="b" t="t" l="l"/>
              <a:pathLst>
                <a:path h="1590929" w="11918950">
                  <a:moveTo>
                    <a:pt x="0" y="0"/>
                  </a:moveTo>
                  <a:lnTo>
                    <a:pt x="11918950" y="0"/>
                  </a:lnTo>
                  <a:lnTo>
                    <a:pt x="11918950" y="1590929"/>
                  </a:lnTo>
                  <a:lnTo>
                    <a:pt x="0" y="159092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454537" y="435597"/>
            <a:ext cx="8811383" cy="1108722"/>
            <a:chOff x="0" y="0"/>
            <a:chExt cx="11748511" cy="147829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48512" cy="1478296"/>
            </a:xfrm>
            <a:custGeom>
              <a:avLst/>
              <a:gdLst/>
              <a:ahLst/>
              <a:cxnLst/>
              <a:rect r="r" b="b" t="t" l="l"/>
              <a:pathLst>
                <a:path h="1478296" w="11748512">
                  <a:moveTo>
                    <a:pt x="0" y="0"/>
                  </a:moveTo>
                  <a:lnTo>
                    <a:pt x="11748512" y="0"/>
                  </a:lnTo>
                  <a:lnTo>
                    <a:pt x="11748512" y="1478296"/>
                  </a:lnTo>
                  <a:lnTo>
                    <a:pt x="0" y="14782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11748511" cy="147829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479"/>
                </a:lnSpc>
              </a:pPr>
              <a:r>
                <a:rPr lang="en-US" sz="3733" spc="-17">
                  <a:solidFill>
                    <a:srgbClr val="6B7D72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🧱  </a:t>
              </a:r>
              <a:r>
                <a:rPr lang="en-US" b="true" sz="3733" spc="-17">
                  <a:solidFill>
                    <a:srgbClr val="6B7D72"/>
                  </a:solidFill>
                  <a:latin typeface="TT Ramillas Bold"/>
                  <a:ea typeface="TT Ramillas Bold"/>
                  <a:cs typeface="TT Ramillas Bold"/>
                  <a:sym typeface="TT Ramillas Bold"/>
                </a:rPr>
                <a:t>3. Jenis-jenis VLAN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79120" y="1915160"/>
            <a:ext cx="8595360" cy="4573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1"/>
              </a:lnSpc>
            </a:pPr>
            <a:r>
              <a:rPr lang="en-US" sz="2176">
                <a:solidFill>
                  <a:srgbClr val="564B3C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Terdapat beberapa jenis VLAN yang umum digunakan:</a:t>
            </a:r>
          </a:p>
          <a:p>
            <a:pPr algn="l" marL="401957" indent="-200978" lvl="1">
              <a:lnSpc>
                <a:spcPts val="2611"/>
              </a:lnSpc>
              <a:buAutoNum type="arabicPeriod" startAt="1"/>
            </a:pPr>
            <a:r>
              <a:rPr lang="en-US" b="true" sz="2176">
                <a:solidFill>
                  <a:srgbClr val="564B3C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Default VLAN</a:t>
            </a:r>
          </a:p>
          <a:p>
            <a:pPr algn="l" marL="401957" indent="-200978" lvl="1">
              <a:lnSpc>
                <a:spcPts val="2611"/>
              </a:lnSpc>
            </a:pPr>
            <a:r>
              <a:rPr lang="en-US" sz="2176">
                <a:solidFill>
                  <a:srgbClr val="564B3C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VLAN bawaan dari switch (biasanya VLAN 1). Semua port secara default tergabung dalam VLAN ini.</a:t>
            </a:r>
          </a:p>
          <a:p>
            <a:pPr algn="l" marL="401957" indent="-200978" lvl="1">
              <a:lnSpc>
                <a:spcPts val="2611"/>
              </a:lnSpc>
              <a:buAutoNum type="arabicPeriod" startAt="1"/>
            </a:pPr>
            <a:r>
              <a:rPr lang="en-US" b="true" sz="2176">
                <a:solidFill>
                  <a:srgbClr val="564B3C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 VLAN</a:t>
            </a:r>
          </a:p>
          <a:p>
            <a:pPr algn="l" marL="401957" indent="-200978" lvl="1">
              <a:lnSpc>
                <a:spcPts val="2611"/>
              </a:lnSpc>
            </a:pPr>
            <a:r>
              <a:rPr lang="en-US" sz="2176">
                <a:solidFill>
                  <a:srgbClr val="564B3C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VLAN yang digunakan untuk lalu lintas data pengguna umum.</a:t>
            </a:r>
          </a:p>
          <a:p>
            <a:pPr algn="l" marL="401957" indent="-200978" lvl="1">
              <a:lnSpc>
                <a:spcPts val="2611"/>
              </a:lnSpc>
              <a:buAutoNum type="arabicPeriod" startAt="1"/>
            </a:pPr>
            <a:r>
              <a:rPr lang="en-US" b="true" sz="2176">
                <a:solidFill>
                  <a:srgbClr val="564B3C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Voice VLAN</a:t>
            </a:r>
          </a:p>
          <a:p>
            <a:pPr algn="l" marL="401957" indent="-200978" lvl="1">
              <a:lnSpc>
                <a:spcPts val="2611"/>
              </a:lnSpc>
            </a:pPr>
            <a:r>
              <a:rPr lang="en-US" sz="2176">
                <a:solidFill>
                  <a:srgbClr val="564B3C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VLAN khusus untuk lalu lintas suara seperti komunikasi telepon berbasis jaringan (VoIP).</a:t>
            </a:r>
          </a:p>
          <a:p>
            <a:pPr algn="l" marL="401957" indent="-200978" lvl="1">
              <a:lnSpc>
                <a:spcPts val="2611"/>
              </a:lnSpc>
              <a:buAutoNum type="arabicPeriod" startAt="1"/>
            </a:pPr>
            <a:r>
              <a:rPr lang="en-US" b="true" sz="2176">
                <a:solidFill>
                  <a:srgbClr val="564B3C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Management VLAN</a:t>
            </a:r>
          </a:p>
          <a:p>
            <a:pPr algn="l" marL="401957" indent="-200978" lvl="1">
              <a:lnSpc>
                <a:spcPts val="2611"/>
              </a:lnSpc>
            </a:pPr>
            <a:r>
              <a:rPr lang="en-US" sz="2176">
                <a:solidFill>
                  <a:srgbClr val="564B3C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VLAN yang digunakan untuk mengakses, mengatur, dan memantau perangkat jaringan seperti switch dan router.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C4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753600" cy="7315200"/>
            <a:chOff x="0" y="0"/>
            <a:chExt cx="13004800" cy="9753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04800" cy="9753600"/>
            </a:xfrm>
            <a:custGeom>
              <a:avLst/>
              <a:gdLst/>
              <a:ahLst/>
              <a:cxnLst/>
              <a:rect r="r" b="b" t="t" l="l"/>
              <a:pathLst>
                <a:path h="9753600" w="13004800">
                  <a:moveTo>
                    <a:pt x="0" y="0"/>
                  </a:moveTo>
                  <a:lnTo>
                    <a:pt x="13004800" y="0"/>
                  </a:lnTo>
                  <a:lnTo>
                    <a:pt x="13004800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92608" y="296710"/>
            <a:ext cx="9168384" cy="1414272"/>
            <a:chOff x="0" y="0"/>
            <a:chExt cx="12224512" cy="18856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224512" cy="1885696"/>
            </a:xfrm>
            <a:custGeom>
              <a:avLst/>
              <a:gdLst/>
              <a:ahLst/>
              <a:cxnLst/>
              <a:rect r="r" b="b" t="t" l="l"/>
              <a:pathLst>
                <a:path h="1885696" w="12224512">
                  <a:moveTo>
                    <a:pt x="0" y="0"/>
                  </a:moveTo>
                  <a:lnTo>
                    <a:pt x="12224512" y="0"/>
                  </a:lnTo>
                  <a:lnTo>
                    <a:pt x="12224512" y="1885696"/>
                  </a:lnTo>
                  <a:lnTo>
                    <a:pt x="0" y="1885696"/>
                  </a:lnTo>
                  <a:close/>
                </a:path>
              </a:pathLst>
            </a:custGeom>
            <a:solidFill>
              <a:srgbClr val="FFFFFF">
                <a:alpha val="68627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397721" y="397719"/>
            <a:ext cx="8939221" cy="1193159"/>
            <a:chOff x="0" y="0"/>
            <a:chExt cx="11918962" cy="159087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918950" cy="1590929"/>
            </a:xfrm>
            <a:custGeom>
              <a:avLst/>
              <a:gdLst/>
              <a:ahLst/>
              <a:cxnLst/>
              <a:rect r="r" b="b" t="t" l="l"/>
              <a:pathLst>
                <a:path h="1590929" w="11918950">
                  <a:moveTo>
                    <a:pt x="0" y="0"/>
                  </a:moveTo>
                  <a:lnTo>
                    <a:pt x="11918950" y="0"/>
                  </a:lnTo>
                  <a:lnTo>
                    <a:pt x="11918950" y="1590929"/>
                  </a:lnTo>
                  <a:lnTo>
                    <a:pt x="0" y="159092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454537" y="435597"/>
            <a:ext cx="8811383" cy="1108722"/>
            <a:chOff x="0" y="0"/>
            <a:chExt cx="11748511" cy="147829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48512" cy="1478296"/>
            </a:xfrm>
            <a:custGeom>
              <a:avLst/>
              <a:gdLst/>
              <a:ahLst/>
              <a:cxnLst/>
              <a:rect r="r" b="b" t="t" l="l"/>
              <a:pathLst>
                <a:path h="1478296" w="11748512">
                  <a:moveTo>
                    <a:pt x="0" y="0"/>
                  </a:moveTo>
                  <a:lnTo>
                    <a:pt x="11748512" y="0"/>
                  </a:lnTo>
                  <a:lnTo>
                    <a:pt x="11748512" y="1478296"/>
                  </a:lnTo>
                  <a:lnTo>
                    <a:pt x="0" y="14782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11748511" cy="147829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479"/>
                </a:lnSpc>
              </a:pPr>
              <a:r>
                <a:rPr lang="en-US" sz="3733" spc="-17">
                  <a:solidFill>
                    <a:srgbClr val="6B7D72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💼 </a:t>
              </a:r>
              <a:r>
                <a:rPr lang="en-US" b="true" sz="3733" spc="-17">
                  <a:solidFill>
                    <a:srgbClr val="6B7D72"/>
                  </a:solidFill>
                  <a:latin typeface="TT Ramillas Bold"/>
                  <a:ea typeface="TT Ramillas Bold"/>
                  <a:cs typeface="TT Ramillas Bold"/>
                  <a:sym typeface="TT Ramillas Bold"/>
                </a:rPr>
                <a:t>4. Contoh Kasus VLAN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79120" y="1915160"/>
            <a:ext cx="8595360" cy="4573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0"/>
              </a:lnSpc>
            </a:pPr>
            <a:r>
              <a:rPr lang="en-US" sz="2133">
                <a:solidFill>
                  <a:srgbClr val="564B3C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Sebuah perusahaan memiliki tiga departemen:</a:t>
            </a:r>
          </a:p>
          <a:p>
            <a:pPr algn="l" marL="451375" indent="-225687" lvl="1">
              <a:lnSpc>
                <a:spcPts val="3071"/>
              </a:lnSpc>
              <a:buAutoNum type="arabicPeriod" startAt="1"/>
            </a:pPr>
            <a:r>
              <a:rPr lang="en-US" b="true" sz="2559">
                <a:solidFill>
                  <a:srgbClr val="564B3C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HRD → VLAN 10</a:t>
            </a:r>
          </a:p>
          <a:p>
            <a:pPr algn="l" marL="451375" indent="-225687" lvl="1">
              <a:lnSpc>
                <a:spcPts val="3071"/>
              </a:lnSpc>
              <a:buAutoNum type="arabicPeriod" startAt="1"/>
            </a:pPr>
            <a:r>
              <a:rPr lang="en-US" b="true" sz="2559">
                <a:solidFill>
                  <a:srgbClr val="564B3C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Keuangan → VLAN 20</a:t>
            </a:r>
          </a:p>
          <a:p>
            <a:pPr algn="l" marL="451375" indent="-225687" lvl="1">
              <a:lnSpc>
                <a:spcPts val="3071"/>
              </a:lnSpc>
              <a:buAutoNum type="arabicPeriod" startAt="1"/>
            </a:pPr>
            <a:r>
              <a:rPr lang="en-US" b="true" sz="2559">
                <a:solidFill>
                  <a:srgbClr val="564B3C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IT → VLAN 30</a:t>
            </a:r>
          </a:p>
          <a:p>
            <a:pPr algn="l" marL="451375" indent="-225687" lvl="1">
              <a:lnSpc>
                <a:spcPts val="3071"/>
              </a:lnSpc>
              <a:buAutoNum type="arabicPeriod" startAt="1"/>
            </a:pPr>
            <a:r>
              <a:rPr lang="en-US" sz="2559">
                <a:solidFill>
                  <a:srgbClr val="564B3C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Walaupun semua komputer terhubung ke </a:t>
            </a:r>
            <a:r>
              <a:rPr lang="en-US" b="true" sz="2559">
                <a:solidFill>
                  <a:srgbClr val="564B3C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switch yang sama secara fisik</a:t>
            </a:r>
            <a:r>
              <a:rPr lang="en-US" sz="2559">
                <a:solidFill>
                  <a:srgbClr val="564B3C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, perangkat dari satu VLAN tidak dapat berkomunikasi langsung dengan VLAN lain.</a:t>
            </a:r>
          </a:p>
          <a:p>
            <a:pPr algn="l" marL="451375" indent="-225687" lvl="1">
              <a:lnSpc>
                <a:spcPts val="3071"/>
              </a:lnSpc>
              <a:buAutoNum type="arabicPeriod" startAt="1"/>
            </a:pPr>
            <a:r>
              <a:rPr lang="en-US" sz="2559">
                <a:solidFill>
                  <a:srgbClr val="564B3C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Untuk komunikasi antar-VLAN, diperlukan </a:t>
            </a:r>
            <a:r>
              <a:rPr lang="en-US" b="true" sz="2559">
                <a:solidFill>
                  <a:srgbClr val="564B3C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router</a:t>
            </a:r>
            <a:r>
              <a:rPr lang="en-US" sz="2559">
                <a:solidFill>
                  <a:srgbClr val="564B3C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atau </a:t>
            </a:r>
            <a:r>
              <a:rPr lang="en-US" b="true" sz="2559">
                <a:solidFill>
                  <a:srgbClr val="564B3C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Layer 3 switch</a:t>
            </a:r>
            <a:r>
              <a:rPr lang="en-US" sz="2559">
                <a:solidFill>
                  <a:srgbClr val="564B3C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(proses ini disebut </a:t>
            </a:r>
            <a:r>
              <a:rPr lang="en-US" sz="2559" i="true">
                <a:solidFill>
                  <a:srgbClr val="564B3C"/>
                </a:solidFill>
                <a:latin typeface="Century Gothic Paneuropean Italics"/>
                <a:ea typeface="Century Gothic Paneuropean Italics"/>
                <a:cs typeface="Century Gothic Paneuropean Italics"/>
                <a:sym typeface="Century Gothic Paneuropean Italics"/>
              </a:rPr>
              <a:t>inter-VLAN routing</a:t>
            </a:r>
            <a:r>
              <a:rPr lang="en-US" sz="2559">
                <a:solidFill>
                  <a:srgbClr val="564B3C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).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0C4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753600" cy="7315200"/>
            <a:chOff x="0" y="0"/>
            <a:chExt cx="13004800" cy="9753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04800" cy="9753600"/>
            </a:xfrm>
            <a:custGeom>
              <a:avLst/>
              <a:gdLst/>
              <a:ahLst/>
              <a:cxnLst/>
              <a:rect r="r" b="b" t="t" l="l"/>
              <a:pathLst>
                <a:path h="9753600" w="13004800">
                  <a:moveTo>
                    <a:pt x="0" y="0"/>
                  </a:moveTo>
                  <a:lnTo>
                    <a:pt x="13004800" y="0"/>
                  </a:lnTo>
                  <a:lnTo>
                    <a:pt x="13004800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92608" y="296710"/>
            <a:ext cx="9168384" cy="1414272"/>
            <a:chOff x="0" y="0"/>
            <a:chExt cx="12224512" cy="18856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224512" cy="1885696"/>
            </a:xfrm>
            <a:custGeom>
              <a:avLst/>
              <a:gdLst/>
              <a:ahLst/>
              <a:cxnLst/>
              <a:rect r="r" b="b" t="t" l="l"/>
              <a:pathLst>
                <a:path h="1885696" w="12224512">
                  <a:moveTo>
                    <a:pt x="0" y="0"/>
                  </a:moveTo>
                  <a:lnTo>
                    <a:pt x="12224512" y="0"/>
                  </a:lnTo>
                  <a:lnTo>
                    <a:pt x="12224512" y="1885696"/>
                  </a:lnTo>
                  <a:lnTo>
                    <a:pt x="0" y="1885696"/>
                  </a:lnTo>
                  <a:close/>
                </a:path>
              </a:pathLst>
            </a:custGeom>
            <a:solidFill>
              <a:srgbClr val="FFFFFF">
                <a:alpha val="68627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397721" y="397719"/>
            <a:ext cx="8939221" cy="1193159"/>
            <a:chOff x="0" y="0"/>
            <a:chExt cx="11918962" cy="159087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918950" cy="1590929"/>
            </a:xfrm>
            <a:custGeom>
              <a:avLst/>
              <a:gdLst/>
              <a:ahLst/>
              <a:cxnLst/>
              <a:rect r="r" b="b" t="t" l="l"/>
              <a:pathLst>
                <a:path h="1590929" w="11918950">
                  <a:moveTo>
                    <a:pt x="0" y="0"/>
                  </a:moveTo>
                  <a:lnTo>
                    <a:pt x="11918950" y="0"/>
                  </a:lnTo>
                  <a:lnTo>
                    <a:pt x="11918950" y="1590929"/>
                  </a:lnTo>
                  <a:lnTo>
                    <a:pt x="0" y="159092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454537" y="435597"/>
            <a:ext cx="8811383" cy="1108722"/>
            <a:chOff x="0" y="0"/>
            <a:chExt cx="11748511" cy="147829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48512" cy="1478296"/>
            </a:xfrm>
            <a:custGeom>
              <a:avLst/>
              <a:gdLst/>
              <a:ahLst/>
              <a:cxnLst/>
              <a:rect r="r" b="b" t="t" l="l"/>
              <a:pathLst>
                <a:path h="1478296" w="11748512">
                  <a:moveTo>
                    <a:pt x="0" y="0"/>
                  </a:moveTo>
                  <a:lnTo>
                    <a:pt x="11748512" y="0"/>
                  </a:lnTo>
                  <a:lnTo>
                    <a:pt x="11748512" y="1478296"/>
                  </a:lnTo>
                  <a:lnTo>
                    <a:pt x="0" y="14782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"/>
              <a:ext cx="11748511" cy="148782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031"/>
                </a:lnSpc>
              </a:pPr>
              <a:r>
                <a:rPr lang="en-US" sz="3359" spc="-15">
                  <a:solidFill>
                    <a:srgbClr val="6B7D72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🚀 </a:t>
              </a:r>
              <a:r>
                <a:rPr lang="en-US" b="true" sz="3359" spc="-15">
                  <a:solidFill>
                    <a:srgbClr val="6B7D72"/>
                  </a:solidFill>
                  <a:latin typeface="TT Ramillas Bold"/>
                  <a:ea typeface="TT Ramillas Bold"/>
                  <a:cs typeface="TT Ramillas Bold"/>
                  <a:sym typeface="TT Ramillas Bold"/>
                </a:rPr>
                <a:t>5. Keuntungan Menggunakan VLAN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79120" y="1915160"/>
            <a:ext cx="8595360" cy="4573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1375" indent="-225687" lvl="1">
              <a:lnSpc>
                <a:spcPts val="3071"/>
              </a:lnSpc>
              <a:buAutoNum type="arabicPeriod" startAt="1"/>
            </a:pPr>
            <a:r>
              <a:rPr lang="en-US" b="true" sz="2559">
                <a:solidFill>
                  <a:srgbClr val="564B3C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Keamanan lebih baik</a:t>
            </a:r>
            <a:r>
              <a:rPr lang="en-US" sz="2559">
                <a:solidFill>
                  <a:srgbClr val="564B3C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— karena data dari satu VLAN tidak bisa diakses VLAN lain.</a:t>
            </a:r>
          </a:p>
          <a:p>
            <a:pPr algn="l" marL="451375" indent="-225687" lvl="1">
              <a:lnSpc>
                <a:spcPts val="3071"/>
              </a:lnSpc>
              <a:buAutoNum type="arabicPeriod" startAt="1"/>
            </a:pPr>
            <a:r>
              <a:rPr lang="en-US" b="true" sz="2559">
                <a:solidFill>
                  <a:srgbClr val="564B3C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Efisiensi tinggi</a:t>
            </a:r>
            <a:r>
              <a:rPr lang="en-US" sz="2559">
                <a:solidFill>
                  <a:srgbClr val="564B3C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— lalu lintas broadcast berkurang.</a:t>
            </a:r>
          </a:p>
          <a:p>
            <a:pPr algn="l" marL="451375" indent="-225687" lvl="1">
              <a:lnSpc>
                <a:spcPts val="3071"/>
              </a:lnSpc>
              <a:buAutoNum type="arabicPeriod" startAt="1"/>
            </a:pPr>
            <a:r>
              <a:rPr lang="en-US" b="true" sz="2559">
                <a:solidFill>
                  <a:srgbClr val="564B3C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Fleksibel</a:t>
            </a:r>
            <a:r>
              <a:rPr lang="en-US" sz="2559">
                <a:solidFill>
                  <a:srgbClr val="564B3C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— mudah menambah, memindahkan, atau mengubah perangkat tanpa mengubah struktur fisik jaringan.</a:t>
            </a:r>
          </a:p>
          <a:p>
            <a:pPr algn="l" marL="451375" indent="-225687" lvl="1">
              <a:lnSpc>
                <a:spcPts val="3071"/>
              </a:lnSpc>
              <a:buAutoNum type="arabicPeriod" startAt="1"/>
            </a:pPr>
            <a:r>
              <a:rPr lang="en-US" b="true" sz="2559">
                <a:solidFill>
                  <a:srgbClr val="564B3C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Hemat biaya</a:t>
            </a:r>
            <a:r>
              <a:rPr lang="en-US" sz="2559">
                <a:solidFill>
                  <a:srgbClr val="564B3C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— tidak perlu menambah banyak perangkat fisik untuk memisahkan jaringan.</a:t>
            </a:r>
          </a:p>
          <a:p>
            <a:pPr algn="l" marL="451375" indent="-225687" lvl="1">
              <a:lnSpc>
                <a:spcPts val="3071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0C4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753600" cy="7315200"/>
            <a:chOff x="0" y="0"/>
            <a:chExt cx="13004800" cy="9753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04800" cy="9753600"/>
            </a:xfrm>
            <a:custGeom>
              <a:avLst/>
              <a:gdLst/>
              <a:ahLst/>
              <a:cxnLst/>
              <a:rect r="r" b="b" t="t" l="l"/>
              <a:pathLst>
                <a:path h="9753600" w="13004800">
                  <a:moveTo>
                    <a:pt x="0" y="0"/>
                  </a:moveTo>
                  <a:lnTo>
                    <a:pt x="13004800" y="0"/>
                  </a:lnTo>
                  <a:lnTo>
                    <a:pt x="13004800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92608" y="296710"/>
            <a:ext cx="9168384" cy="1414272"/>
            <a:chOff x="0" y="0"/>
            <a:chExt cx="12224512" cy="18856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224512" cy="1885696"/>
            </a:xfrm>
            <a:custGeom>
              <a:avLst/>
              <a:gdLst/>
              <a:ahLst/>
              <a:cxnLst/>
              <a:rect r="r" b="b" t="t" l="l"/>
              <a:pathLst>
                <a:path h="1885696" w="12224512">
                  <a:moveTo>
                    <a:pt x="0" y="0"/>
                  </a:moveTo>
                  <a:lnTo>
                    <a:pt x="12224512" y="0"/>
                  </a:lnTo>
                  <a:lnTo>
                    <a:pt x="12224512" y="1885696"/>
                  </a:lnTo>
                  <a:lnTo>
                    <a:pt x="0" y="1885696"/>
                  </a:lnTo>
                  <a:close/>
                </a:path>
              </a:pathLst>
            </a:custGeom>
            <a:solidFill>
              <a:srgbClr val="FFFFFF">
                <a:alpha val="68627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397721" y="397719"/>
            <a:ext cx="8939221" cy="1193159"/>
            <a:chOff x="0" y="0"/>
            <a:chExt cx="11918962" cy="159087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918950" cy="1590929"/>
            </a:xfrm>
            <a:custGeom>
              <a:avLst/>
              <a:gdLst/>
              <a:ahLst/>
              <a:cxnLst/>
              <a:rect r="r" b="b" t="t" l="l"/>
              <a:pathLst>
                <a:path h="1590929" w="11918950">
                  <a:moveTo>
                    <a:pt x="0" y="0"/>
                  </a:moveTo>
                  <a:lnTo>
                    <a:pt x="11918950" y="0"/>
                  </a:lnTo>
                  <a:lnTo>
                    <a:pt x="11918950" y="1590929"/>
                  </a:lnTo>
                  <a:lnTo>
                    <a:pt x="0" y="159092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454537" y="435597"/>
            <a:ext cx="8811383" cy="1108722"/>
            <a:chOff x="0" y="0"/>
            <a:chExt cx="11748511" cy="147829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48512" cy="1478296"/>
            </a:xfrm>
            <a:custGeom>
              <a:avLst/>
              <a:gdLst/>
              <a:ahLst/>
              <a:cxnLst/>
              <a:rect r="r" b="b" t="t" l="l"/>
              <a:pathLst>
                <a:path h="1478296" w="11748512">
                  <a:moveTo>
                    <a:pt x="0" y="0"/>
                  </a:moveTo>
                  <a:lnTo>
                    <a:pt x="11748512" y="0"/>
                  </a:lnTo>
                  <a:lnTo>
                    <a:pt x="11748512" y="1478296"/>
                  </a:lnTo>
                  <a:lnTo>
                    <a:pt x="0" y="14782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11748511" cy="147829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479"/>
                </a:lnSpc>
              </a:pPr>
              <a:r>
                <a:rPr lang="en-US" sz="3733" spc="-17">
                  <a:solidFill>
                    <a:srgbClr val="6B7D72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🧠  </a:t>
              </a:r>
              <a:r>
                <a:rPr lang="en-US" b="true" sz="3733" spc="-17">
                  <a:solidFill>
                    <a:srgbClr val="6B7D72"/>
                  </a:solidFill>
                  <a:latin typeface="TT Ramillas Bold"/>
                  <a:ea typeface="TT Ramillas Bold"/>
                  <a:cs typeface="TT Ramillas Bold"/>
                  <a:sym typeface="TT Ramillas Bold"/>
                </a:rPr>
                <a:t>6. Kesimpulan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79120" y="1915160"/>
            <a:ext cx="8595360" cy="4573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1375" indent="-225687" lvl="1">
              <a:lnSpc>
                <a:spcPts val="3071"/>
              </a:lnSpc>
              <a:buFont typeface="Arial"/>
              <a:buChar char="•"/>
            </a:pPr>
            <a:r>
              <a:rPr lang="en-US" b="true" sz="2559">
                <a:solidFill>
                  <a:srgbClr val="564B3C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VLAN</a:t>
            </a:r>
            <a:r>
              <a:rPr lang="en-US" sz="2559">
                <a:solidFill>
                  <a:srgbClr val="564B3C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adalah solusi efektif untuk mengelola jaringan besar dengan efisien dan aman.</a:t>
            </a:r>
          </a:p>
          <a:p>
            <a:pPr algn="l" marL="451375" indent="-225687" lvl="1">
              <a:lnSpc>
                <a:spcPts val="3071"/>
              </a:lnSpc>
            </a:pPr>
            <a:r>
              <a:rPr lang="en-US" sz="2559">
                <a:solidFill>
                  <a:srgbClr val="564B3C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Dengan memisahkan jaringan secara logis, administrator dapat:</a:t>
            </a:r>
          </a:p>
          <a:p>
            <a:pPr algn="l" marL="451375" indent="-225687" lvl="1">
              <a:lnSpc>
                <a:spcPts val="3071"/>
              </a:lnSpc>
              <a:buAutoNum type="arabicPeriod" startAt="1"/>
            </a:pPr>
            <a:r>
              <a:rPr lang="en-US" sz="2559">
                <a:solidFill>
                  <a:srgbClr val="564B3C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Mengurangi lalu lintas yang tidak perlu,</a:t>
            </a:r>
          </a:p>
          <a:p>
            <a:pPr algn="l" marL="451375" indent="-225687" lvl="1">
              <a:lnSpc>
                <a:spcPts val="3071"/>
              </a:lnSpc>
              <a:buAutoNum type="arabicPeriod" startAt="1"/>
            </a:pPr>
            <a:r>
              <a:rPr lang="en-US" sz="2559">
                <a:solidFill>
                  <a:srgbClr val="564B3C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Meningkatkan keamanan,</a:t>
            </a:r>
          </a:p>
          <a:p>
            <a:pPr algn="l" marL="451375" indent="-225687" lvl="1">
              <a:lnSpc>
                <a:spcPts val="3071"/>
              </a:lnSpc>
              <a:buAutoNum type="arabicPeriod" startAt="1"/>
            </a:pPr>
            <a:r>
              <a:rPr lang="en-US" sz="2559">
                <a:solidFill>
                  <a:srgbClr val="564B3C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Dan memudahkan pengelolaan jaringan secara keseluruhan.</a:t>
            </a:r>
          </a:p>
          <a:p>
            <a:pPr algn="l" marL="451375" indent="-225687" lvl="1">
              <a:lnSpc>
                <a:spcPts val="3071"/>
              </a:lnSpc>
              <a:buFont typeface="Arial"/>
              <a:buChar char="•"/>
            </a:pPr>
            <a:r>
              <a:rPr lang="en-US" sz="2559">
                <a:solidFill>
                  <a:srgbClr val="564B3C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🔹 </a:t>
            </a:r>
            <a:r>
              <a:rPr lang="en-US" b="true" sz="2559">
                <a:solidFill>
                  <a:srgbClr val="564B3C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Kesimpulan akhir:</a:t>
            </a:r>
          </a:p>
          <a:p>
            <a:pPr algn="l" marL="451375" indent="-225687" lvl="1">
              <a:lnSpc>
                <a:spcPts val="3071"/>
              </a:lnSpc>
            </a:pPr>
            <a:r>
              <a:rPr lang="en-US" sz="2559">
                <a:solidFill>
                  <a:srgbClr val="564B3C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VLAN = Pengelolaan jaringan logis yang efisien, aman, dan fleksibel di atas satu infrastruktur fisik.</a:t>
            </a:r>
          </a:p>
          <a:p>
            <a:pPr algn="l" marL="451375" indent="-225687" lvl="1">
              <a:lnSpc>
                <a:spcPts val="3071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DAG11ODpP9g</dc:identifier>
  <dcterms:modified xsi:type="dcterms:W3CDTF">2011-08-01T06:04:30Z</dcterms:modified>
  <cp:revision>1</cp:revision>
  <dc:title>🧩   VLAN (Virtual Local Area Network) Rahma zulfa &amp; Zahrotul Syifa.pptx</dc:title>
</cp:coreProperties>
</file>