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08" r:id="rId2"/>
    <p:sldId id="259" r:id="rId3"/>
    <p:sldId id="256" r:id="rId4"/>
    <p:sldId id="258" r:id="rId5"/>
    <p:sldId id="265" r:id="rId6"/>
    <p:sldId id="266" r:id="rId7"/>
    <p:sldId id="267" r:id="rId8"/>
    <p:sldId id="268" r:id="rId9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1" autoAdjust="0"/>
    <p:restoredTop sz="83673" autoAdjust="0"/>
  </p:normalViewPr>
  <p:slideViewPr>
    <p:cSldViewPr snapToGrid="0" showGuides="1">
      <p:cViewPr varScale="1">
        <p:scale>
          <a:sx n="102" d="100"/>
          <a:sy n="102" d="100"/>
        </p:scale>
        <p:origin x="624" y="1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331E76DF-9C23-45DA-A33C-DB93DC76405F}" type="datetimeFigureOut">
              <a:rPr lang="en-US" smtClean="0"/>
              <a:t>3/12/20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FBF74C05-6E47-4092-8EF2-A57CF0F4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83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869A1B0A-054C-4BB8-8C83-01B592FA7282}" type="datetimeFigureOut">
              <a:rPr lang="en-US" smtClean="0"/>
              <a:t>3/12/20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3B23BCB7-D5F5-4063-97DB-9A399A737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22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FA9BE-B404-D14C-9824-3DD52DDF60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49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Examples such</a:t>
            </a:r>
            <a:r>
              <a:rPr lang="en-SG" baseline="0" dirty="0"/>
              <a:t> as sniffing out redundant customer records or checking supplier invoices to verify shipments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3BCB7-D5F5-4063-97DB-9A399A737F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7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154" indent="-181154">
              <a:buFont typeface="Arial" panose="020B0604020202020204" pitchFamily="34" charset="0"/>
              <a:buChar char="•"/>
            </a:pPr>
            <a:r>
              <a:rPr lang="en-SG" dirty="0"/>
              <a:t>Netflix’s Recommender System</a:t>
            </a:r>
          </a:p>
          <a:p>
            <a:pPr marL="181154" indent="-181154">
              <a:buFont typeface="Arial" panose="020B0604020202020204" pitchFamily="34" charset="0"/>
              <a:buChar char="•"/>
            </a:pPr>
            <a:r>
              <a:rPr lang="en-SG" dirty="0"/>
              <a:t>Benefits</a:t>
            </a:r>
            <a:r>
              <a:rPr lang="en-SG" baseline="0" dirty="0"/>
              <a:t>- this is fully specialized to solve your business problem</a:t>
            </a:r>
          </a:p>
          <a:p>
            <a:pPr marL="181154" indent="-181154">
              <a:buFont typeface="Arial" panose="020B0604020202020204" pitchFamily="34" charset="0"/>
              <a:buChar char="•"/>
            </a:pPr>
            <a:r>
              <a:rPr lang="en-SG" baseline="0" dirty="0"/>
              <a:t>Provides complete flexibility and ownership </a:t>
            </a:r>
          </a:p>
          <a:p>
            <a:pPr marL="181154" indent="-181154">
              <a:buFont typeface="Arial" panose="020B0604020202020204" pitchFamily="34" charset="0"/>
              <a:buChar char="•"/>
            </a:pPr>
            <a:r>
              <a:rPr lang="en-SG" baseline="0" dirty="0"/>
              <a:t>Downside can be - potential risks of failure associated with moon-shot projects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3BCB7-D5F5-4063-97DB-9A399A737F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60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154" indent="-181154">
              <a:buFont typeface="Arial" panose="020B0604020202020204" pitchFamily="34" charset="0"/>
              <a:buChar char="•"/>
            </a:pPr>
            <a:r>
              <a:rPr lang="en-SG" dirty="0"/>
              <a:t>Customer Service Chat bots, Speech Recognition, image recognition</a:t>
            </a:r>
            <a:r>
              <a:rPr lang="en-SG" baseline="0" dirty="0"/>
              <a:t> etc. </a:t>
            </a:r>
          </a:p>
          <a:p>
            <a:pPr marL="181154" indent="-181154">
              <a:buFont typeface="Arial" panose="020B0604020202020204" pitchFamily="34" charset="0"/>
              <a:buChar char="•"/>
            </a:pPr>
            <a:r>
              <a:rPr lang="en-SG" baseline="0" dirty="0"/>
              <a:t>Custom Vision application in Microsoft Cognitive services </a:t>
            </a:r>
          </a:p>
          <a:p>
            <a:pPr marL="181154" indent="-181154">
              <a:buFont typeface="Arial" panose="020B0604020202020204" pitchFamily="34" charset="0"/>
              <a:buChar char="•"/>
            </a:pPr>
            <a:r>
              <a:rPr lang="en-SG" baseline="0" dirty="0"/>
              <a:t>Customize for specific domains </a:t>
            </a:r>
          </a:p>
          <a:p>
            <a:pPr marL="181154" indent="-181154">
              <a:buFont typeface="Arial" panose="020B0604020202020204" pitchFamily="34" charset="0"/>
              <a:buChar char="•"/>
            </a:pPr>
            <a:r>
              <a:rPr lang="en-SG" baseline="0" dirty="0"/>
              <a:t>Can provide the flexibility to use pay as you go model with rented compute and hardware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3BCB7-D5F5-4063-97DB-9A399A737F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41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0A7D-D889-4C77-85E3-124BB3A8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13039-A8E0-4C92-80B0-A6CA5916E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5AAC-248B-492E-A575-6E0D3FF1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B5C7-B408-46DC-8AED-36DAA60F4973}" type="datetimeFigureOut">
              <a:rPr lang="en-SG" smtClean="0"/>
              <a:t>12/3/20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A7D68-506B-497C-B4EA-435B032D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91D70-E856-4341-8FCF-104CB048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BB7D-A91F-4B8E-ABDB-7D9971C6E6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219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12003-DA46-445A-B197-0A7D3C5D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00A26-9B1E-45BC-B914-395B819A7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10D56-2644-4B2E-9882-7CDB56BF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B5C7-B408-46DC-8AED-36DAA60F4973}" type="datetimeFigureOut">
              <a:rPr lang="en-SG" smtClean="0"/>
              <a:t>12/3/20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8F071-38AC-4330-9ECE-1BEFCF3C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73CC9-3080-465A-A139-3ADB78BB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BB7D-A91F-4B8E-ABDB-7D9971C6E6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29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70EF1-CCE2-497B-9B26-B3D145246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9B995-E183-49B9-9ACF-1C858DA80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FBBCA-D5BA-401C-9E15-9D7079A8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B5C7-B408-46DC-8AED-36DAA60F4973}" type="datetimeFigureOut">
              <a:rPr lang="en-SG" smtClean="0"/>
              <a:t>12/3/20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5533B-3029-4160-82DF-AAE8581E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2C4C2-B229-4687-9E95-3D087A34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BB7D-A91F-4B8E-ABDB-7D9971C6E6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985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FC6A-4299-4DAE-9669-BA158B95B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E0C7A-88B2-4687-A529-804D8827A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EEC00-A715-430A-A2E1-F269485D2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B5C7-B408-46DC-8AED-36DAA60F4973}" type="datetimeFigureOut">
              <a:rPr lang="en-SG" smtClean="0"/>
              <a:t>12/3/20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6FD9D-8472-4FFB-9FC8-03D354CF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FE3A4-17B2-49AD-B1CB-A1F1708A6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BB7D-A91F-4B8E-ABDB-7D9971C6E6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314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F2E84-AE8A-4622-AACA-A9EC0C27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6D44E-84E3-4756-A570-7D83B0D14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F87A2-958D-43C3-ADD5-4133F59B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B5C7-B408-46DC-8AED-36DAA60F4973}" type="datetimeFigureOut">
              <a:rPr lang="en-SG" smtClean="0"/>
              <a:t>12/3/20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C02BC-7BAA-4414-A72D-D8793B08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88DED-9F28-4532-86CF-E36F6161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BB7D-A91F-4B8E-ABDB-7D9971C6E6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712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A54D4-F99F-49B2-B105-EC8A9851A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25F5E-BF61-49B4-9DF8-510270F6A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EE8A8-D7D2-49EB-A8E5-7191AD805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B03C0-6439-4805-AAAA-73503A57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B5C7-B408-46DC-8AED-36DAA60F4973}" type="datetimeFigureOut">
              <a:rPr lang="en-SG" smtClean="0"/>
              <a:t>12/3/20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9EFF6-F5E7-479E-BCB4-06557B30B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9335D-DC8F-4428-83B7-CC18CB99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BB7D-A91F-4B8E-ABDB-7D9971C6E6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527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DAD4C-FC8D-4F8B-83FC-304C91B62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3575A-3F71-42F5-B424-79955601C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D2D3B-F5CB-473B-BA1C-C826A2E08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CCA69-2E80-4134-B374-0BB6242EE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9CBB2-01F0-4EBC-AFDD-59E5C175F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B96A5-0709-4900-8CC6-AF0F92DB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B5C7-B408-46DC-8AED-36DAA60F4973}" type="datetimeFigureOut">
              <a:rPr lang="en-SG" smtClean="0"/>
              <a:t>12/3/20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A16C97-D147-4587-B2C6-E27339BF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549B5A-B572-44EB-9DF1-703FF04B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BB7D-A91F-4B8E-ABDB-7D9971C6E6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724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0EA5-E454-4E79-9818-EF24CD30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E792D-C977-493B-83BA-82D86D4C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B5C7-B408-46DC-8AED-36DAA60F4973}" type="datetimeFigureOut">
              <a:rPr lang="en-SG" smtClean="0"/>
              <a:t>12/3/20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BF9D67-DD78-4008-A44E-26D1E139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9ACE2-9AB3-48EC-8D24-AD10475A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BB7D-A91F-4B8E-ABDB-7D9971C6E6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961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2C82CC-7394-4F29-8D87-0FD2D031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B5C7-B408-46DC-8AED-36DAA60F4973}" type="datetimeFigureOut">
              <a:rPr lang="en-SG" smtClean="0"/>
              <a:t>12/3/20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BDD138-1548-4DB4-BFB9-75AEB0CE6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73A15-51CF-4CEB-921A-8D74F17E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BB7D-A91F-4B8E-ABDB-7D9971C6E6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622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18A32-4761-4D32-A2F5-3431E4549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D1B5C-31E8-4FB1-9CA2-CAAE3D0C6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3784F-20BC-424C-BC2C-2FE907529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40D33-77D7-46A7-9E9C-16E17C61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B5C7-B408-46DC-8AED-36DAA60F4973}" type="datetimeFigureOut">
              <a:rPr lang="en-SG" smtClean="0"/>
              <a:t>12/3/20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BDBC9-26A8-4E2F-8653-139153A54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11CEE-3E71-4EB9-9594-26E14A2A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BB7D-A91F-4B8E-ABDB-7D9971C6E6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372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9CB35-A9BD-43A1-96B8-DA1B528CF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ACD673-E4B9-4CCF-851A-9068AD78C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5AA94-579E-4CC2-BBBB-492312F87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6353F-48E6-402F-AD20-8C073DC0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B5C7-B408-46DC-8AED-36DAA60F4973}" type="datetimeFigureOut">
              <a:rPr lang="en-SG" smtClean="0"/>
              <a:t>12/3/20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98950-7538-4B83-8747-7B3BDF4E5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34D9A-9560-41E1-88F5-CBB1DC9A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BB7D-A91F-4B8E-ABDB-7D9971C6E6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7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F9EBD2-53BC-49F1-BAD5-D3A5163C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533BC-8C23-4B3D-9740-A92F31AE7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8195C-5E42-425F-9023-98C64D10E0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7B5C7-B408-46DC-8AED-36DAA60F4973}" type="datetimeFigureOut">
              <a:rPr lang="en-SG" smtClean="0"/>
              <a:t>12/3/20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E929E-FE7F-4039-A375-740FC068C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B941A-9B3E-4A6B-9134-1B2AE2CF4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8BB7D-A91F-4B8E-ABDB-7D9971C6E6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852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ACCE6178-45F9-4445-80C0-56861C0E4AD5}"/>
              </a:ext>
            </a:extLst>
          </p:cNvPr>
          <p:cNvSpPr txBox="1"/>
          <p:nvPr/>
        </p:nvSpPr>
        <p:spPr>
          <a:xfrm>
            <a:off x="470764" y="2739968"/>
            <a:ext cx="10556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Resolving the AI/ML </a:t>
            </a:r>
          </a:p>
          <a:p>
            <a:r>
              <a:rPr lang="en-US" sz="4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Build vs Buy Dilemma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2780618D-7806-E841-9686-67E93E215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85" y="6043129"/>
            <a:ext cx="9144000" cy="49244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274B47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#MSTechCommunityAPACOnline</a:t>
            </a:r>
          </a:p>
        </p:txBody>
      </p:sp>
      <p:pic>
        <p:nvPicPr>
          <p:cNvPr id="21" name="MS logo gray - EMF" descr="Microsoft logo, gray text version">
            <a:extLst>
              <a:ext uri="{FF2B5EF4-FFF2-40B4-BE49-F238E27FC236}">
                <a16:creationId xmlns:a16="http://schemas.microsoft.com/office/drawing/2014/main" id="{F8975734-D55D-5E40-B277-ED4A97D1A1C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33385" y="834766"/>
            <a:ext cx="1366440" cy="29260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CE824A7-F7EB-CE43-9D1F-190C91FC6E8A}"/>
              </a:ext>
            </a:extLst>
          </p:cNvPr>
          <p:cNvGrpSpPr/>
          <p:nvPr/>
        </p:nvGrpSpPr>
        <p:grpSpPr>
          <a:xfrm>
            <a:off x="7638570" y="2586098"/>
            <a:ext cx="4556626" cy="4307062"/>
            <a:chOff x="7638570" y="2586098"/>
            <a:chExt cx="4556626" cy="4307062"/>
          </a:xfrm>
        </p:grpSpPr>
        <p:sp>
          <p:nvSpPr>
            <p:cNvPr id="24" name="Right Triangle 23">
              <a:extLst>
                <a:ext uri="{FF2B5EF4-FFF2-40B4-BE49-F238E27FC236}">
                  <a16:creationId xmlns:a16="http://schemas.microsoft.com/office/drawing/2014/main" id="{D2D47269-30E2-0E49-8A01-CE798BF6AB3B}"/>
                </a:ext>
              </a:extLst>
            </p:cNvPr>
            <p:cNvSpPr/>
            <p:nvPr/>
          </p:nvSpPr>
          <p:spPr>
            <a:xfrm rot="16200000">
              <a:off x="7774256" y="2450412"/>
              <a:ext cx="4285253" cy="4556626"/>
            </a:xfrm>
            <a:prstGeom prst="rtTriangle">
              <a:avLst/>
            </a:prstGeom>
            <a:solidFill>
              <a:srgbClr val="FF9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61596BF0-5E5A-624A-BF58-8AAE2C6D3FEA}"/>
                </a:ext>
              </a:extLst>
            </p:cNvPr>
            <p:cNvSpPr/>
            <p:nvPr/>
          </p:nvSpPr>
          <p:spPr>
            <a:xfrm rot="16200000">
              <a:off x="8037263" y="2713418"/>
              <a:ext cx="4157931" cy="4157933"/>
            </a:xfrm>
            <a:prstGeom prst="rtTriangle">
              <a:avLst/>
            </a:prstGeom>
            <a:solidFill>
              <a:srgbClr val="30E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 descr="A close up of a logo&#10;&#10;Description automatically generated">
              <a:extLst>
                <a:ext uri="{FF2B5EF4-FFF2-40B4-BE49-F238E27FC236}">
                  <a16:creationId xmlns:a16="http://schemas.microsoft.com/office/drawing/2014/main" id="{697E3608-F937-2B49-AF07-D46B901EC8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3104"/>
            <a:stretch/>
          </p:blipFill>
          <p:spPr>
            <a:xfrm>
              <a:off x="11303874" y="3817572"/>
              <a:ext cx="887000" cy="1020763"/>
            </a:xfrm>
            <a:prstGeom prst="rect">
              <a:avLst/>
            </a:prstGeom>
          </p:spPr>
        </p:pic>
        <p:pic>
          <p:nvPicPr>
            <p:cNvPr id="27" name="Picture 26" descr="A close up of a logo&#10;&#10;Description automatically generated">
              <a:extLst>
                <a:ext uri="{FF2B5EF4-FFF2-40B4-BE49-F238E27FC236}">
                  <a16:creationId xmlns:a16="http://schemas.microsoft.com/office/drawing/2014/main" id="{F4C06B64-2BC8-2C47-8A7B-FEA88B515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44893" y="4201191"/>
              <a:ext cx="1006475" cy="1006475"/>
            </a:xfrm>
            <a:prstGeom prst="rect">
              <a:avLst/>
            </a:prstGeom>
          </p:spPr>
        </p:pic>
        <p:pic>
          <p:nvPicPr>
            <p:cNvPr id="33" name="Picture 32" descr="A close up of a logo&#10;&#10;Description automatically generated">
              <a:extLst>
                <a:ext uri="{FF2B5EF4-FFF2-40B4-BE49-F238E27FC236}">
                  <a16:creationId xmlns:a16="http://schemas.microsoft.com/office/drawing/2014/main" id="{9BF4DC74-1404-7D4B-B05F-052927EE4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81937" y="4803024"/>
              <a:ext cx="1240105" cy="1240105"/>
            </a:xfrm>
            <a:prstGeom prst="rect">
              <a:avLst/>
            </a:prstGeom>
          </p:spPr>
        </p:pic>
        <p:pic>
          <p:nvPicPr>
            <p:cNvPr id="35" name="Picture 34" descr="A picture containing graphics, clock, drawing&#10;&#10;Description automatically generated">
              <a:extLst>
                <a:ext uri="{FF2B5EF4-FFF2-40B4-BE49-F238E27FC236}">
                  <a16:creationId xmlns:a16="http://schemas.microsoft.com/office/drawing/2014/main" id="{6A31B9A2-8DAA-6D4D-990C-858E615A99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292" t="1880" r="12077" b="-1880"/>
            <a:stretch/>
          </p:blipFill>
          <p:spPr>
            <a:xfrm>
              <a:off x="11357436" y="4779874"/>
              <a:ext cx="833438" cy="984789"/>
            </a:xfrm>
            <a:prstGeom prst="rect">
              <a:avLst/>
            </a:prstGeom>
          </p:spPr>
        </p:pic>
        <p:pic>
          <p:nvPicPr>
            <p:cNvPr id="37" name="Picture 36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0FAFC088-14D4-CE44-8B93-6B78122D5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502252" y="4408773"/>
              <a:ext cx="1106488" cy="1106488"/>
            </a:xfrm>
            <a:prstGeom prst="rect">
              <a:avLst/>
            </a:prstGeom>
          </p:spPr>
        </p:pic>
        <p:pic>
          <p:nvPicPr>
            <p:cNvPr id="39" name="Picture 38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6608EE6A-6F76-B547-A2A8-4CC0363AA3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29571"/>
            <a:stretch/>
          </p:blipFill>
          <p:spPr>
            <a:xfrm>
              <a:off x="11350883" y="2749521"/>
              <a:ext cx="839990" cy="1192668"/>
            </a:xfrm>
            <a:prstGeom prst="rect">
              <a:avLst/>
            </a:prstGeom>
          </p:spPr>
        </p:pic>
        <p:pic>
          <p:nvPicPr>
            <p:cNvPr id="43" name="Picture 42" descr="A close up of a sign&#10;&#10;Description automatically generated">
              <a:extLst>
                <a:ext uri="{FF2B5EF4-FFF2-40B4-BE49-F238E27FC236}">
                  <a16:creationId xmlns:a16="http://schemas.microsoft.com/office/drawing/2014/main" id="{87DCEFD1-91B9-D64C-912A-EF30DB2C9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496041" y="5707997"/>
              <a:ext cx="1029664" cy="1029664"/>
            </a:xfrm>
            <a:prstGeom prst="rect">
              <a:avLst/>
            </a:prstGeom>
          </p:spPr>
        </p:pic>
        <p:pic>
          <p:nvPicPr>
            <p:cNvPr id="45" name="Picture 4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6AC13FD2-C53C-284D-9A86-B94075893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174022" y="3176392"/>
              <a:ext cx="1397269" cy="1397269"/>
            </a:xfrm>
            <a:prstGeom prst="rect">
              <a:avLst/>
            </a:prstGeom>
          </p:spPr>
        </p:pic>
        <p:pic>
          <p:nvPicPr>
            <p:cNvPr id="49" name="Picture 48" descr="A picture containing clock, room&#10;&#10;Description automatically generated">
              <a:extLst>
                <a:ext uri="{FF2B5EF4-FFF2-40B4-BE49-F238E27FC236}">
                  <a16:creationId xmlns:a16="http://schemas.microsoft.com/office/drawing/2014/main" id="{17EB81A3-C6E3-ED45-85E8-30810D26A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751368" y="5670230"/>
              <a:ext cx="837155" cy="837155"/>
            </a:xfrm>
            <a:prstGeom prst="rect">
              <a:avLst/>
            </a:prstGeom>
          </p:spPr>
        </p:pic>
        <p:pic>
          <p:nvPicPr>
            <p:cNvPr id="47" name="Picture 46" descr="A close up of a logo&#10;&#10;Description automatically generated">
              <a:extLst>
                <a:ext uri="{FF2B5EF4-FFF2-40B4-BE49-F238E27FC236}">
                  <a16:creationId xmlns:a16="http://schemas.microsoft.com/office/drawing/2014/main" id="{10F0C693-AE4E-1443-82D9-2994062C8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327579" y="5248204"/>
              <a:ext cx="798093" cy="798093"/>
            </a:xfrm>
            <a:prstGeom prst="rect">
              <a:avLst/>
            </a:prstGeom>
          </p:spPr>
        </p:pic>
        <p:pic>
          <p:nvPicPr>
            <p:cNvPr id="41" name="Picture 40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7A4871D4-11CE-5347-B886-8A97253D5A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b="25119"/>
            <a:stretch/>
          </p:blipFill>
          <p:spPr>
            <a:xfrm>
              <a:off x="9341300" y="5714035"/>
              <a:ext cx="1545535" cy="1157315"/>
            </a:xfrm>
            <a:prstGeom prst="rect">
              <a:avLst/>
            </a:prstGeom>
          </p:spPr>
        </p:pic>
        <p:pic>
          <p:nvPicPr>
            <p:cNvPr id="22" name="Picture 21" descr="A picture containing wheel&#10;&#10;Description automatically generated">
              <a:extLst>
                <a:ext uri="{FF2B5EF4-FFF2-40B4-BE49-F238E27FC236}">
                  <a16:creationId xmlns:a16="http://schemas.microsoft.com/office/drawing/2014/main" id="{F4DD4ED2-8F9D-604C-9A01-3C63F8B30F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r="31482"/>
            <a:stretch/>
          </p:blipFill>
          <p:spPr>
            <a:xfrm>
              <a:off x="11373685" y="5700492"/>
              <a:ext cx="817188" cy="1192668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E952324-9FD9-244C-9C2B-4AEFE1742FDF}"/>
              </a:ext>
            </a:extLst>
          </p:cNvPr>
          <p:cNvSpPr txBox="1"/>
          <p:nvPr/>
        </p:nvSpPr>
        <p:spPr>
          <a:xfrm>
            <a:off x="533385" y="2173147"/>
            <a:ext cx="1623393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30E5D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Tech Sharing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4A6F86-979F-B541-8650-923E9D9107F7}"/>
              </a:ext>
            </a:extLst>
          </p:cNvPr>
          <p:cNvSpPr txBox="1"/>
          <p:nvPr/>
        </p:nvSpPr>
        <p:spPr>
          <a:xfrm>
            <a:off x="470764" y="4327953"/>
            <a:ext cx="7670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000">
                <a:latin typeface="Segoe UI Symbol" panose="020B0502040204020203" pitchFamily="34" charset="0"/>
                <a:ea typeface="Segoe UI Symbol" panose="020B0502040204020203" pitchFamily="34" charset="0"/>
              </a:rPr>
              <a:t>By Seema </a:t>
            </a:r>
            <a:r>
              <a:rPr lang="en-US" sz="2000" err="1">
                <a:latin typeface="Segoe UI Symbol" panose="020B0502040204020203" pitchFamily="34" charset="0"/>
                <a:ea typeface="Segoe UI Symbol" panose="020B0502040204020203" pitchFamily="34" charset="0"/>
              </a:rPr>
              <a:t>Chokshi</a:t>
            </a:r>
            <a:r>
              <a:rPr lang="en-US" sz="2000">
                <a:latin typeface="Segoe UI Symbol" panose="020B0502040204020203" pitchFamily="34" charset="0"/>
                <a:ea typeface="Segoe UI Symbol" panose="020B0502040204020203" pitchFamily="34" charset="0"/>
              </a:rPr>
              <a:t>, AI-ML Singapore Community Lead</a:t>
            </a:r>
          </a:p>
          <a:p>
            <a:pPr fontAlgn="base"/>
            <a:r>
              <a:rPr lang="en-US" sz="2000">
                <a:latin typeface="Segoe UI Symbol" panose="020B0502040204020203" pitchFamily="34" charset="0"/>
                <a:ea typeface="Segoe UI Symbol" panose="020B0502040204020203" pitchFamily="34" charset="0"/>
              </a:rPr>
              <a:t>School of Information Systems, Singapore Management University</a:t>
            </a:r>
          </a:p>
        </p:txBody>
      </p:sp>
    </p:spTree>
    <p:extLst>
      <p:ext uri="{BB962C8B-B14F-4D97-AF65-F5344CB8AC3E}">
        <p14:creationId xmlns:p14="http://schemas.microsoft.com/office/powerpoint/2010/main" val="1715992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8482-7AD1-4F3F-A6FF-86229D77A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18C43-FD02-4788-8EAC-7FBBF82A6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4000" dirty="0"/>
              <a:t>[</a:t>
            </a:r>
            <a:r>
              <a:rPr lang="en-SG" sz="4000" dirty="0">
                <a:solidFill>
                  <a:srgbClr val="00B0F0"/>
                </a:solidFill>
              </a:rPr>
              <a:t>PRACTITIONER</a:t>
            </a:r>
            <a:r>
              <a:rPr lang="en-SG" sz="4000" dirty="0"/>
              <a:t>] </a:t>
            </a:r>
          </a:p>
          <a:p>
            <a:pPr marL="0" indent="0">
              <a:buNone/>
            </a:pPr>
            <a:r>
              <a:rPr lang="en-SG" sz="4000" dirty="0"/>
              <a:t>– 9 Years </a:t>
            </a:r>
          </a:p>
          <a:p>
            <a:pPr marL="0" indent="0">
              <a:buNone/>
            </a:pPr>
            <a:r>
              <a:rPr lang="en-SG" sz="4000" dirty="0"/>
              <a:t>– American Express </a:t>
            </a:r>
          </a:p>
          <a:p>
            <a:pPr marL="0" indent="0">
              <a:buNone/>
            </a:pPr>
            <a:r>
              <a:rPr lang="en-SG" sz="4000" dirty="0"/>
              <a:t>– India </a:t>
            </a:r>
            <a:r>
              <a:rPr lang="en-SG" sz="4000" dirty="0">
                <a:solidFill>
                  <a:srgbClr val="00B0F0"/>
                </a:solidFill>
              </a:rPr>
              <a:t>USA</a:t>
            </a:r>
            <a:r>
              <a:rPr lang="en-SG" sz="4000" dirty="0"/>
              <a:t> Singapore</a:t>
            </a:r>
          </a:p>
          <a:p>
            <a:pPr marL="0" indent="0">
              <a:buNone/>
            </a:pPr>
            <a:endParaRPr lang="en-SG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1751B-E507-4682-B6B6-34EF252A4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15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4000" dirty="0"/>
              <a:t>[</a:t>
            </a:r>
            <a:r>
              <a:rPr lang="en-SG" sz="4000" dirty="0">
                <a:solidFill>
                  <a:srgbClr val="00B0F0"/>
                </a:solidFill>
              </a:rPr>
              <a:t>ACADEMIC</a:t>
            </a:r>
            <a:r>
              <a:rPr lang="en-SG" sz="4000" dirty="0"/>
              <a:t>] </a:t>
            </a:r>
          </a:p>
          <a:p>
            <a:pPr marL="0" indent="0">
              <a:buNone/>
            </a:pPr>
            <a:r>
              <a:rPr lang="en-SG" sz="4000" dirty="0"/>
              <a:t>– 7 Years </a:t>
            </a:r>
          </a:p>
          <a:p>
            <a:pPr marL="0" indent="0">
              <a:buNone/>
            </a:pPr>
            <a:r>
              <a:rPr lang="en-SG" sz="4000" dirty="0"/>
              <a:t>– SMU </a:t>
            </a:r>
          </a:p>
          <a:p>
            <a:pPr marL="0" indent="0">
              <a:buNone/>
            </a:pPr>
            <a:r>
              <a:rPr lang="en-SG" sz="4000" dirty="0"/>
              <a:t>– Director of Analytics </a:t>
            </a:r>
          </a:p>
          <a:p>
            <a:pPr marL="0" indent="0">
              <a:buNone/>
            </a:pPr>
            <a:r>
              <a:rPr lang="en-SG" sz="4000" dirty="0"/>
              <a:t>– Faculty of IS</a:t>
            </a:r>
          </a:p>
        </p:txBody>
      </p:sp>
    </p:spTree>
    <p:extLst>
      <p:ext uri="{BB962C8B-B14F-4D97-AF65-F5344CB8AC3E}">
        <p14:creationId xmlns:p14="http://schemas.microsoft.com/office/powerpoint/2010/main" val="233178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BC8AB77-FEB3-4D99-86A4-1CE7E398BE45}"/>
              </a:ext>
            </a:extLst>
          </p:cNvPr>
          <p:cNvSpPr/>
          <p:nvPr/>
        </p:nvSpPr>
        <p:spPr>
          <a:xfrm>
            <a:off x="1355279" y="2921168"/>
            <a:ext cx="948144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6000" dirty="0"/>
              <a:t>What are you solving with </a:t>
            </a:r>
            <a:r>
              <a:rPr lang="en-SG" sz="6000" dirty="0">
                <a:solidFill>
                  <a:srgbClr val="00B0F0"/>
                </a:solidFill>
              </a:rPr>
              <a:t>AI</a:t>
            </a:r>
            <a:r>
              <a:rPr lang="en-SG" sz="6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2722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DF714-C9ED-4760-B6A3-546EB4313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6600" dirty="0" err="1">
                <a:solidFill>
                  <a:srgbClr val="00B0F0"/>
                </a:solidFill>
              </a:rPr>
              <a:t>Key</a:t>
            </a:r>
            <a:r>
              <a:rPr lang="en-SG" sz="6600" dirty="0" err="1"/>
              <a:t>Considerations</a:t>
            </a:r>
            <a:endParaRPr lang="en-SG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D3C5D-DDD3-4C28-B6ED-D1F2B8AA82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6600" dirty="0">
                <a:solidFill>
                  <a:schemeClr val="bg1">
                    <a:lumMod val="85000"/>
                  </a:schemeClr>
                </a:solidFill>
              </a:rPr>
              <a:t>Data</a:t>
            </a:r>
          </a:p>
          <a:p>
            <a:pPr marL="0" indent="0" algn="ctr">
              <a:buNone/>
            </a:pPr>
            <a:endParaRPr lang="en-SG" sz="66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ctr">
              <a:buNone/>
            </a:pPr>
            <a:r>
              <a:rPr lang="en-SG" sz="6600" dirty="0">
                <a:solidFill>
                  <a:schemeClr val="bg1">
                    <a:lumMod val="85000"/>
                  </a:schemeClr>
                </a:solidFill>
              </a:rPr>
              <a:t>Talent</a:t>
            </a:r>
          </a:p>
          <a:p>
            <a:pPr marL="0" indent="0" algn="ctr">
              <a:buNone/>
            </a:pPr>
            <a:endParaRPr lang="en-SG" sz="66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ctr">
              <a:buNone/>
            </a:pPr>
            <a:endParaRPr lang="en-SG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7F7C3-8CBD-4CBF-B593-89B08A72C3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6600" dirty="0">
                <a:solidFill>
                  <a:schemeClr val="bg1">
                    <a:lumMod val="85000"/>
                  </a:schemeClr>
                </a:solidFill>
              </a:rPr>
              <a:t>Time</a:t>
            </a:r>
          </a:p>
          <a:p>
            <a:pPr marL="0" indent="0" algn="ctr">
              <a:buNone/>
            </a:pPr>
            <a:endParaRPr lang="en-SG" sz="66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ctr">
              <a:buNone/>
            </a:pPr>
            <a:r>
              <a:rPr lang="en-SG" sz="6600" dirty="0">
                <a:solidFill>
                  <a:schemeClr val="bg1">
                    <a:lumMod val="85000"/>
                  </a:schemeClr>
                </a:solidFill>
              </a:rPr>
              <a:t>Cost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250D87-14A9-4CCC-AED9-B1F51605D719}"/>
              </a:ext>
            </a:extLst>
          </p:cNvPr>
          <p:cNvSpPr/>
          <p:nvPr/>
        </p:nvSpPr>
        <p:spPr>
          <a:xfrm>
            <a:off x="2543842" y="1728352"/>
            <a:ext cx="178234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sz="6600" dirty="0">
                <a:solidFill>
                  <a:srgbClr val="00B0F0"/>
                </a:solidFill>
              </a:rPr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4614C6-D725-4D72-B291-1D69392619C9}"/>
              </a:ext>
            </a:extLst>
          </p:cNvPr>
          <p:cNvSpPr/>
          <p:nvPr/>
        </p:nvSpPr>
        <p:spPr>
          <a:xfrm>
            <a:off x="7825522" y="1728352"/>
            <a:ext cx="188865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sz="6600" dirty="0">
                <a:solidFill>
                  <a:srgbClr val="00B0F0"/>
                </a:solidFill>
              </a:rPr>
              <a:t>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D5E154-508D-4DE4-B06B-E3BCE9AF2F65}"/>
              </a:ext>
            </a:extLst>
          </p:cNvPr>
          <p:cNvSpPr/>
          <p:nvPr/>
        </p:nvSpPr>
        <p:spPr>
          <a:xfrm>
            <a:off x="2293208" y="3795779"/>
            <a:ext cx="227158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sz="6600" dirty="0">
                <a:solidFill>
                  <a:srgbClr val="00B0F0"/>
                </a:solidFill>
              </a:rPr>
              <a:t>Talent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FEF28F-E5D9-4DC6-B7DA-F8BBFDC2937D}"/>
              </a:ext>
            </a:extLst>
          </p:cNvPr>
          <p:cNvSpPr/>
          <p:nvPr/>
        </p:nvSpPr>
        <p:spPr>
          <a:xfrm>
            <a:off x="7925647" y="3795779"/>
            <a:ext cx="168841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sz="6600" dirty="0">
                <a:solidFill>
                  <a:srgbClr val="00B0F0"/>
                </a:solidFill>
              </a:rPr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124682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Buy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600" dirty="0">
                <a:solidFill>
                  <a:srgbClr val="00B0F0"/>
                </a:solidFill>
                <a:sym typeface="Wingdings" panose="05000000000000000000" pitchFamily="2" charset="2"/>
              </a:rPr>
              <a:t>Data </a:t>
            </a:r>
            <a:r>
              <a:rPr lang="en-SG" sz="3600" dirty="0">
                <a:sym typeface="Wingdings" panose="05000000000000000000" pitchFamily="2" charset="2"/>
              </a:rPr>
              <a:t>Easy to obtain</a:t>
            </a:r>
            <a:endParaRPr lang="en-SG" sz="36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SG" sz="3600" dirty="0">
                <a:solidFill>
                  <a:srgbClr val="00B0F0"/>
                </a:solidFill>
                <a:sym typeface="Wingdings" panose="05000000000000000000" pitchFamily="2" charset="2"/>
              </a:rPr>
              <a:t>Time </a:t>
            </a:r>
            <a:r>
              <a:rPr lang="en-SG" sz="3600" dirty="0">
                <a:sym typeface="Wingdings" panose="05000000000000000000" pitchFamily="2" charset="2"/>
              </a:rPr>
              <a:t>Quick</a:t>
            </a:r>
            <a:endParaRPr lang="en-SG" sz="36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SG" sz="3600" dirty="0">
                <a:solidFill>
                  <a:srgbClr val="00B0F0"/>
                </a:solidFill>
                <a:sym typeface="Wingdings" panose="05000000000000000000" pitchFamily="2" charset="2"/>
              </a:rPr>
              <a:t>Talent </a:t>
            </a:r>
            <a:r>
              <a:rPr lang="en-SG" sz="3600" dirty="0">
                <a:sym typeface="Wingdings" panose="05000000000000000000" pitchFamily="2" charset="2"/>
              </a:rPr>
              <a:t>Non specialist</a:t>
            </a:r>
            <a:endParaRPr lang="en-SG" sz="36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SG" sz="3600" dirty="0">
                <a:solidFill>
                  <a:srgbClr val="00B0F0"/>
                </a:solidFill>
                <a:sym typeface="Wingdings" panose="05000000000000000000" pitchFamily="2" charset="2"/>
              </a:rPr>
              <a:t>Cost </a:t>
            </a:r>
            <a:r>
              <a:rPr lang="en-SG" sz="3600" dirty="0">
                <a:sym typeface="Wingdings" panose="05000000000000000000" pitchFamily="2" charset="2"/>
              </a:rPr>
              <a:t>$ - $$</a:t>
            </a:r>
          </a:p>
          <a:p>
            <a:pPr marL="0" indent="0">
              <a:buNone/>
            </a:pPr>
            <a:endParaRPr lang="en-SG" sz="36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SG" sz="3600" dirty="0">
                <a:sym typeface="Wingdings" panose="05000000000000000000" pitchFamily="2" charset="2"/>
              </a:rPr>
              <a:t>Related to HR, Finance, Administrative uses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9288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Build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600" dirty="0">
                <a:solidFill>
                  <a:srgbClr val="00B0F0"/>
                </a:solidFill>
                <a:sym typeface="Wingdings" panose="05000000000000000000" pitchFamily="2" charset="2"/>
              </a:rPr>
              <a:t>Data </a:t>
            </a:r>
            <a:r>
              <a:rPr lang="en-SG" sz="3600" dirty="0">
                <a:sym typeface="Wingdings" panose="05000000000000000000" pitchFamily="2" charset="2"/>
              </a:rPr>
              <a:t>Specialised</a:t>
            </a:r>
            <a:endParaRPr lang="en-SG" sz="36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SG" sz="3600" dirty="0">
                <a:solidFill>
                  <a:srgbClr val="00B0F0"/>
                </a:solidFill>
                <a:sym typeface="Wingdings" panose="05000000000000000000" pitchFamily="2" charset="2"/>
              </a:rPr>
              <a:t>Time </a:t>
            </a:r>
            <a:r>
              <a:rPr lang="en-SG" sz="3600" dirty="0">
                <a:sym typeface="Wingdings" panose="05000000000000000000" pitchFamily="2" charset="2"/>
              </a:rPr>
              <a:t>Long haul</a:t>
            </a:r>
            <a:endParaRPr lang="en-SG" sz="36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SG" sz="3600" dirty="0">
                <a:solidFill>
                  <a:srgbClr val="00B0F0"/>
                </a:solidFill>
                <a:sym typeface="Wingdings" panose="05000000000000000000" pitchFamily="2" charset="2"/>
              </a:rPr>
              <a:t>Talent </a:t>
            </a:r>
            <a:r>
              <a:rPr lang="en-SG" sz="3600" dirty="0">
                <a:sym typeface="Wingdings" panose="05000000000000000000" pitchFamily="2" charset="2"/>
              </a:rPr>
              <a:t>Specialists</a:t>
            </a:r>
            <a:endParaRPr lang="en-SG" sz="36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SG" sz="3600" dirty="0">
                <a:solidFill>
                  <a:srgbClr val="00B0F0"/>
                </a:solidFill>
                <a:sym typeface="Wingdings" panose="05000000000000000000" pitchFamily="2" charset="2"/>
              </a:rPr>
              <a:t>Cost </a:t>
            </a:r>
            <a:r>
              <a:rPr lang="en-SG" sz="3600" dirty="0">
                <a:sym typeface="Wingdings" panose="05000000000000000000" pitchFamily="2" charset="2"/>
              </a:rPr>
              <a:t>  $$$..$$$</a:t>
            </a:r>
          </a:p>
          <a:p>
            <a:pPr marL="0" indent="0">
              <a:buNone/>
            </a:pPr>
            <a:endParaRPr lang="en-SG" sz="36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SG" sz="3600" dirty="0">
                <a:sym typeface="Wingdings" panose="05000000000000000000" pitchFamily="2" charset="2"/>
              </a:rPr>
              <a:t>Related to core business value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88764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Customize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600" dirty="0">
                <a:solidFill>
                  <a:srgbClr val="00B0F0"/>
                </a:solidFill>
                <a:sym typeface="Wingdings" panose="05000000000000000000" pitchFamily="2" charset="2"/>
              </a:rPr>
              <a:t>Data </a:t>
            </a:r>
            <a:r>
              <a:rPr lang="en-SG" sz="3600" dirty="0">
                <a:sym typeface="Wingdings" panose="05000000000000000000" pitchFamily="2" charset="2"/>
              </a:rPr>
              <a:t>Generic +</a:t>
            </a:r>
            <a:r>
              <a:rPr lang="en-SG" sz="3600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SG" sz="3600" dirty="0">
                <a:sym typeface="Wingdings" panose="05000000000000000000" pitchFamily="2" charset="2"/>
              </a:rPr>
              <a:t>Specialised </a:t>
            </a:r>
            <a:endParaRPr lang="en-SG" sz="36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SG" sz="3600" dirty="0">
                <a:solidFill>
                  <a:srgbClr val="00B0F0"/>
                </a:solidFill>
                <a:sym typeface="Wingdings" panose="05000000000000000000" pitchFamily="2" charset="2"/>
              </a:rPr>
              <a:t>Time </a:t>
            </a:r>
            <a:r>
              <a:rPr lang="en-SG" sz="3600" dirty="0">
                <a:sym typeface="Wingdings" panose="05000000000000000000" pitchFamily="2" charset="2"/>
              </a:rPr>
              <a:t>Quick -Moderate</a:t>
            </a:r>
            <a:endParaRPr lang="en-SG" sz="36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SG" sz="3600" dirty="0">
                <a:solidFill>
                  <a:srgbClr val="00B0F0"/>
                </a:solidFill>
                <a:sym typeface="Wingdings" panose="05000000000000000000" pitchFamily="2" charset="2"/>
              </a:rPr>
              <a:t>Talent </a:t>
            </a:r>
            <a:r>
              <a:rPr lang="en-SG" sz="3600" dirty="0">
                <a:sym typeface="Wingdings" panose="05000000000000000000" pitchFamily="2" charset="2"/>
              </a:rPr>
              <a:t>Specialists to customize the ML tools</a:t>
            </a:r>
            <a:endParaRPr lang="en-SG" sz="36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SG" sz="3600" dirty="0">
                <a:solidFill>
                  <a:srgbClr val="00B0F0"/>
                </a:solidFill>
                <a:sym typeface="Wingdings" panose="05000000000000000000" pitchFamily="2" charset="2"/>
              </a:rPr>
              <a:t>Cost </a:t>
            </a:r>
            <a:r>
              <a:rPr lang="en-SG" sz="3600" dirty="0">
                <a:sym typeface="Wingdings" panose="05000000000000000000" pitchFamily="2" charset="2"/>
              </a:rPr>
              <a:t>  $$ - $$$</a:t>
            </a:r>
          </a:p>
          <a:p>
            <a:pPr marL="0" indent="0">
              <a:buNone/>
            </a:pPr>
            <a:endParaRPr lang="en-SG" sz="36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SG" sz="3600" dirty="0">
                <a:sym typeface="Wingdings" panose="05000000000000000000" pitchFamily="2" charset="2"/>
              </a:rPr>
              <a:t> Related to core and non-core business value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7438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Conclusions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Manage </a:t>
            </a:r>
            <a:r>
              <a:rPr lang="en-US" sz="3600" b="1" dirty="0">
                <a:solidFill>
                  <a:schemeClr val="accent1"/>
                </a:solidFill>
              </a:rPr>
              <a:t>E</a:t>
            </a:r>
            <a:r>
              <a:rPr lang="en-US" sz="3600" dirty="0"/>
              <a:t>xpectations - Very easy to get blindsided; start small; deliver; grow</a:t>
            </a:r>
          </a:p>
          <a:p>
            <a:endParaRPr lang="en-US" sz="3600" dirty="0"/>
          </a:p>
          <a:p>
            <a:r>
              <a:rPr lang="en-US" sz="3600" dirty="0"/>
              <a:t>Manage </a:t>
            </a:r>
            <a:r>
              <a:rPr lang="en-US" sz="3600" b="1" dirty="0">
                <a:solidFill>
                  <a:schemeClr val="accent1"/>
                </a:solidFill>
              </a:rPr>
              <a:t>T</a:t>
            </a:r>
            <a:r>
              <a:rPr lang="en-US" sz="3600" dirty="0"/>
              <a:t>alents – Avoid flavor of the day AI projects; keep the focus.</a:t>
            </a:r>
          </a:p>
          <a:p>
            <a:endParaRPr lang="en-US" sz="3600" dirty="0"/>
          </a:p>
          <a:p>
            <a:r>
              <a:rPr lang="en-US" sz="3600" dirty="0"/>
              <a:t>Manage </a:t>
            </a:r>
            <a:r>
              <a:rPr lang="en-US" sz="3600" b="1" dirty="0">
                <a:solidFill>
                  <a:schemeClr val="accent1"/>
                </a:solidFill>
              </a:rPr>
              <a:t>C</a:t>
            </a:r>
            <a:r>
              <a:rPr lang="en-US" sz="3600" dirty="0"/>
              <a:t>hange – A very fast evolving field; keep abreast of the offerings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35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280</Words>
  <Application>Microsoft Macintosh PowerPoint</Application>
  <PresentationFormat>Widescreen</PresentationFormat>
  <Paragraphs>68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 Symbol</vt:lpstr>
      <vt:lpstr>Office Theme</vt:lpstr>
      <vt:lpstr>#MSTechCommunityAPACOnline</vt:lpstr>
      <vt:lpstr>Who am I?</vt:lpstr>
      <vt:lpstr>PowerPoint Presentation</vt:lpstr>
      <vt:lpstr>KeyConsiderations</vt:lpstr>
      <vt:lpstr>Buy Considerations</vt:lpstr>
      <vt:lpstr>Build Considerations</vt:lpstr>
      <vt:lpstr>Customize Considerations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Setu Chokshi</dc:creator>
  <cp:lastModifiedBy>Hyunjoo Ha (Adecco Korea)</cp:lastModifiedBy>
  <cp:revision>38</cp:revision>
  <cp:lastPrinted>2020-03-06T06:08:46Z</cp:lastPrinted>
  <dcterms:created xsi:type="dcterms:W3CDTF">2020-03-06T00:11:47Z</dcterms:created>
  <dcterms:modified xsi:type="dcterms:W3CDTF">2020-03-12T03:36:28Z</dcterms:modified>
</cp:coreProperties>
</file>