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ata"/>
      <p:regular r:id="rId39"/>
    </p:embeddedFont>
    <p:embeddedFont>
      <p:font typeface="Proxima Nova"/>
      <p:regular r:id="rId40"/>
      <p:bold r:id="rId41"/>
      <p:italic r:id="rId42"/>
      <p:boldItalic r:id="rId43"/>
    </p:embeddedFont>
    <p:embeddedFont>
      <p:font typeface="Roboto"/>
      <p:regular r:id="rId44"/>
      <p:bold r:id="rId45"/>
      <p:italic r:id="rId46"/>
      <p:boldItalic r:id="rId47"/>
    </p:embeddedFont>
    <p:embeddedFont>
      <p:font typeface="Montserrat"/>
      <p:regular r:id="rId48"/>
      <p:bold r:id="rId49"/>
      <p:italic r:id="rId50"/>
      <p:boldItalic r:id="rId51"/>
    </p:embeddedFont>
    <p:embeddedFont>
      <p:font typeface="Quattrocento Sans"/>
      <p:regular r:id="rId52"/>
      <p:bold r:id="rId53"/>
      <p:italic r:id="rId54"/>
      <p:boldItalic r:id="rId55"/>
    </p:embeddedFont>
    <p:embeddedFont>
      <p:font typeface="Alfa Slab On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Roboto-regular.fntdata"/><Relationship Id="rId43" Type="http://schemas.openxmlformats.org/officeDocument/2006/relationships/font" Target="fonts/ProximaNova-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Roboto-boldItalic.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ata-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QuattrocentoSans-bold.fntdata"/><Relationship Id="rId52" Type="http://schemas.openxmlformats.org/officeDocument/2006/relationships/font" Target="fonts/QuattrocentoSans-regular.fntdata"/><Relationship Id="rId11" Type="http://schemas.openxmlformats.org/officeDocument/2006/relationships/slide" Target="slides/slide6.xml"/><Relationship Id="rId55" Type="http://schemas.openxmlformats.org/officeDocument/2006/relationships/font" Target="fonts/QuattrocentoSans-boldItalic.fntdata"/><Relationship Id="rId10" Type="http://schemas.openxmlformats.org/officeDocument/2006/relationships/slide" Target="slides/slide5.xml"/><Relationship Id="rId54"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Thank you for being here and for staying through. Diane and I are excited to share our stories and we hope that from this, you take away some ideas and encouragement to Making the Change that yourself</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dbd49c10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dbd49c10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After hearing encouraging stories from the bootcamp graduates, I went home and did more research on ways to become more involved. Having done some tutorials here and there, I knew I wanted to apply for a bootcamp/course in order to work with an actual team with industry people to build an end-to-end product.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And so, </a:t>
            </a:r>
            <a:r>
              <a:rPr lang="en" sz="1800"/>
              <a:t>That same year, I decided to apply for the TL bootcamp. I thought this to be a good testing ground as I committed ~1 day a week for 3 months to pursuing this without </a:t>
            </a:r>
            <a:r>
              <a:rPr lang="en" sz="1800"/>
              <a:t>compromising</a:t>
            </a:r>
            <a:r>
              <a:rPr lang="en" sz="1800"/>
              <a:t> my income nor my full-time job.</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After the bootcamp I took some time to consider if this was what I wanted to do. During this period I found ways to become more involved - talking to people, going for conferences, volunteering for TechLadies etc. I wanted to ‘live it’ just to get a taste and see if </a:t>
            </a:r>
            <a:r>
              <a:rPr lang="en" sz="1800"/>
              <a:t>this </a:t>
            </a:r>
            <a:r>
              <a:rPr lang="en" sz="1800"/>
              <a:t>was what I really wanted to do.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Sometime in mid-2018 I decided to take the plunge. I left my job and committed myself to a 3 month full-time bootcamp with Thoughtworks - where I wrote code from 9 - 5</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d63be08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63be08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After the bootcamp ended, I thought about the types of roles that would allow me to work on the things I am interested in and apply the skills that I have picked up so far, not just the tech stuff but the skills I have picked up from my previous role as well. I saw this next role as a re-invention; almost like a new season of my career journey.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 know I wanted to spend my day building things that are functional and beautiful, while still be able to work with people. In the end, I thought front-end development would allow me to be critical, logical and creative at the same time.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hindsight, before I had even known it - I realised that I had loosely followed ‘Design thinking’ methodology.</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dbd49c10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dbd49c10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Design thinking is a process for problem solving. It is an iterative approach that involves breaking down a problem &gt; generating ideas and exploring options &gt; </a:t>
            </a:r>
            <a:endParaRPr sz="1800"/>
          </a:p>
          <a:p>
            <a:pPr indent="0" lvl="0" marL="0" rtl="0" algn="l">
              <a:spcBef>
                <a:spcPts val="0"/>
              </a:spcBef>
              <a:spcAft>
                <a:spcPts val="0"/>
              </a:spcAft>
              <a:buNone/>
            </a:pPr>
            <a:r>
              <a:rPr lang="en" sz="1800"/>
              <a:t>testing these solutions. It has a bias towards action, and it w</a:t>
            </a:r>
            <a:r>
              <a:rPr lang="en" sz="1800"/>
              <a:t>orks because ultimately, the solutions are crafted around what is desirable and viable for you.</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eeb8c0e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eeb8c0e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first step towards this process is </a:t>
            </a:r>
            <a:r>
              <a:rPr b="1" lang="en" sz="1800"/>
              <a:t>Empathy. </a:t>
            </a:r>
            <a:r>
              <a:rPr lang="en" sz="1800"/>
              <a:t>In our context, Empathy involves understanding your own needs and motivations, as well as finding out who will be impacted by your decisions. Articulate your work view and life view in order to gain clarity about what you find meaningful. Understanding your influences can also help build a solid foundation for the next steps.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Once you have your notes, organise them to find themes - passions/interests, skills/strengths etc.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eeb8c0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eeb8c0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Next, we </a:t>
            </a:r>
            <a:r>
              <a:rPr b="1" lang="en" sz="1800"/>
              <a:t>define</a:t>
            </a:r>
            <a:r>
              <a:rPr lang="en" sz="1800"/>
              <a:t> the problem. What is the problem you are trying to solve? Are you looking for </a:t>
            </a:r>
            <a:r>
              <a:rPr lang="en" sz="1800"/>
              <a:t>more flexibility in working hours, more meaning, pick up a new skill?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Our challenge to you is therefore:</a:t>
            </a:r>
            <a:endParaRPr sz="1800"/>
          </a:p>
          <a:p>
            <a:pPr indent="-342900" lvl="0" marL="457200" rtl="0" algn="l">
              <a:spcBef>
                <a:spcPts val="0"/>
              </a:spcBef>
              <a:spcAft>
                <a:spcPts val="0"/>
              </a:spcAft>
              <a:buSzPts val="1800"/>
              <a:buChar char="●"/>
            </a:pPr>
            <a:r>
              <a:rPr lang="en" sz="1800"/>
              <a:t>To think about what you like/ dislike about your work now? It’s not enough to say, “I want to change jobs”, you really need to dig deep and find out the underlying reasons. </a:t>
            </a:r>
            <a:endParaRPr sz="1800"/>
          </a:p>
          <a:p>
            <a:pPr indent="-342900" lvl="0" marL="457200" rtl="0" algn="l">
              <a:spcBef>
                <a:spcPts val="0"/>
              </a:spcBef>
              <a:spcAft>
                <a:spcPts val="0"/>
              </a:spcAft>
              <a:buSzPts val="1800"/>
              <a:buChar char="●"/>
            </a:pPr>
            <a:r>
              <a:rPr lang="en" sz="1800"/>
              <a:t>What parts of your past and current jobs, hobbies and activities do you enjoy the most?</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eeb8c0e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eeb8c0e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next step is to </a:t>
            </a:r>
            <a:r>
              <a:rPr b="1" lang="en" sz="1800"/>
              <a:t>ideate</a:t>
            </a:r>
            <a:r>
              <a:rPr lang="en" sz="1800"/>
              <a:t>. This is a values alignment exercise where you take your values and skills sets and think about how to apply them. Put aside your limitations for the moment and write down as many ideas as you can. </a:t>
            </a:r>
            <a:r>
              <a:rPr lang="en" sz="1800">
                <a:solidFill>
                  <a:srgbClr val="121D28"/>
                </a:solidFill>
                <a:highlight>
                  <a:srgbClr val="FFFFFF"/>
                </a:highlight>
              </a:rPr>
              <a:t>No idea is too small nor too big. Think far, think wide.</a:t>
            </a:r>
            <a:endParaRPr i="1"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eeb8c0ed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eeb8c0ed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Then, you </a:t>
            </a:r>
            <a:r>
              <a:rPr lang="en" sz="1800"/>
              <a:t>converge to </a:t>
            </a:r>
            <a:r>
              <a:rPr lang="en" sz="1800"/>
              <a:t>focus on 1 path and </a:t>
            </a:r>
            <a:r>
              <a:rPr b="1" lang="en" sz="1800"/>
              <a:t>prototype </a:t>
            </a:r>
            <a:r>
              <a:rPr lang="en" sz="1800"/>
              <a:t>to get clarity around the work you are interested in.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Reach out to your network, grab coffee with people who have careers that match those on your list. You can start by taking up a course, attend a conference, or volunteer. That way, you can learn quickly whether it’s for you. Doing research is easy but you will never know until you try. The idea is not just to read an article but the gain some real world insight.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eeb8c0ed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eeb8c0ed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Finally, take what you learned and use that feedback to refine your plan. You can start slow</a:t>
            </a:r>
            <a:r>
              <a:rPr lang="en" sz="1800"/>
              <a:t> upskilling in your current role to take up projects that align with your career direction. I went a bit drastic - that came in the form of applying for the full-time programme with Thoughtworks and eventually, landing myself a role as a front-end developer.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I’ll now hand over to Diane, who will be diving a little deeper and sharing her take on this. We’ll start with this word - composing.</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0dc4e34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0dc4e34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Min, so much for sharing your story, and how you have crafted your Career.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Diane Boettcher, and have made many changes over the years. I first graduated from college back in the late eighties, served in the US Navy as a flight officer, worked in healthcare IT, lived in Spain, Germany, Hawaii, Guam, several different places across the United States, and now Singapore. Some might say that I’m further along in my career journey, or career path. The challenge with that though is that when we think of our careers, our lives as journeys, we often struggle to enjoy the journey. So much so, that we have to remind ourselves to enjoy the journey. You see, journeys necessarily have destinations. And we end up focusing on the destination, where we’re headed. Our eyes are on the prize, on the next level, on the next job. When we think of our career as a path that framework shapes our thinking about the jobs we take as steps on that path. I’d like to offer you another framework.</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0dc4e34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 is music, and your career is a symphony. And, as a symphony, you’ll have different movements. Some movements will be fast, with the strings setting the pace. Other movements will have more bass and drums. Movements may slow down, as you start your family or take care of an aging parent. You don’t rush to the finale. Because a symphony isn’t the finale. And you get to play music.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you get to enjoy each movement, you get to enjoy each part, you get to play! </a:t>
            </a:r>
            <a:endParaRPr/>
          </a:p>
        </p:txBody>
      </p:sp>
      <p:sp>
        <p:nvSpPr>
          <p:cNvPr id="362" name="Google Shape;362;g70dc4e341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dbd49c10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dbd49c10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0dc4e34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0dc4e34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know that it is time to wrap up the movement that you’re in? In the design thinking framework, this evaluation can be a continual process.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0dc4e3410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70dc4e3410_3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Ikigai is a concept that might also be called avocation. Our avocation is what we are called to do. If what you’re doing, what you’re playing, is your avocation, it will have the following components.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Enjoyment might be more simply be described work that you enjoy doing. It’s the work that you would do even if you weren’t being paid. It’s the thing that gets you out of bed to say, “Yippee, skippy, I get to do *this*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Reward might be simply work that you will be paid for. Most of us need to make our way in the world, to pay for food, rent, clothing. Our salary, our pay, can also be an external validation, a statement that what we’re doing is valued by others. And for some of us, our pay is a way of keeping score. There’s nothing wrong with that. That’s fine. Just know that you’re keeping score that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Skilled can also just be work that you’re good at. Doing things that we can do makes the work easy, it gives us a sense of accomplishment.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have fulfill our purpose when we believe the work we do needs to be done in the world. Our experiences, our lives, have shown us different things so we each have a unique sense of purpose.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work we do is work we enjoy, work we can be paid to do, work that we’re good at and work that we believe needs to be done in the world, that – well, that, my friends, is joy.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realistically, we may not be able to hit all four circles at the same time with the same work. We may find that our job, our career, hits three of the four notes. That may be enough. That may be what we need at that time. And then we find the fourth note in another part of our lives.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mean, first we must discern some of these things – what do I enjoy? What am I good at? What will people pay me to do? And what needs to be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again, as you play your symphony, you may find that you enjoy different things, or that you are able to be paid less, or need to be paid more. The discernment is an exercise that we must revisit from time to time. Perhaps not every day – that would be exhausting! Perhaps annually though, we can take some time to think about the music that we’re playing and whether we’re still in that state of joy, that state of ikigai.  </a:t>
            </a:r>
            <a:endParaRPr/>
          </a:p>
        </p:txBody>
      </p:sp>
      <p:sp>
        <p:nvSpPr>
          <p:cNvPr id="373" name="Google Shape;373;g70dc4e3410_3_9: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Quattrocento Sans"/>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0dc4e3410_3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70dc4e3410_3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 let’s take a minute and talk about what it feels like, what it looks like, when something is missing. </a:t>
            </a:r>
            <a:endParaRPr/>
          </a:p>
          <a:p>
            <a:pPr indent="0" lvl="0" marL="0" rtl="0" algn="l">
              <a:lnSpc>
                <a:spcPct val="90000"/>
              </a:lnSpc>
              <a:spcBef>
                <a:spcPts val="0"/>
              </a:spcBef>
              <a:spcAft>
                <a:spcPts val="0"/>
              </a:spcAft>
              <a:buNone/>
            </a:pPr>
            <a:r>
              <a:t/>
            </a:r>
            <a:endParaRPr/>
          </a:p>
        </p:txBody>
      </p:sp>
      <p:sp>
        <p:nvSpPr>
          <p:cNvPr id="394" name="Google Shape;394;g70dc4e3410_3_3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70dc4e3410_3_3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96" name="Google Shape;396;g70dc4e3410_3_3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2/23/2020 1:06 PM</a:t>
            </a:r>
            <a:endParaRPr/>
          </a:p>
        </p:txBody>
      </p:sp>
      <p:sp>
        <p:nvSpPr>
          <p:cNvPr id="397" name="Google Shape;397;g70dc4e3410_3_3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0de9d16f1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70de9d16f1_2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When we don’t enjoy the work, misery follows. We’re working for the weekend, planning each vacation and only laughing, smiling, when we’re on break or when we’re goofing off from the paid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 is miserable. We dread Mondays and say, “Thank goodness it’s Friday!” every week. We might also say things like, “that’s why it’s called work,” or “it’s a good thing that they pay us!”</a:t>
            </a:r>
            <a:endParaRPr/>
          </a:p>
        </p:txBody>
      </p:sp>
      <p:sp>
        <p:nvSpPr>
          <p:cNvPr id="413" name="Google Shape;413;g70de9d16f1_2_6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70de9d16f1_2_62: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15" name="Google Shape;415;g70de9d16f1_2_6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2/23/2020 1:06 PM</a:t>
            </a:r>
            <a:endParaRPr/>
          </a:p>
        </p:txBody>
      </p:sp>
      <p:sp>
        <p:nvSpPr>
          <p:cNvPr id="416" name="Google Shape;416;g70de9d16f1_2_62: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0dc4e3410_3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70dc4e3410_3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If you’re missing purpose, you will likely be discontented. You may not notice for a while. After all, you enjoy the work, you are being paid and you’re good at it. That’s pretty solid, isn’t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discontent might be a small nagging feeling of, “Is this all there is?” or “What’s the point?” </a:t>
            </a:r>
            <a:endParaRPr/>
          </a:p>
        </p:txBody>
      </p:sp>
      <p:sp>
        <p:nvSpPr>
          <p:cNvPr id="431" name="Google Shape;431;g70dc4e3410_3_5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70dc4e3410_3_5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33" name="Google Shape;433;g70dc4e3410_3_5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2/23/2020 1:06 PM</a:t>
            </a:r>
            <a:endParaRPr/>
          </a:p>
        </p:txBody>
      </p:sp>
      <p:sp>
        <p:nvSpPr>
          <p:cNvPr id="434" name="Google Shape;434;g70dc4e3410_3_5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70de9d16f1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70de9d16f1_2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If you are missing pay, or reward, you will be stressed. Unless you have another way to pay the bills, you will be spending much of your time worrying about how to cover an emergency expense, or even just your monthly needs. </a:t>
            </a:r>
            <a:endParaRPr/>
          </a:p>
        </p:txBody>
      </p:sp>
      <p:sp>
        <p:nvSpPr>
          <p:cNvPr id="449" name="Google Shape;449;g70de9d16f1_2_9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70de9d16f1_2_96: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51" name="Google Shape;451;g70de9d16f1_2_9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2/23/2020 1:06 PM</a:t>
            </a:r>
            <a:endParaRPr/>
          </a:p>
        </p:txBody>
      </p:sp>
      <p:sp>
        <p:nvSpPr>
          <p:cNvPr id="452" name="Google Shape;452;g70de9d16f1_2_96: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0de9d16f1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70de9d16f1_2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And finally, if you lack skill at your job, you will be frustrated. It’s often tempting to think boldly, “well, I can do anything if I put my mind to it,” and that’s true – to an extent. If you lack the training or the education to do a job well, you will be spending much of your time, much of your day, working longer and harder than others. And that’s incredibly frustrating.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these cases, you can invest time and energy to learn a new instrument. Or you can find an instrument that is better suited to your current skills. </a:t>
            </a:r>
            <a:endParaRPr/>
          </a:p>
        </p:txBody>
      </p:sp>
      <p:sp>
        <p:nvSpPr>
          <p:cNvPr id="467" name="Google Shape;467;g70de9d16f1_2_7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70de9d16f1_2_79: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69" name="Google Shape;469;g70de9d16f1_2_7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2/23/2020 1:06 PM</a:t>
            </a:r>
            <a:endParaRPr/>
          </a:p>
        </p:txBody>
      </p:sp>
      <p:sp>
        <p:nvSpPr>
          <p:cNvPr id="470" name="Google Shape;470;g70de9d16f1_2_79: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70dc4e3410_3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70dc4e3410_3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 again, if your job lacks more than one of the elements, more than one of the notes to your music, then you should ideate through what to change.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always pick up a side-hustle, or a side-helping. Volunteering in your community, with the elderly or with children, in your place of worship, can give you purpose, or joy at using your skills. A second job, perhaps online, can provide additional pay or a use of your talents. A hobby may give you the tune that allows you to do work that you enjoy.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 current situation is only missing one note, one element, then a side-hustle, volunteering or hobbies may be the right tune to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 course, many of us when thinking of changes, think of changing something with your paying job.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stay in the same industry, perhaps even the same company and simply change roles. For example, I’ve been at Microsoft for 5 years, and – although I’ve held the same title throughout that time – my actual role has changed twice.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change companies. In 2020, we’re finding more and more companies are baking purpose into what they are doing. That may be the right tune. You stay in the same industry and join a company whose mission speaks to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Changing industries, as Min has, is another way to modulate the key of your symphony. You pick up a new instrument, a new skill, a new tune.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changing geographies, moving to a new country or a new city can be the change that you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these things are mutually exclusive. You can change all of these at once, although that might be the toughest way to transition. So, let’s talk about some options. </a:t>
            </a:r>
            <a:endParaRPr/>
          </a:p>
          <a:p>
            <a:pPr indent="0" lvl="0" marL="0" rtl="0" algn="l">
              <a:lnSpc>
                <a:spcPct val="90000"/>
              </a:lnSpc>
              <a:spcBef>
                <a:spcPts val="0"/>
              </a:spcBef>
              <a:spcAft>
                <a:spcPts val="0"/>
              </a:spcAft>
              <a:buNone/>
            </a:pPr>
            <a:r>
              <a:t/>
            </a:r>
            <a:endParaRPr/>
          </a:p>
        </p:txBody>
      </p:sp>
      <p:sp>
        <p:nvSpPr>
          <p:cNvPr id="485" name="Google Shape;485;g70dc4e3410_3_10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sp>
        <p:nvSpPr>
          <p:cNvPr id="486" name="Google Shape;486;g70dc4e3410_3_10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solidFill>
                  <a:srgbClr val="000000"/>
                </a:solidFill>
              </a:rPr>
              <a:t>2/23/2020</a:t>
            </a:r>
            <a:endParaRPr>
              <a:solidFill>
                <a:srgbClr val="000000"/>
              </a:solidFill>
            </a:endParaRPr>
          </a:p>
        </p:txBody>
      </p:sp>
      <p:sp>
        <p:nvSpPr>
          <p:cNvPr id="487" name="Google Shape;487;g70dc4e3410_3_10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0de9d16f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work to create joy, you can prototype to expand the universe of things that you are good at. Education and training will expand your capability, as well as helping you discern what you enjoy doing.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consideration is that if you’re looking to do a new role – shifting into code development, for example – you will need to expand your network. After all, to get paid for the new skill, you will need to be able to convince someone to that you have this new skill. Professional organizations are an amazing place to do this. Every profession, every industry has a professional organization, or even several. Certainly you’ll want to attend the monthly meetings. To really elevate your profile, go a step further and volunteer with the organization. By volunteering with others in your industry, you will build your network and your reputation.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woman I know volunteered at an professional organization’s monthly luncheon. She worked the registration desk, and when someone from her targeted company checked in, she asked if they could sit together and if she could learn about the company.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getting references from people with whom you’ve worked is exponentially more powerful than references from those with whom you’ve merely networked. </a:t>
            </a:r>
            <a:endParaRPr/>
          </a:p>
          <a:p>
            <a:pPr indent="0" lvl="0" marL="0" rtl="0" algn="l">
              <a:spcBef>
                <a:spcPts val="0"/>
              </a:spcBef>
              <a:spcAft>
                <a:spcPts val="0"/>
              </a:spcAft>
              <a:buNone/>
            </a:pPr>
            <a:r>
              <a:t/>
            </a:r>
            <a:endParaRPr/>
          </a:p>
        </p:txBody>
      </p:sp>
      <p:sp>
        <p:nvSpPr>
          <p:cNvPr id="514" name="Google Shape;514;g70de9d16f1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70de9d16f1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70de9d16f1_2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Following your prototyping, you need to test. And to test, you will need criteria. You should develop criteria in three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what must be true? Is it location? Pay? Company size or mission? What things are absolute must haves?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what can’t be true? Perhaps – like me – you don’t want to be in sales. I’ve carried a sales quota in the past and don’t care for it. It’s simply not who I am. I know this and therefore will not take a new opportunity if it requires me to carry an individual sales quota. What things are absolute must nots?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what things are negotiable? Perhaps you prefer to work from home, and yet could go into an office two-three days a week. Perhaps you enjoy traveling for work, although can do without it if other things are true. Know which of your criteria are flexible.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opportunities emerge, you can test if the change is the right tune for you with these criteria.</a:t>
            </a:r>
            <a:endParaRPr/>
          </a:p>
        </p:txBody>
      </p:sp>
      <p:sp>
        <p:nvSpPr>
          <p:cNvPr id="530" name="Google Shape;530;g70de9d16f1_2_204: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sp>
        <p:nvSpPr>
          <p:cNvPr id="531" name="Google Shape;531;g70de9d16f1_2_20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solidFill>
                  <a:srgbClr val="000000"/>
                </a:solidFill>
              </a:rPr>
              <a:t>2/23/2020</a:t>
            </a:r>
            <a:endParaRPr>
              <a:solidFill>
                <a:srgbClr val="000000"/>
              </a:solidFill>
            </a:endParaRPr>
          </a:p>
        </p:txBody>
      </p:sp>
      <p:sp>
        <p:nvSpPr>
          <p:cNvPr id="532" name="Google Shape;532;g70de9d16f1_2_204: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98a75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98a75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0dc4e3410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last framework for thinking about making the change is that you will need to step into learning. And learning is inherently uncomfortable.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Obviously, staying in our comfort zone is, well, comfortable. Stepping into learning means that you need to get comfortable being uncomfortable. Being self-aware of your current capabilities and your current gaps will help you discern how far you can step out without crossing into the Danger Zone. The Danger Zone is that place where too much has changed too quickly. You put you and your team at risk.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as cool as I think it would be to run the UI team at Xbox, that role is too far from my current capabilities for me to be successful. If I want to play that tune, that instrument, stepping into the learning zone and learning a few things at a time would craft the right competencies to be successful.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 course you can and should be aspirational about your composition! Simply understand how to transition from one movement to the next</a:t>
            </a:r>
            <a:endParaRPr/>
          </a:p>
        </p:txBody>
      </p:sp>
      <p:sp>
        <p:nvSpPr>
          <p:cNvPr id="545" name="Google Shape;545;g70dc4e3410_3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7d63be08d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7d63be08d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want to qualify that while there is nothing wrong with a traditional career path, it is by no means the only way. Look at it this way, </a:t>
            </a:r>
            <a:r>
              <a:rPr lang="en" sz="1800"/>
              <a:t>Your assets are your skills and talents, and they transcend industries and job functions.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Yes, change is scary and it takes courage to do it. There are so many internal barriers to jump through. But, as Diane mentioned, life is music and your career should be a symphony. </a:t>
            </a:r>
            <a:r>
              <a:rPr lang="en" sz="1800"/>
              <a:t>Everything is unfamiliar until you start exploring. Acknowledge your constraints and find ways to work around them. So </a:t>
            </a:r>
            <a:r>
              <a:rPr lang="en" sz="1800"/>
              <a:t>- </a:t>
            </a:r>
            <a:r>
              <a:rPr b="1" lang="en" sz="1800"/>
              <a:t>Give yourself permission to explore different things. Get curious, try something, reflect, rinse and repeat.</a:t>
            </a:r>
            <a:r>
              <a:rPr lang="en" sz="1800"/>
              <a:t> You might just surprise yourself.</a:t>
            </a:r>
            <a:endParaRPr sz="1800"/>
          </a:p>
          <a:p>
            <a:pPr indent="0" lvl="0" marL="914400" rtl="0" algn="l">
              <a:spcBef>
                <a:spcPts val="0"/>
              </a:spcBef>
              <a:spcAft>
                <a:spcPts val="0"/>
              </a:spcAft>
              <a:buNone/>
            </a:pPr>
            <a:r>
              <a:t/>
            </a:r>
            <a:endParaRPr sz="1800"/>
          </a:p>
          <a:p>
            <a:pPr indent="0" lvl="0" marL="0" rtl="0" algn="l">
              <a:spcBef>
                <a:spcPts val="0"/>
              </a:spcBef>
              <a:spcAft>
                <a:spcPts val="0"/>
              </a:spcAft>
              <a:buNone/>
            </a:pPr>
            <a:r>
              <a:rPr b="1" lang="en" sz="1800"/>
              <a:t>Diane</a:t>
            </a:r>
            <a:r>
              <a:rPr lang="en" sz="1800"/>
              <a:t>: don’t say no to yourself, until others say no to you ……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solidFill>
                <a:srgbClr val="333333"/>
              </a:solidFill>
              <a:highlight>
                <a:srgbClr val="FCFCFC"/>
              </a:highlight>
              <a:latin typeface="Georgia"/>
              <a:ea typeface="Georgia"/>
              <a:cs typeface="Georgia"/>
              <a:sym typeface="Georgi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7d6b197b6b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7d6b197b6b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that, we hope you have found our presentation useful and want to leave you with this: What will your story be?</a:t>
            </a:r>
            <a:endParaRPr sz="1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dbd49c10b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6dbd49c10b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d83d8140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d83d8140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Today, technology is advancing so quickly and changing the way we work dramatically. With so much access to information, alternative education, opportunities - career paths are becoming less predictable.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one thing - is that careers do not always have to be ladders and straight paths</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ff545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ff545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a survey conducted in 2019 by the job search site Indeed found that 49% - nearly half! of workers have made a dramatic career shift - for example, from marketing to engineering or from teaching to finance. </a:t>
            </a:r>
            <a:endParaRPr sz="1800">
              <a:highlight>
                <a:srgbClr val="FFFFFF"/>
              </a:highlight>
            </a:endParaRPr>
          </a:p>
          <a:p>
            <a:pPr indent="0" lvl="0" marL="0" rtl="0" algn="l">
              <a:spcBef>
                <a:spcPts val="0"/>
              </a:spcBef>
              <a:spcAft>
                <a:spcPts val="0"/>
              </a:spcAft>
              <a:buNone/>
            </a:pPr>
            <a:r>
              <a:t/>
            </a:r>
            <a:endParaRPr sz="1800">
              <a:highlight>
                <a:srgbClr val="FFFFFF"/>
              </a:highlight>
            </a:endParaRPr>
          </a:p>
          <a:p>
            <a:pPr indent="0" lvl="0" marL="0" rtl="0" algn="l">
              <a:spcBef>
                <a:spcPts val="0"/>
              </a:spcBef>
              <a:spcAft>
                <a:spcPts val="0"/>
              </a:spcAft>
              <a:buNone/>
            </a:pPr>
            <a:r>
              <a:rPr lang="en" sz="1800">
                <a:highlight>
                  <a:srgbClr val="FFFFFF"/>
                </a:highlight>
              </a:rPr>
              <a:t>And among those who haven’t, 65% say they’re either thinking about, or have previously considered, switching</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0ff5455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ff5455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Closer to home in Singapore, research showed that 53% of Singapore graduates are currently working in jobs unrelated their degrees.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Today I want to share my own non-linear journey with you.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10407d153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10407d153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t>To do that, I have to rewind back to college days</a:t>
            </a:r>
            <a:endParaRPr sz="1800"/>
          </a:p>
          <a:p>
            <a:pPr indent="0" lvl="0" marL="0" rtl="0" algn="l">
              <a:lnSpc>
                <a:spcPct val="115000"/>
              </a:lnSpc>
              <a:spcBef>
                <a:spcPts val="1200"/>
              </a:spcBef>
              <a:spcAft>
                <a:spcPts val="1200"/>
              </a:spcAft>
              <a:buNone/>
            </a:pPr>
            <a:r>
              <a:rPr lang="en" sz="1800"/>
              <a:t>Prior to college, I had little to no exposure in programming and computer science. In fact, the only time I remember typing into a terminal was to enter cheat codes for my computer games, like getting more money for my Sims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10407d153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10407d153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That’s right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10407d153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10407d153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t>Now, my first experience with coding came in the form of C++, when I took an Introductory programming course in my final semester in college. Although I don’t remember what exactly I built, I distinctly remembered feeling </a:t>
            </a:r>
            <a:r>
              <a:rPr i="1" lang="en" sz="1800"/>
              <a:t>empowered </a:t>
            </a:r>
            <a:r>
              <a:rPr lang="en" sz="1800"/>
              <a:t>to have been able to build something from typing some lines into the editor. </a:t>
            </a:r>
            <a:endParaRPr sz="1800"/>
          </a:p>
          <a:p>
            <a:pPr indent="0" lvl="0" marL="0" rtl="0" algn="l">
              <a:lnSpc>
                <a:spcPct val="115000"/>
              </a:lnSpc>
              <a:spcBef>
                <a:spcPts val="1200"/>
              </a:spcBef>
              <a:spcAft>
                <a:spcPts val="0"/>
              </a:spcAft>
              <a:buNone/>
            </a:pPr>
            <a:r>
              <a:rPr lang="en" sz="1800"/>
              <a:t>That was enough to keep me intrigued. But because it was final semester and it was too late to do anything about it, I graduated with a very unrelated degree in Economics and Philosophy. I came back to SG and started my first job as a broker. </a:t>
            </a:r>
            <a:endParaRPr sz="1800"/>
          </a:p>
          <a:p>
            <a:pPr indent="0" lvl="0" marL="0" rtl="0" algn="l">
              <a:lnSpc>
                <a:spcPct val="115000"/>
              </a:lnSpc>
              <a:spcBef>
                <a:spcPts val="1200"/>
              </a:spcBef>
              <a:spcAft>
                <a:spcPts val="0"/>
              </a:spcAft>
              <a:buNone/>
            </a:pPr>
            <a:r>
              <a:rPr lang="en" sz="1800"/>
              <a:t>About 18 months in, sometime in 2016, I saw an opportunity and did an internal transfer to become a business analyst. That was my first transition. In that role I started to do some minor VBA coding. As I got myself back into coding, that sense of enjoyment came back. I signed up for some online courses and checked out community groups, so of course FB advertising algorithm figured that I ‘might be interested’ in this group called TechLadies.</a:t>
            </a:r>
            <a:endParaRPr sz="1800"/>
          </a:p>
          <a:p>
            <a:pPr indent="0" lvl="0" marL="0" rtl="0" algn="l">
              <a:lnSpc>
                <a:spcPct val="115000"/>
              </a:lnSpc>
              <a:spcBef>
                <a:spcPts val="1200"/>
              </a:spcBef>
              <a:spcAft>
                <a:spcPts val="1200"/>
              </a:spcAft>
              <a:buNone/>
            </a:pPr>
            <a:r>
              <a:rPr lang="en" sz="1800"/>
              <a:t>I saw that they had this upcoming bootcamp graduation party, and something in me decided to go and </a:t>
            </a:r>
            <a:r>
              <a:rPr lang="en" sz="1800"/>
              <a:t>check it out.</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rgbClr val="42153C"/>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2153C"/>
              </a:buClr>
              <a:buSzPts val="11000"/>
              <a:buNone/>
              <a:defRPr sz="11000">
                <a:solidFill>
                  <a:srgbClr val="42153C"/>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1">
  <p:cSld name="MAIN_POINT_1">
    <p:bg>
      <p:bgPr>
        <a:solidFill>
          <a:srgbClr val="42153C"/>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p:cSld name="Section Title">
    <p:bg>
      <p:bgPr>
        <a:solidFill>
          <a:schemeClr val="lt2"/>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438912" y="2276856"/>
            <a:ext cx="6858000" cy="37394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700"/>
              <a:buFont typeface="Quattrocento Sans"/>
              <a:buNone/>
              <a:defRPr b="0" sz="2700"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pic>
        <p:nvPicPr>
          <p:cNvPr id="57" name="Google Shape;57;p14"/>
          <p:cNvPicPr preferRelativeResize="0"/>
          <p:nvPr/>
        </p:nvPicPr>
        <p:blipFill rotWithShape="1">
          <a:blip r:embed="rId2">
            <a:alphaModFix/>
          </a:blip>
          <a:srcRect b="0" l="0" r="0" t="0"/>
          <a:stretch/>
        </p:blipFill>
        <p:spPr>
          <a:xfrm>
            <a:off x="7123016" y="3054859"/>
            <a:ext cx="1582072" cy="164692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595">
          <p15:clr>
            <a:srgbClr val="5ACBF0"/>
          </p15:clr>
        </p15:guide>
        <p15:guide id="3" orient="horz" pos="1433">
          <p15:clr>
            <a:srgbClr val="5ACBF0"/>
          </p15:clr>
        </p15:guide>
        <p15:guide id="4" orient="horz" pos="187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15"/>
          <p:cNvSpPr txBox="1"/>
          <p:nvPr>
            <p:ph type="title"/>
          </p:nvPr>
        </p:nvSpPr>
        <p:spPr>
          <a:xfrm>
            <a:off x="441197" y="342900"/>
            <a:ext cx="8263890" cy="4154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extLst>
    <p:ext uri="{DCECCB84-F9BA-43D5-87BE-67443E8EF086}">
      <p15:sldGuideLst>
        <p15:guide id="1" orient="horz" pos="675">
          <p15:clr>
            <a:srgbClr val="5ACBF0"/>
          </p15:clr>
        </p15:guide>
        <p15:guide id="2" orient="horz" pos="957">
          <p15:clr>
            <a:srgbClr val="5ACBF0"/>
          </p15:clr>
        </p15:guide>
        <p15:guide id="3" orient="horz" pos="21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quare Photo 2">
  <p:cSld name="Square Photo 2">
    <p:spTree>
      <p:nvGrpSpPr>
        <p:cNvPr id="60" name="Shape 60"/>
        <p:cNvGrpSpPr/>
        <p:nvPr/>
      </p:nvGrpSpPr>
      <p:grpSpPr>
        <a:xfrm>
          <a:off x="0" y="0"/>
          <a:ext cx="0" cy="0"/>
          <a:chOff x="0" y="0"/>
          <a:chExt cx="0" cy="0"/>
        </a:xfrm>
      </p:grpSpPr>
      <p:sp>
        <p:nvSpPr>
          <p:cNvPr id="61" name="Google Shape;61;p16"/>
          <p:cNvSpPr txBox="1"/>
          <p:nvPr>
            <p:ph type="title"/>
          </p:nvPr>
        </p:nvSpPr>
        <p:spPr>
          <a:xfrm>
            <a:off x="438150" y="2236228"/>
            <a:ext cx="3120390" cy="64633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100"/>
              <a:buFont typeface="Quattrocento Sans"/>
              <a:buNone/>
              <a:defRPr b="0" sz="2100">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2" name="Google Shape;62;p16"/>
          <p:cNvSpPr/>
          <p:nvPr>
            <p:ph idx="2" type="pic"/>
          </p:nvPr>
        </p:nvSpPr>
        <p:spPr>
          <a:xfrm>
            <a:off x="4000500" y="0"/>
            <a:ext cx="5143500" cy="5143500"/>
          </a:xfrm>
          <a:prstGeom prst="rect">
            <a:avLst/>
          </a:prstGeom>
          <a:blipFill rotWithShape="1">
            <a:blip r:embed="rId2">
              <a:alphaModFix/>
            </a:blip>
            <a:stretch>
              <a:fillRect b="0" l="0" r="0" t="0"/>
            </a:stretch>
          </a:blipFill>
          <a:ln>
            <a:noFill/>
          </a:ln>
        </p:spPr>
        <p:txBody>
          <a:bodyPr anchorCtr="0" anchor="t" bIns="0" lIns="0" spcFirstLastPara="1" rIns="0" wrap="square" tIns="1508750">
            <a:noAutofit/>
          </a:bodyPr>
          <a:lstStyle>
            <a:lvl1pPr lvl="0" marR="0" rtl="0" algn="ctr">
              <a:lnSpc>
                <a:spcPct val="100000"/>
              </a:lnSpc>
              <a:spcBef>
                <a:spcPts val="200"/>
              </a:spcBef>
              <a:spcAft>
                <a:spcPts val="0"/>
              </a:spcAft>
              <a:buClr>
                <a:srgbClr val="FFFFFF"/>
              </a:buClr>
              <a:buSzPts val="1100"/>
              <a:buFont typeface="Noto Sans Symbols"/>
              <a:buNone/>
              <a:defRPr b="1" i="0" sz="1200" u="none" cap="none" strike="noStrike">
                <a:solidFill>
                  <a:srgbClr val="FFFFFF"/>
                </a:solidFill>
                <a:latin typeface="Quattrocento Sans"/>
                <a:ea typeface="Quattrocento Sans"/>
                <a:cs typeface="Quattrocento Sans"/>
                <a:sym typeface="Quattrocento Sans"/>
              </a:defRPr>
            </a:lvl1pPr>
            <a:lvl2pPr lvl="1" marR="0" rtl="0" algn="l">
              <a:lnSpc>
                <a:spcPct val="100000"/>
              </a:lnSpc>
              <a:spcBef>
                <a:spcPts val="300"/>
              </a:spcBef>
              <a:spcAft>
                <a:spcPts val="0"/>
              </a:spcAft>
              <a:buClr>
                <a:schemeClr val="dk1"/>
              </a:buClr>
              <a:buSzPts val="1400"/>
              <a:buFont typeface="Noto Sans Symbols"/>
              <a:buChar char="·"/>
              <a:defRPr b="0" i="0" sz="15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200"/>
              </a:spcBef>
              <a:spcAft>
                <a:spcPts val="0"/>
              </a:spcAft>
              <a:buClr>
                <a:schemeClr val="dk1"/>
              </a:buClr>
              <a:buSzPts val="1100"/>
              <a:buFont typeface="Noto Sans Symbols"/>
              <a:buChar char="·"/>
              <a:defRPr b="0" i="0" sz="12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200"/>
              </a:spcBef>
              <a:spcAft>
                <a:spcPts val="0"/>
              </a:spcAft>
              <a:buClr>
                <a:schemeClr val="dk1"/>
              </a:buClr>
              <a:buSzPts val="900"/>
              <a:buFont typeface="Noto Sans Symbols"/>
              <a:buChar char="·"/>
              <a:defRPr b="0" i="0" sz="11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200"/>
              </a:spcBef>
              <a:spcAft>
                <a:spcPts val="0"/>
              </a:spcAft>
              <a:buClr>
                <a:schemeClr val="dk1"/>
              </a:buClr>
              <a:buSzPts val="900"/>
              <a:buFont typeface="Noto Sans Symbols"/>
              <a:buChar char="·"/>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extLst>
    <p:ext uri="{DCECCB84-F9BA-43D5-87BE-67443E8EF086}">
      <p15:sldGuideLst>
        <p15:guide id="1" pos="2520">
          <p15:clr>
            <a:srgbClr val="FBAE40"/>
          </p15:clr>
        </p15:guide>
        <p15:guide id="2" orient="horz" pos="1408">
          <p15:clr>
            <a:srgbClr val="5ACBF0"/>
          </p15:clr>
        </p15:guide>
        <p15:guide id="3" pos="2798">
          <p15:clr>
            <a:srgbClr val="C35EA4"/>
          </p15:clr>
        </p15:guide>
        <p15:guide id="4" pos="2245">
          <p15:clr>
            <a:srgbClr val="5ACBF0"/>
          </p15:clr>
        </p15:guide>
        <p15:guide id="5" pos="2660">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 2">
    <p:bg>
      <p:bgPr>
        <a:solidFill>
          <a:schemeClr val="lt2"/>
        </a:solidFill>
      </p:bgPr>
    </p:bg>
    <p:spTree>
      <p:nvGrpSpPr>
        <p:cNvPr id="63" name="Shape 63"/>
        <p:cNvGrpSpPr/>
        <p:nvPr/>
      </p:nvGrpSpPr>
      <p:grpSpPr>
        <a:xfrm>
          <a:off x="0" y="0"/>
          <a:ext cx="0" cy="0"/>
          <a:chOff x="0" y="0"/>
          <a:chExt cx="0" cy="0"/>
        </a:xfrm>
      </p:grpSpPr>
    </p:spTree>
  </p:cSld>
  <p:clrMapOvr>
    <a:masterClrMapping/>
  </p:clrMapOvr>
  <p:extLst>
    <p:ext uri="{DCECCB84-F9BA-43D5-87BE-67443E8EF086}">
      <p15:sldGuideLst>
        <p15:guide id="1" orient="horz" pos="678">
          <p15:clr>
            <a:srgbClr val="5ACBF0"/>
          </p15:clr>
        </p15:guide>
        <p15:guide id="2" orient="horz" pos="954">
          <p15:clr>
            <a:srgbClr val="5ACBF0"/>
          </p15:clr>
        </p15:guide>
        <p15:guide id="3" orient="horz" pos="2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6"/>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9494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rgbClr val="421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94943"/>
              </a:buClr>
              <a:buSzPts val="3800"/>
              <a:buNone/>
              <a:defRPr sz="3800">
                <a:solidFill>
                  <a:srgbClr val="394943"/>
                </a:solidFill>
              </a:defRPr>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394943"/>
              </a:buClr>
              <a:buSzPts val="1800"/>
              <a:buFont typeface="Prata"/>
              <a:buNone/>
              <a:defRPr>
                <a:solidFill>
                  <a:srgbClr val="394943"/>
                </a:solidFill>
                <a:latin typeface="Prata"/>
                <a:ea typeface="Prata"/>
                <a:cs typeface="Prata"/>
                <a:sym typeface="Prata"/>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394943"/>
              </a:buClr>
              <a:buSzPts val="3000"/>
              <a:buFont typeface="Prata"/>
              <a:buNone/>
              <a:defRPr sz="3000">
                <a:solidFill>
                  <a:srgbClr val="394943"/>
                </a:solidFill>
                <a:latin typeface="Prata"/>
                <a:ea typeface="Prata"/>
                <a:cs typeface="Prata"/>
                <a:sym typeface="Prat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hyperlink" Target="https://www.thuimin.com/" TargetMode="External"/><Relationship Id="rId4" Type="http://schemas.openxmlformats.org/officeDocument/2006/relationships/hyperlink" Target="https://www.thuimin.com/" TargetMode="External"/><Relationship Id="rId5" Type="http://schemas.openxmlformats.org/officeDocument/2006/relationships/hyperlink" Target="http://www.dianeboettcher.com/blo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blog.indeed.com/2019/10/30/career-chan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sg.yougov.com/en-sg/news/2019/10/03/half-singaporeans-work-jobs-unrelated-their-degre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 name="Shape 67"/>
        <p:cNvGrpSpPr/>
        <p:nvPr/>
      </p:nvGrpSpPr>
      <p:grpSpPr>
        <a:xfrm>
          <a:off x="0" y="0"/>
          <a:ext cx="0" cy="0"/>
          <a:chOff x="0" y="0"/>
          <a:chExt cx="0" cy="0"/>
        </a:xfrm>
      </p:grpSpPr>
      <p:sp>
        <p:nvSpPr>
          <p:cNvPr id="68" name="Google Shape;68;p18"/>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Reinventing myself</a:t>
            </a:r>
            <a:endParaRPr/>
          </a:p>
        </p:txBody>
      </p:sp>
      <p:sp>
        <p:nvSpPr>
          <p:cNvPr id="69" name="Google Shape;69;p18"/>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the Change, Humans of IT</a:t>
            </a:r>
            <a:endParaRPr/>
          </a:p>
          <a:p>
            <a:pPr indent="0" lvl="0" marL="0" rtl="0" algn="ctr">
              <a:spcBef>
                <a:spcPts val="0"/>
              </a:spcBef>
              <a:spcAft>
                <a:spcPts val="0"/>
              </a:spcAft>
              <a:buNone/>
            </a:pPr>
            <a:r>
              <a:rPr lang="en" sz="1800"/>
              <a:t>Tech Community APAC Online 07 Mar 2020</a:t>
            </a:r>
            <a:endParaRPr sz="1800"/>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grpSp>
        <p:nvGrpSpPr>
          <p:cNvPr id="170" name="Google Shape;170;p27"/>
          <p:cNvGrpSpPr/>
          <p:nvPr/>
        </p:nvGrpSpPr>
        <p:grpSpPr>
          <a:xfrm>
            <a:off x="5719817" y="2924067"/>
            <a:ext cx="2339671" cy="1486133"/>
            <a:chOff x="6435788" y="3028317"/>
            <a:chExt cx="2494585" cy="1486133"/>
          </a:xfrm>
        </p:grpSpPr>
        <p:grpSp>
          <p:nvGrpSpPr>
            <p:cNvPr id="171" name="Google Shape;171;p27"/>
            <p:cNvGrpSpPr/>
            <p:nvPr/>
          </p:nvGrpSpPr>
          <p:grpSpPr>
            <a:xfrm rot="10800000">
              <a:off x="6760035" y="3028317"/>
              <a:ext cx="92400" cy="462975"/>
              <a:chOff x="2070100" y="2563700"/>
              <a:chExt cx="92400" cy="462975"/>
            </a:xfrm>
          </p:grpSpPr>
          <p:cxnSp>
            <p:nvCxnSpPr>
              <p:cNvPr id="172" name="Google Shape;172;p27"/>
              <p:cNvCxnSpPr/>
              <p:nvPr/>
            </p:nvCxnSpPr>
            <p:spPr>
              <a:xfrm>
                <a:off x="2116287" y="2667275"/>
                <a:ext cx="0" cy="359400"/>
              </a:xfrm>
              <a:prstGeom prst="straightConnector1">
                <a:avLst/>
              </a:prstGeom>
              <a:noFill/>
              <a:ln cap="flat" cmpd="sng" w="9525">
                <a:solidFill>
                  <a:srgbClr val="000000"/>
                </a:solidFill>
                <a:prstDash val="solid"/>
                <a:round/>
                <a:headEnd len="sm" w="sm" type="none"/>
                <a:tailEnd len="sm" w="sm" type="none"/>
              </a:ln>
            </p:spPr>
          </p:cxnSp>
          <p:sp>
            <p:nvSpPr>
              <p:cNvPr id="173" name="Google Shape;173;p2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7"/>
            <p:cNvSpPr txBox="1"/>
            <p:nvPr/>
          </p:nvSpPr>
          <p:spPr>
            <a:xfrm>
              <a:off x="6435788" y="3540800"/>
              <a:ext cx="1243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Montserrat"/>
                <a:ea typeface="Montserrat"/>
                <a:cs typeface="Montserrat"/>
                <a:sym typeface="Montserrat"/>
              </a:endParaRPr>
            </a:p>
          </p:txBody>
        </p:sp>
        <p:sp>
          <p:nvSpPr>
            <p:cNvPr id="175" name="Google Shape;175;p27"/>
            <p:cNvSpPr txBox="1"/>
            <p:nvPr/>
          </p:nvSpPr>
          <p:spPr>
            <a:xfrm>
              <a:off x="6676773" y="35706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Applied for Jumpstart! Programme</a:t>
              </a:r>
              <a:endParaRPr b="1" sz="900">
                <a:latin typeface="Montserrat"/>
                <a:ea typeface="Montserrat"/>
                <a:cs typeface="Montserrat"/>
                <a:sym typeface="Montserrat"/>
              </a:endParaRPr>
            </a:p>
            <a:p>
              <a:pPr indent="0" lvl="0" marL="0" rtl="0" algn="l">
                <a:spcBef>
                  <a:spcPts val="0"/>
                </a:spcBef>
                <a:spcAft>
                  <a:spcPts val="0"/>
                </a:spcAft>
                <a:buNone/>
              </a:pPr>
              <a:r>
                <a:t/>
              </a:r>
              <a:endParaRPr b="1" sz="900">
                <a:latin typeface="Montserrat"/>
                <a:ea typeface="Montserrat"/>
                <a:cs typeface="Montserrat"/>
                <a:sym typeface="Montserrat"/>
              </a:endParaRPr>
            </a:p>
            <a:p>
              <a:pPr indent="0" lvl="0" marL="0" rtl="0" algn="l">
                <a:spcBef>
                  <a:spcPts val="0"/>
                </a:spcBef>
                <a:spcAft>
                  <a:spcPts val="1600"/>
                </a:spcAft>
                <a:buNone/>
              </a:pPr>
              <a:r>
                <a:rPr lang="en" sz="900">
                  <a:latin typeface="Montserrat"/>
                  <a:ea typeface="Montserrat"/>
                  <a:cs typeface="Montserrat"/>
                  <a:sym typeface="Montserrat"/>
                </a:rPr>
                <a:t>3-month full time bootcamp</a:t>
              </a:r>
              <a:endParaRPr b="1" sz="900">
                <a:latin typeface="Montserrat"/>
                <a:ea typeface="Montserrat"/>
                <a:cs typeface="Montserrat"/>
                <a:sym typeface="Montserrat"/>
              </a:endParaRPr>
            </a:p>
          </p:txBody>
        </p:sp>
      </p:grpSp>
      <p:pic>
        <p:nvPicPr>
          <p:cNvPr id="176" name="Google Shape;176;p27"/>
          <p:cNvPicPr preferRelativeResize="0"/>
          <p:nvPr/>
        </p:nvPicPr>
        <p:blipFill>
          <a:blip r:embed="rId3">
            <a:alphaModFix/>
          </a:blip>
          <a:stretch>
            <a:fillRect/>
          </a:stretch>
        </p:blipFill>
        <p:spPr>
          <a:xfrm>
            <a:off x="6755348" y="1362001"/>
            <a:ext cx="1877500" cy="1333479"/>
          </a:xfrm>
          <a:prstGeom prst="rect">
            <a:avLst/>
          </a:prstGeom>
          <a:noFill/>
          <a:ln>
            <a:noFill/>
          </a:ln>
        </p:spPr>
      </p:pic>
      <p:pic>
        <p:nvPicPr>
          <p:cNvPr id="177" name="Google Shape;177;p27"/>
          <p:cNvPicPr preferRelativeResize="0"/>
          <p:nvPr/>
        </p:nvPicPr>
        <p:blipFill>
          <a:blip r:embed="rId4">
            <a:alphaModFix/>
          </a:blip>
          <a:stretch>
            <a:fillRect/>
          </a:stretch>
        </p:blipFill>
        <p:spPr>
          <a:xfrm>
            <a:off x="392625" y="2138680"/>
            <a:ext cx="1590300" cy="719320"/>
          </a:xfrm>
          <a:prstGeom prst="rect">
            <a:avLst/>
          </a:prstGeom>
          <a:noFill/>
          <a:ln>
            <a:noFill/>
          </a:ln>
        </p:spPr>
      </p:pic>
      <p:grpSp>
        <p:nvGrpSpPr>
          <p:cNvPr id="178" name="Google Shape;178;p27"/>
          <p:cNvGrpSpPr/>
          <p:nvPr/>
        </p:nvGrpSpPr>
        <p:grpSpPr>
          <a:xfrm>
            <a:off x="2122374" y="2343140"/>
            <a:ext cx="982825" cy="862785"/>
            <a:chOff x="4445445" y="2800065"/>
            <a:chExt cx="1047900" cy="862785"/>
          </a:xfrm>
        </p:grpSpPr>
        <p:grpSp>
          <p:nvGrpSpPr>
            <p:cNvPr id="179" name="Google Shape;179;p27"/>
            <p:cNvGrpSpPr/>
            <p:nvPr/>
          </p:nvGrpSpPr>
          <p:grpSpPr>
            <a:xfrm>
              <a:off x="4808316" y="2800065"/>
              <a:ext cx="92400" cy="411825"/>
              <a:chOff x="845575" y="2563700"/>
              <a:chExt cx="92400" cy="411825"/>
            </a:xfrm>
          </p:grpSpPr>
          <p:cxnSp>
            <p:nvCxnSpPr>
              <p:cNvPr id="180" name="Google Shape;180;p2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1" name="Google Shape;181;p27"/>
              <p:cNvSpPr/>
              <p:nvPr/>
            </p:nvSpPr>
            <p:spPr>
              <a:xfrm rot="10800000">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7"/>
            <p:cNvSpPr txBox="1"/>
            <p:nvPr/>
          </p:nvSpPr>
          <p:spPr>
            <a:xfrm>
              <a:off x="4445445" y="3291450"/>
              <a:ext cx="1047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2018</a:t>
              </a:r>
              <a:endParaRPr b="1" sz="1200">
                <a:latin typeface="Montserrat"/>
                <a:ea typeface="Montserrat"/>
                <a:cs typeface="Montserrat"/>
                <a:sym typeface="Montserrat"/>
              </a:endParaRPr>
            </a:p>
          </p:txBody>
        </p:sp>
      </p:grpSp>
      <p:sp>
        <p:nvSpPr>
          <p:cNvPr id="183" name="Google Shape;183;p27"/>
          <p:cNvSpPr txBox="1"/>
          <p:nvPr/>
        </p:nvSpPr>
        <p:spPr>
          <a:xfrm>
            <a:off x="344600" y="3090800"/>
            <a:ext cx="15903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Applied for Bootcamp #3</a:t>
            </a:r>
            <a:endParaRPr b="1" sz="900">
              <a:latin typeface="Montserrat"/>
              <a:ea typeface="Montserrat"/>
              <a:cs typeface="Montserrat"/>
              <a:sym typeface="Montserrat"/>
            </a:endParaRPr>
          </a:p>
          <a:p>
            <a:pPr indent="0" lvl="0" marL="0" rtl="0" algn="l">
              <a:spcBef>
                <a:spcPts val="0"/>
              </a:spcBef>
              <a:spcAft>
                <a:spcPts val="0"/>
              </a:spcAft>
              <a:buNone/>
            </a:pPr>
            <a:r>
              <a:t/>
            </a:r>
            <a:endParaRPr b="1" sz="900">
              <a:latin typeface="Montserrat"/>
              <a:ea typeface="Montserrat"/>
              <a:cs typeface="Montserrat"/>
              <a:sym typeface="Montserrat"/>
            </a:endParaRPr>
          </a:p>
          <a:p>
            <a:pPr indent="0" lvl="0" marL="0" rtl="0" algn="l">
              <a:spcBef>
                <a:spcPts val="0"/>
              </a:spcBef>
              <a:spcAft>
                <a:spcPts val="1600"/>
              </a:spcAft>
              <a:buNone/>
            </a:pPr>
            <a:r>
              <a:rPr lang="en" sz="900">
                <a:latin typeface="Montserrat"/>
                <a:ea typeface="Montserrat"/>
                <a:cs typeface="Montserrat"/>
                <a:sym typeface="Montserrat"/>
              </a:rPr>
              <a:t>Built our first project on RoR!</a:t>
            </a:r>
            <a:endParaRPr b="1" sz="900">
              <a:latin typeface="Montserrat"/>
              <a:ea typeface="Montserrat"/>
              <a:cs typeface="Montserrat"/>
              <a:sym typeface="Montserrat"/>
            </a:endParaRPr>
          </a:p>
        </p:txBody>
      </p:sp>
      <p:grpSp>
        <p:nvGrpSpPr>
          <p:cNvPr id="184" name="Google Shape;184;p27"/>
          <p:cNvGrpSpPr/>
          <p:nvPr/>
        </p:nvGrpSpPr>
        <p:grpSpPr>
          <a:xfrm>
            <a:off x="4082262" y="2125438"/>
            <a:ext cx="2462932" cy="1156688"/>
            <a:chOff x="4526691" y="2429963"/>
            <a:chExt cx="2626007" cy="1156688"/>
          </a:xfrm>
        </p:grpSpPr>
        <p:grpSp>
          <p:nvGrpSpPr>
            <p:cNvPr id="185" name="Google Shape;185;p27"/>
            <p:cNvGrpSpPr/>
            <p:nvPr/>
          </p:nvGrpSpPr>
          <p:grpSpPr>
            <a:xfrm>
              <a:off x="4808316" y="2800065"/>
              <a:ext cx="92400" cy="411825"/>
              <a:chOff x="845575" y="2563700"/>
              <a:chExt cx="92400" cy="411825"/>
            </a:xfrm>
          </p:grpSpPr>
          <p:cxnSp>
            <p:nvCxnSpPr>
              <p:cNvPr id="186" name="Google Shape;186;p2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7" name="Google Shape;187;p2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7"/>
            <p:cNvSpPr txBox="1"/>
            <p:nvPr/>
          </p:nvSpPr>
          <p:spPr>
            <a:xfrm>
              <a:off x="4526691" y="3215250"/>
              <a:ext cx="1047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Montserrat"/>
                <a:ea typeface="Montserrat"/>
                <a:cs typeface="Montserrat"/>
                <a:sym typeface="Montserrat"/>
              </a:endParaRPr>
            </a:p>
          </p:txBody>
        </p:sp>
        <p:sp>
          <p:nvSpPr>
            <p:cNvPr id="189" name="Google Shape;189;p27"/>
            <p:cNvSpPr txBox="1"/>
            <p:nvPr/>
          </p:nvSpPr>
          <p:spPr>
            <a:xfrm>
              <a:off x="4667498" y="2429963"/>
              <a:ext cx="24852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Left job</a:t>
              </a:r>
              <a:endParaRPr b="1" sz="900">
                <a:latin typeface="Montserrat"/>
                <a:ea typeface="Montserrat"/>
                <a:cs typeface="Montserrat"/>
                <a:sym typeface="Montserrat"/>
              </a:endParaRPr>
            </a:p>
            <a:p>
              <a:pPr indent="0" lvl="0" marL="0" rtl="0" algn="l">
                <a:spcBef>
                  <a:spcPts val="0"/>
                </a:spcBef>
                <a:spcAft>
                  <a:spcPts val="1600"/>
                </a:spcAft>
                <a:buNone/>
              </a:pPr>
              <a:r>
                <a:t/>
              </a:r>
              <a:endParaRPr b="1" sz="900">
                <a:latin typeface="Montserrat"/>
                <a:ea typeface="Montserrat"/>
                <a:cs typeface="Montserrat"/>
                <a:sym typeface="Montserrat"/>
              </a:endParaRPr>
            </a:p>
          </p:txBody>
        </p:sp>
      </p:grpSp>
      <p:pic>
        <p:nvPicPr>
          <p:cNvPr id="190" name="Google Shape;190;p27"/>
          <p:cNvPicPr preferRelativeResize="0"/>
          <p:nvPr/>
        </p:nvPicPr>
        <p:blipFill>
          <a:blip r:embed="rId5">
            <a:alphaModFix/>
          </a:blip>
          <a:stretch>
            <a:fillRect/>
          </a:stretch>
        </p:blipFill>
        <p:spPr>
          <a:xfrm rot="-150536">
            <a:off x="350071" y="1816033"/>
            <a:ext cx="1675402" cy="286107"/>
          </a:xfrm>
          <a:prstGeom prst="rect">
            <a:avLst/>
          </a:prstGeom>
          <a:noFill/>
          <a:ln>
            <a:noFill/>
          </a:ln>
        </p:spPr>
      </p:pic>
      <p:sp>
        <p:nvSpPr>
          <p:cNvPr id="191" name="Google Shape;191;p27"/>
          <p:cNvSpPr/>
          <p:nvPr/>
        </p:nvSpPr>
        <p:spPr>
          <a:xfrm>
            <a:off x="0" y="2335600"/>
            <a:ext cx="9143698" cy="858175"/>
          </a:xfrm>
          <a:custGeom>
            <a:rect b="b" l="l" r="r" t="t"/>
            <a:pathLst>
              <a:path extrusionOk="0" h="34327" w="353209">
                <a:moveTo>
                  <a:pt x="0" y="25997"/>
                </a:moveTo>
                <a:cubicBezTo>
                  <a:pt x="9264" y="25250"/>
                  <a:pt x="42209" y="21590"/>
                  <a:pt x="55581" y="21515"/>
                </a:cubicBezTo>
                <a:cubicBezTo>
                  <a:pt x="68953" y="21440"/>
                  <a:pt x="71120" y="27043"/>
                  <a:pt x="80234" y="25549"/>
                </a:cubicBezTo>
                <a:cubicBezTo>
                  <a:pt x="89348" y="24055"/>
                  <a:pt x="97940" y="11131"/>
                  <a:pt x="110266" y="12550"/>
                </a:cubicBezTo>
                <a:cubicBezTo>
                  <a:pt x="122593" y="13970"/>
                  <a:pt x="139401" y="36158"/>
                  <a:pt x="154193" y="34066"/>
                </a:cubicBezTo>
                <a:cubicBezTo>
                  <a:pt x="168985" y="31974"/>
                  <a:pt x="183701" y="0"/>
                  <a:pt x="199016" y="0"/>
                </a:cubicBezTo>
                <a:cubicBezTo>
                  <a:pt x="214331" y="0"/>
                  <a:pt x="231962" y="32049"/>
                  <a:pt x="246081" y="34066"/>
                </a:cubicBezTo>
                <a:cubicBezTo>
                  <a:pt x="260201" y="36083"/>
                  <a:pt x="271481" y="13970"/>
                  <a:pt x="283733" y="12102"/>
                </a:cubicBezTo>
                <a:cubicBezTo>
                  <a:pt x="295985" y="10234"/>
                  <a:pt x="308013" y="20544"/>
                  <a:pt x="319592" y="22860"/>
                </a:cubicBezTo>
                <a:cubicBezTo>
                  <a:pt x="331171" y="25176"/>
                  <a:pt x="347606" y="25474"/>
                  <a:pt x="353209" y="25997"/>
                </a:cubicBezTo>
              </a:path>
            </a:pathLst>
          </a:custGeom>
          <a:noFill/>
          <a:ln cap="flat" cmpd="sng" w="152400">
            <a:solidFill>
              <a:schemeClr val="accent1"/>
            </a:solidFill>
            <a:prstDash val="solid"/>
            <a:round/>
            <a:headEnd len="med" w="med" type="none"/>
            <a:tailEnd len="med" w="med" type="none"/>
          </a:ln>
        </p:spPr>
      </p:sp>
    </p:spTree>
  </p:cSld>
  <p:clrMapOvr>
    <a:masterClrMapping/>
  </p:clrMapOvr>
  <mc:AlternateContent>
    <mc:Choice Requires="p14">
      <p:transition spd="slow" p14:dur="7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pic>
        <p:nvPicPr>
          <p:cNvPr id="196" name="Google Shape;196;p28"/>
          <p:cNvPicPr preferRelativeResize="0"/>
          <p:nvPr/>
        </p:nvPicPr>
        <p:blipFill>
          <a:blip r:embed="rId3">
            <a:alphaModFix/>
          </a:blip>
          <a:stretch>
            <a:fillRect/>
          </a:stretch>
        </p:blipFill>
        <p:spPr>
          <a:xfrm>
            <a:off x="2181000" y="1595075"/>
            <a:ext cx="2465874" cy="1310200"/>
          </a:xfrm>
          <a:prstGeom prst="rect">
            <a:avLst/>
          </a:prstGeom>
          <a:noFill/>
          <a:ln>
            <a:noFill/>
          </a:ln>
        </p:spPr>
      </p:pic>
      <p:grpSp>
        <p:nvGrpSpPr>
          <p:cNvPr id="197" name="Google Shape;197;p28"/>
          <p:cNvGrpSpPr/>
          <p:nvPr/>
        </p:nvGrpSpPr>
        <p:grpSpPr>
          <a:xfrm>
            <a:off x="910646" y="2131175"/>
            <a:ext cx="1580723" cy="1234000"/>
            <a:chOff x="1520249" y="2131175"/>
            <a:chExt cx="1800163" cy="1234000"/>
          </a:xfrm>
        </p:grpSpPr>
        <p:grpSp>
          <p:nvGrpSpPr>
            <p:cNvPr id="198" name="Google Shape;198;p28"/>
            <p:cNvGrpSpPr/>
            <p:nvPr/>
          </p:nvGrpSpPr>
          <p:grpSpPr>
            <a:xfrm>
              <a:off x="1520249" y="2578590"/>
              <a:ext cx="982825" cy="786585"/>
              <a:chOff x="4526691" y="2800065"/>
              <a:chExt cx="1047900" cy="786585"/>
            </a:xfrm>
          </p:grpSpPr>
          <p:grpSp>
            <p:nvGrpSpPr>
              <p:cNvPr id="199" name="Google Shape;199;p28"/>
              <p:cNvGrpSpPr/>
              <p:nvPr/>
            </p:nvGrpSpPr>
            <p:grpSpPr>
              <a:xfrm>
                <a:off x="4808316" y="2800065"/>
                <a:ext cx="92400" cy="411825"/>
                <a:chOff x="845575" y="2563700"/>
                <a:chExt cx="92400" cy="411825"/>
              </a:xfrm>
            </p:grpSpPr>
            <p:cxnSp>
              <p:nvCxnSpPr>
                <p:cNvPr id="200" name="Google Shape;200;p2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1" name="Google Shape;201;p2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8"/>
              <p:cNvSpPr txBox="1"/>
              <p:nvPr/>
            </p:nvSpPr>
            <p:spPr>
              <a:xfrm>
                <a:off x="4526691" y="3215250"/>
                <a:ext cx="1047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2019</a:t>
                </a:r>
                <a:endParaRPr b="1" sz="1200">
                  <a:latin typeface="Montserrat"/>
                  <a:ea typeface="Montserrat"/>
                  <a:cs typeface="Montserrat"/>
                  <a:sym typeface="Montserrat"/>
                </a:endParaRPr>
              </a:p>
            </p:txBody>
          </p:sp>
        </p:grpSp>
        <p:sp>
          <p:nvSpPr>
            <p:cNvPr id="203" name="Google Shape;203;p28"/>
            <p:cNvSpPr txBox="1"/>
            <p:nvPr/>
          </p:nvSpPr>
          <p:spPr>
            <a:xfrm>
              <a:off x="1636512" y="2131175"/>
              <a:ext cx="1683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Started work as a Frontend Developer</a:t>
              </a:r>
              <a:endParaRPr b="1" sz="900">
                <a:latin typeface="Montserrat"/>
                <a:ea typeface="Montserrat"/>
                <a:cs typeface="Montserrat"/>
                <a:sym typeface="Montserrat"/>
              </a:endParaRPr>
            </a:p>
            <a:p>
              <a:pPr indent="0" lvl="0" marL="0" rtl="0" algn="l">
                <a:spcBef>
                  <a:spcPts val="0"/>
                </a:spcBef>
                <a:spcAft>
                  <a:spcPts val="1600"/>
                </a:spcAft>
                <a:buNone/>
              </a:pPr>
              <a:r>
                <a:t/>
              </a:r>
              <a:endParaRPr b="1" sz="900">
                <a:latin typeface="Roboto"/>
                <a:ea typeface="Roboto"/>
                <a:cs typeface="Roboto"/>
                <a:sym typeface="Roboto"/>
              </a:endParaRPr>
            </a:p>
          </p:txBody>
        </p:sp>
      </p:grpSp>
      <p:sp>
        <p:nvSpPr>
          <p:cNvPr id="204" name="Google Shape;204;p28"/>
          <p:cNvSpPr/>
          <p:nvPr/>
        </p:nvSpPr>
        <p:spPr>
          <a:xfrm>
            <a:off x="22400" y="2810340"/>
            <a:ext cx="7877750" cy="363950"/>
          </a:xfrm>
          <a:custGeom>
            <a:rect b="b" l="l" r="r" t="t"/>
            <a:pathLst>
              <a:path extrusionOk="0" h="14558" w="315110">
                <a:moveTo>
                  <a:pt x="0" y="3231"/>
                </a:moveTo>
                <a:cubicBezTo>
                  <a:pt x="15091" y="4128"/>
                  <a:pt x="68506" y="8909"/>
                  <a:pt x="90544" y="8610"/>
                </a:cubicBezTo>
                <a:cubicBezTo>
                  <a:pt x="112582" y="8311"/>
                  <a:pt x="117887" y="841"/>
                  <a:pt x="132230" y="1438"/>
                </a:cubicBezTo>
                <a:cubicBezTo>
                  <a:pt x="146574" y="2036"/>
                  <a:pt x="162411" y="10103"/>
                  <a:pt x="176605" y="12195"/>
                </a:cubicBezTo>
                <a:cubicBezTo>
                  <a:pt x="190799" y="14287"/>
                  <a:pt x="203425" y="15183"/>
                  <a:pt x="217395" y="13988"/>
                </a:cubicBezTo>
                <a:cubicBezTo>
                  <a:pt x="231365" y="12793"/>
                  <a:pt x="246754" y="7340"/>
                  <a:pt x="260425" y="5024"/>
                </a:cubicBezTo>
                <a:cubicBezTo>
                  <a:pt x="274096" y="2708"/>
                  <a:pt x="290308" y="467"/>
                  <a:pt x="299422" y="93"/>
                </a:cubicBezTo>
                <a:cubicBezTo>
                  <a:pt x="308536" y="-281"/>
                  <a:pt x="312495" y="2334"/>
                  <a:pt x="315110" y="2782"/>
                </a:cubicBezTo>
              </a:path>
            </a:pathLst>
          </a:custGeom>
          <a:noFill/>
          <a:ln cap="flat" cmpd="sng" w="152400">
            <a:solidFill>
              <a:schemeClr val="accent1"/>
            </a:solidFill>
            <a:prstDash val="solid"/>
            <a:round/>
            <a:headEnd len="med" w="med" type="none"/>
            <a:tailEnd len="med" w="med" type="none"/>
          </a:ln>
        </p:spPr>
      </p:sp>
    </p:spTree>
  </p:cSld>
  <p:clrMapOvr>
    <a:masterClrMapping/>
  </p:clrMapOvr>
  <mc:AlternateContent>
    <mc:Choice Requires="p14">
      <p:transition spd="slow" p14:dur="7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grpSp>
        <p:nvGrpSpPr>
          <p:cNvPr id="209" name="Google Shape;209;p29"/>
          <p:cNvGrpSpPr/>
          <p:nvPr/>
        </p:nvGrpSpPr>
        <p:grpSpPr>
          <a:xfrm>
            <a:off x="5275880" y="735169"/>
            <a:ext cx="1920760" cy="734149"/>
            <a:chOff x="5214050" y="874221"/>
            <a:chExt cx="1775194" cy="669600"/>
          </a:xfrm>
        </p:grpSpPr>
        <p:cxnSp>
          <p:nvCxnSpPr>
            <p:cNvPr id="210" name="Google Shape;210;p29"/>
            <p:cNvCxnSpPr/>
            <p:nvPr/>
          </p:nvCxnSpPr>
          <p:spPr>
            <a:xfrm flipH="1">
              <a:off x="5214050" y="1153772"/>
              <a:ext cx="273000" cy="378300"/>
            </a:xfrm>
            <a:prstGeom prst="straightConnector1">
              <a:avLst/>
            </a:prstGeom>
            <a:noFill/>
            <a:ln cap="flat" cmpd="sng" w="19050">
              <a:solidFill>
                <a:srgbClr val="2F2F2F"/>
              </a:solidFill>
              <a:prstDash val="solid"/>
              <a:round/>
              <a:headEnd len="med" w="med" type="oval"/>
              <a:tailEnd len="sm" w="sm" type="none"/>
            </a:ln>
          </p:spPr>
        </p:cxnSp>
        <p:sp>
          <p:nvSpPr>
            <p:cNvPr id="211" name="Google Shape;211;p29"/>
            <p:cNvSpPr txBox="1"/>
            <p:nvPr/>
          </p:nvSpPr>
          <p:spPr>
            <a:xfrm>
              <a:off x="5494044" y="874221"/>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Empathise</a:t>
              </a:r>
              <a:endParaRPr>
                <a:latin typeface="Montserrat"/>
                <a:ea typeface="Montserrat"/>
                <a:cs typeface="Montserrat"/>
                <a:sym typeface="Montserrat"/>
              </a:endParaRPr>
            </a:p>
          </p:txBody>
        </p:sp>
      </p:grpSp>
      <p:grpSp>
        <p:nvGrpSpPr>
          <p:cNvPr id="212" name="Google Shape;212;p29"/>
          <p:cNvGrpSpPr/>
          <p:nvPr/>
        </p:nvGrpSpPr>
        <p:grpSpPr>
          <a:xfrm>
            <a:off x="1974365" y="735169"/>
            <a:ext cx="1888327" cy="734149"/>
            <a:chOff x="2162742" y="874221"/>
            <a:chExt cx="1745219" cy="669600"/>
          </a:xfrm>
        </p:grpSpPr>
        <p:cxnSp>
          <p:nvCxnSpPr>
            <p:cNvPr id="213" name="Google Shape;213;p29"/>
            <p:cNvCxnSpPr/>
            <p:nvPr/>
          </p:nvCxnSpPr>
          <p:spPr>
            <a:xfrm>
              <a:off x="3634961" y="1153772"/>
              <a:ext cx="273000" cy="378300"/>
            </a:xfrm>
            <a:prstGeom prst="straightConnector1">
              <a:avLst/>
            </a:prstGeom>
            <a:noFill/>
            <a:ln cap="flat" cmpd="sng" w="19050">
              <a:solidFill>
                <a:srgbClr val="AAAAAA"/>
              </a:solidFill>
              <a:prstDash val="solid"/>
              <a:round/>
              <a:headEnd len="med" w="med" type="oval"/>
              <a:tailEnd len="sm" w="sm" type="none"/>
            </a:ln>
          </p:spPr>
        </p:cxnSp>
        <p:sp>
          <p:nvSpPr>
            <p:cNvPr id="214" name="Google Shape;214;p29"/>
            <p:cNvSpPr txBox="1"/>
            <p:nvPr/>
          </p:nvSpPr>
          <p:spPr>
            <a:xfrm>
              <a:off x="2162742" y="874221"/>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latin typeface="Montserrat"/>
                  <a:ea typeface="Montserrat"/>
                  <a:cs typeface="Montserrat"/>
                  <a:sym typeface="Montserrat"/>
                </a:rPr>
                <a:t>Test</a:t>
              </a:r>
              <a:endParaRPr>
                <a:latin typeface="Roboto"/>
                <a:ea typeface="Roboto"/>
                <a:cs typeface="Roboto"/>
                <a:sym typeface="Roboto"/>
              </a:endParaRPr>
            </a:p>
          </p:txBody>
        </p:sp>
      </p:grpSp>
      <p:grpSp>
        <p:nvGrpSpPr>
          <p:cNvPr id="215" name="Google Shape;215;p29"/>
          <p:cNvGrpSpPr/>
          <p:nvPr/>
        </p:nvGrpSpPr>
        <p:grpSpPr>
          <a:xfrm>
            <a:off x="5721042" y="2815538"/>
            <a:ext cx="2096265" cy="734154"/>
            <a:chOff x="5625475" y="2771675"/>
            <a:chExt cx="1937398" cy="669604"/>
          </a:xfrm>
        </p:grpSpPr>
        <p:cxnSp>
          <p:nvCxnSpPr>
            <p:cNvPr id="216" name="Google Shape;216;p29"/>
            <p:cNvCxnSpPr/>
            <p:nvPr/>
          </p:nvCxnSpPr>
          <p:spPr>
            <a:xfrm rot="10800000">
              <a:off x="5625475" y="2771675"/>
              <a:ext cx="442200" cy="153300"/>
            </a:xfrm>
            <a:prstGeom prst="straightConnector1">
              <a:avLst/>
            </a:prstGeom>
            <a:noFill/>
            <a:ln cap="flat" cmpd="sng" w="19050">
              <a:solidFill>
                <a:srgbClr val="505050"/>
              </a:solidFill>
              <a:prstDash val="solid"/>
              <a:round/>
              <a:headEnd len="med" w="med" type="oval"/>
              <a:tailEnd len="sm" w="sm" type="none"/>
            </a:ln>
          </p:spPr>
        </p:cxnSp>
        <p:sp>
          <p:nvSpPr>
            <p:cNvPr id="217" name="Google Shape;217;p29"/>
            <p:cNvSpPr txBox="1"/>
            <p:nvPr/>
          </p:nvSpPr>
          <p:spPr>
            <a:xfrm>
              <a:off x="6067673" y="2771679"/>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Define</a:t>
              </a:r>
              <a:endParaRPr>
                <a:latin typeface="Montserrat"/>
                <a:ea typeface="Montserrat"/>
                <a:cs typeface="Montserrat"/>
                <a:sym typeface="Montserrat"/>
              </a:endParaRPr>
            </a:p>
          </p:txBody>
        </p:sp>
      </p:grpSp>
      <p:grpSp>
        <p:nvGrpSpPr>
          <p:cNvPr id="218" name="Google Shape;218;p29"/>
          <p:cNvGrpSpPr/>
          <p:nvPr/>
        </p:nvGrpSpPr>
        <p:grpSpPr>
          <a:xfrm>
            <a:off x="1316237" y="2815538"/>
            <a:ext cx="2115510" cy="744373"/>
            <a:chOff x="1554490" y="2771675"/>
            <a:chExt cx="1955185" cy="678925"/>
          </a:xfrm>
        </p:grpSpPr>
        <p:cxnSp>
          <p:nvCxnSpPr>
            <p:cNvPr id="219" name="Google Shape;219;p29"/>
            <p:cNvCxnSpPr/>
            <p:nvPr/>
          </p:nvCxnSpPr>
          <p:spPr>
            <a:xfrm flipH="1" rot="10800000">
              <a:off x="3059375" y="2771675"/>
              <a:ext cx="450300" cy="145200"/>
            </a:xfrm>
            <a:prstGeom prst="straightConnector1">
              <a:avLst/>
            </a:prstGeom>
            <a:noFill/>
            <a:ln cap="flat" cmpd="sng" w="19050">
              <a:solidFill>
                <a:srgbClr val="505050"/>
              </a:solidFill>
              <a:prstDash val="solid"/>
              <a:round/>
              <a:headEnd len="med" w="med" type="oval"/>
              <a:tailEnd len="sm" w="sm" type="none"/>
            </a:ln>
          </p:spPr>
        </p:cxnSp>
        <p:sp>
          <p:nvSpPr>
            <p:cNvPr id="220" name="Google Shape;220;p29"/>
            <p:cNvSpPr txBox="1"/>
            <p:nvPr/>
          </p:nvSpPr>
          <p:spPr>
            <a:xfrm>
              <a:off x="1554490" y="27810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latin typeface="Montserrat"/>
                  <a:ea typeface="Montserrat"/>
                  <a:cs typeface="Montserrat"/>
                  <a:sym typeface="Montserrat"/>
                </a:rPr>
                <a:t>Prototype</a:t>
              </a:r>
              <a:endParaRPr>
                <a:latin typeface="Montserrat"/>
                <a:ea typeface="Montserrat"/>
                <a:cs typeface="Montserrat"/>
                <a:sym typeface="Montserrat"/>
              </a:endParaRPr>
            </a:p>
          </p:txBody>
        </p:sp>
      </p:grpSp>
      <p:grpSp>
        <p:nvGrpSpPr>
          <p:cNvPr id="221" name="Google Shape;221;p29"/>
          <p:cNvGrpSpPr/>
          <p:nvPr/>
        </p:nvGrpSpPr>
        <p:grpSpPr>
          <a:xfrm>
            <a:off x="3754779" y="3659026"/>
            <a:ext cx="1617806" cy="1247633"/>
            <a:chOff x="3808226" y="3541000"/>
            <a:chExt cx="1495200" cy="1137936"/>
          </a:xfrm>
        </p:grpSpPr>
        <p:cxnSp>
          <p:nvCxnSpPr>
            <p:cNvPr id="222" name="Google Shape;222;p29"/>
            <p:cNvCxnSpPr/>
            <p:nvPr/>
          </p:nvCxnSpPr>
          <p:spPr>
            <a:xfrm rot="10800000">
              <a:off x="4563402" y="3541000"/>
              <a:ext cx="0" cy="489600"/>
            </a:xfrm>
            <a:prstGeom prst="straightConnector1">
              <a:avLst/>
            </a:prstGeom>
            <a:noFill/>
            <a:ln cap="flat" cmpd="sng" w="19050">
              <a:solidFill>
                <a:srgbClr val="2F2F2F"/>
              </a:solidFill>
              <a:prstDash val="solid"/>
              <a:round/>
              <a:headEnd len="med" w="med" type="oval"/>
              <a:tailEnd len="sm" w="sm" type="none"/>
            </a:ln>
          </p:spPr>
        </p:cxnSp>
        <p:sp>
          <p:nvSpPr>
            <p:cNvPr id="223" name="Google Shape;223;p29"/>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Ideate</a:t>
              </a:r>
              <a:endParaRPr>
                <a:latin typeface="Montserrat"/>
                <a:ea typeface="Montserrat"/>
                <a:cs typeface="Montserrat"/>
                <a:sym typeface="Montserrat"/>
              </a:endParaRPr>
            </a:p>
          </p:txBody>
        </p:sp>
      </p:grpSp>
      <p:sp>
        <p:nvSpPr>
          <p:cNvPr id="224" name="Google Shape;224;p29"/>
          <p:cNvSpPr/>
          <p:nvPr/>
        </p:nvSpPr>
        <p:spPr>
          <a:xfrm rot="1819986">
            <a:off x="3113245" y="972754"/>
            <a:ext cx="2921432" cy="2940370"/>
          </a:xfrm>
          <a:prstGeom prst="blockArc">
            <a:avLst>
              <a:gd fmla="val 14414370" name="adj1"/>
              <a:gd fmla="val 18998613" name="adj2"/>
              <a:gd fmla="val 8907"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flipH="1" rot="-8981360">
            <a:off x="3119575" y="970744"/>
            <a:ext cx="2920416" cy="2939664"/>
          </a:xfrm>
          <a:prstGeom prst="blockArc">
            <a:avLst>
              <a:gd fmla="val 20178804" name="adj1"/>
              <a:gd fmla="val 2623923" name="adj2"/>
              <a:gd fmla="val 8858"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txBox="1"/>
          <p:nvPr/>
        </p:nvSpPr>
        <p:spPr>
          <a:xfrm>
            <a:off x="3592175" y="2031225"/>
            <a:ext cx="1942500" cy="881700"/>
          </a:xfrm>
          <a:prstGeom prst="rect">
            <a:avLst/>
          </a:prstGeom>
          <a:noFill/>
          <a:ln>
            <a:noFill/>
          </a:ln>
        </p:spPr>
        <p:txBody>
          <a:bodyPr anchorCtr="0" anchor="ctr" bIns="91425" lIns="114300" spcFirstLastPara="1" rIns="91425" wrap="square" tIns="91425">
            <a:noAutofit/>
          </a:bodyPr>
          <a:lstStyle/>
          <a:p>
            <a:pPr indent="0" lvl="0" marL="0" rtl="0" algn="ctr">
              <a:lnSpc>
                <a:spcPct val="115000"/>
              </a:lnSpc>
              <a:spcBef>
                <a:spcPts val="0"/>
              </a:spcBef>
              <a:spcAft>
                <a:spcPts val="0"/>
              </a:spcAft>
              <a:buNone/>
            </a:pPr>
            <a:r>
              <a:rPr b="1" lang="en">
                <a:solidFill>
                  <a:srgbClr val="020202"/>
                </a:solidFill>
                <a:latin typeface="Prata"/>
                <a:ea typeface="Prata"/>
                <a:cs typeface="Prata"/>
                <a:sym typeface="Prata"/>
              </a:rPr>
              <a:t>Design Thinking</a:t>
            </a:r>
            <a:endParaRPr>
              <a:solidFill>
                <a:srgbClr val="020202"/>
              </a:solidFill>
              <a:latin typeface="Prata"/>
              <a:ea typeface="Prata"/>
              <a:cs typeface="Prata"/>
              <a:sym typeface="Prata"/>
            </a:endParaRPr>
          </a:p>
        </p:txBody>
      </p:sp>
      <p:sp>
        <p:nvSpPr>
          <p:cNvPr id="227" name="Google Shape;227;p29"/>
          <p:cNvSpPr/>
          <p:nvPr/>
        </p:nvSpPr>
        <p:spPr>
          <a:xfrm rot="-3800290">
            <a:off x="5644558" y="1815544"/>
            <a:ext cx="397126" cy="394066"/>
          </a:xfrm>
          <a:prstGeom prst="rtTriangle">
            <a:avLst/>
          </a:prstGeom>
          <a:solidFill>
            <a:srgbClr val="3949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flipH="1" rot="-1819824">
            <a:off x="3108198" y="967023"/>
            <a:ext cx="2927608" cy="2947104"/>
          </a:xfrm>
          <a:prstGeom prst="blockArc">
            <a:avLst>
              <a:gd fmla="val 14334136" name="adj1"/>
              <a:gd fmla="val 18854681" name="adj2"/>
              <a:gd fmla="val 8846" name="adj3"/>
            </a:avLst>
          </a:prstGeom>
          <a:solidFill>
            <a:srgbClr val="42153C"/>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rot="8981360">
            <a:off x="3099826" y="973841"/>
            <a:ext cx="2920416" cy="2939664"/>
          </a:xfrm>
          <a:prstGeom prst="blockArc">
            <a:avLst>
              <a:gd fmla="val 20184517" name="adj1"/>
              <a:gd fmla="val 3007258" name="adj2"/>
              <a:gd fmla="val 9336"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flipH="1" rot="-8981360">
            <a:off x="3099897" y="975513"/>
            <a:ext cx="2920416" cy="2939664"/>
          </a:xfrm>
          <a:prstGeom prst="blockArc">
            <a:avLst>
              <a:gd fmla="val 15738599" name="adj1"/>
              <a:gd fmla="val 20008131" name="adj2"/>
              <a:gd fmla="val 9063" name="adj3"/>
            </a:avLst>
          </a:prstGeom>
          <a:solidFill>
            <a:srgbClr val="39494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rot="9222478">
            <a:off x="3110879" y="1813790"/>
            <a:ext cx="394179" cy="397442"/>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rot="482234">
            <a:off x="5173849" y="3327924"/>
            <a:ext cx="392657" cy="397625"/>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rot="4866360">
            <a:off x="3584911" y="3330320"/>
            <a:ext cx="397783" cy="392887"/>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rot="-8077869">
            <a:off x="4375025" y="904534"/>
            <a:ext cx="395422" cy="395422"/>
          </a:xfrm>
          <a:prstGeom prst="rtTriangle">
            <a:avLst/>
          </a:prstGeom>
          <a:solidFill>
            <a:srgbClr val="421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pSp>
        <p:nvGrpSpPr>
          <p:cNvPr id="239" name="Google Shape;239;p30"/>
          <p:cNvGrpSpPr/>
          <p:nvPr/>
        </p:nvGrpSpPr>
        <p:grpSpPr>
          <a:xfrm>
            <a:off x="5275880" y="735169"/>
            <a:ext cx="1920760" cy="734149"/>
            <a:chOff x="5214050" y="874221"/>
            <a:chExt cx="1775194" cy="669600"/>
          </a:xfrm>
        </p:grpSpPr>
        <p:cxnSp>
          <p:nvCxnSpPr>
            <p:cNvPr id="240" name="Google Shape;240;p30"/>
            <p:cNvCxnSpPr/>
            <p:nvPr/>
          </p:nvCxnSpPr>
          <p:spPr>
            <a:xfrm flipH="1">
              <a:off x="5214050" y="1153772"/>
              <a:ext cx="273000" cy="378300"/>
            </a:xfrm>
            <a:prstGeom prst="straightConnector1">
              <a:avLst/>
            </a:prstGeom>
            <a:noFill/>
            <a:ln cap="flat" cmpd="sng" w="19050">
              <a:solidFill>
                <a:srgbClr val="2F2F2F"/>
              </a:solidFill>
              <a:prstDash val="solid"/>
              <a:round/>
              <a:headEnd len="med" w="med" type="oval"/>
              <a:tailEnd len="sm" w="sm" type="none"/>
            </a:ln>
          </p:spPr>
        </p:cxnSp>
        <p:sp>
          <p:nvSpPr>
            <p:cNvPr id="241" name="Google Shape;241;p30"/>
            <p:cNvSpPr txBox="1"/>
            <p:nvPr/>
          </p:nvSpPr>
          <p:spPr>
            <a:xfrm>
              <a:off x="5494044" y="874221"/>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Empathise</a:t>
              </a:r>
              <a:endParaRPr>
                <a:latin typeface="Montserrat"/>
                <a:ea typeface="Montserrat"/>
                <a:cs typeface="Montserrat"/>
                <a:sym typeface="Montserrat"/>
              </a:endParaRPr>
            </a:p>
          </p:txBody>
        </p:sp>
      </p:grpSp>
      <p:sp>
        <p:nvSpPr>
          <p:cNvPr id="242" name="Google Shape;242;p30"/>
          <p:cNvSpPr/>
          <p:nvPr/>
        </p:nvSpPr>
        <p:spPr>
          <a:xfrm rot="1819986">
            <a:off x="3113245" y="972754"/>
            <a:ext cx="2921432" cy="2940370"/>
          </a:xfrm>
          <a:prstGeom prst="blockArc">
            <a:avLst>
              <a:gd fmla="val 14414370" name="adj1"/>
              <a:gd fmla="val 18998613" name="adj2"/>
              <a:gd fmla="val 8907"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flipH="1" rot="-8981360">
            <a:off x="3119575" y="970744"/>
            <a:ext cx="2920416" cy="2939664"/>
          </a:xfrm>
          <a:prstGeom prst="blockArc">
            <a:avLst>
              <a:gd fmla="val 20178804" name="adj1"/>
              <a:gd fmla="val 2623923" name="adj2"/>
              <a:gd fmla="val 8858"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txBox="1"/>
          <p:nvPr/>
        </p:nvSpPr>
        <p:spPr>
          <a:xfrm>
            <a:off x="3592175" y="2031225"/>
            <a:ext cx="1942500" cy="881700"/>
          </a:xfrm>
          <a:prstGeom prst="rect">
            <a:avLst/>
          </a:prstGeom>
          <a:noFill/>
          <a:ln>
            <a:noFill/>
          </a:ln>
        </p:spPr>
        <p:txBody>
          <a:bodyPr anchorCtr="0" anchor="ctr" bIns="91425" lIns="114300" spcFirstLastPara="1" rIns="91425" wrap="square" tIns="91425">
            <a:noAutofit/>
          </a:bodyPr>
          <a:lstStyle/>
          <a:p>
            <a:pPr indent="0" lvl="0" marL="0" rtl="0" algn="ctr">
              <a:lnSpc>
                <a:spcPct val="115000"/>
              </a:lnSpc>
              <a:spcBef>
                <a:spcPts val="0"/>
              </a:spcBef>
              <a:spcAft>
                <a:spcPts val="0"/>
              </a:spcAft>
              <a:buNone/>
            </a:pPr>
            <a:r>
              <a:rPr b="1" lang="en">
                <a:solidFill>
                  <a:srgbClr val="020202"/>
                </a:solidFill>
                <a:latin typeface="Prata"/>
                <a:ea typeface="Prata"/>
                <a:cs typeface="Prata"/>
                <a:sym typeface="Prata"/>
              </a:rPr>
              <a:t>Design Thinking</a:t>
            </a:r>
            <a:endParaRPr>
              <a:solidFill>
                <a:srgbClr val="020202"/>
              </a:solidFill>
              <a:latin typeface="Prata"/>
              <a:ea typeface="Prata"/>
              <a:cs typeface="Prata"/>
              <a:sym typeface="Prata"/>
            </a:endParaRPr>
          </a:p>
        </p:txBody>
      </p:sp>
      <p:sp>
        <p:nvSpPr>
          <p:cNvPr id="245" name="Google Shape;245;p30"/>
          <p:cNvSpPr/>
          <p:nvPr/>
        </p:nvSpPr>
        <p:spPr>
          <a:xfrm rot="-3800290">
            <a:off x="5644558" y="1815544"/>
            <a:ext cx="397126" cy="394066"/>
          </a:xfrm>
          <a:prstGeom prst="rtTriangle">
            <a:avLst/>
          </a:prstGeom>
          <a:solidFill>
            <a:srgbClr val="3949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flipH="1" rot="-1819824">
            <a:off x="3108198" y="967023"/>
            <a:ext cx="2927608" cy="2947104"/>
          </a:xfrm>
          <a:prstGeom prst="blockArc">
            <a:avLst>
              <a:gd fmla="val 14334136" name="adj1"/>
              <a:gd fmla="val 18854681" name="adj2"/>
              <a:gd fmla="val 884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rot="8981360">
            <a:off x="3099826" y="973841"/>
            <a:ext cx="2920416" cy="2939664"/>
          </a:xfrm>
          <a:prstGeom prst="blockArc">
            <a:avLst>
              <a:gd fmla="val 20184517" name="adj1"/>
              <a:gd fmla="val 3007258" name="adj2"/>
              <a:gd fmla="val 933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flipH="1" rot="-8981360">
            <a:off x="3099897" y="975513"/>
            <a:ext cx="2920416" cy="2939664"/>
          </a:xfrm>
          <a:prstGeom prst="blockArc">
            <a:avLst>
              <a:gd fmla="val 15738599" name="adj1"/>
              <a:gd fmla="val 20008131" name="adj2"/>
              <a:gd fmla="val 9063"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rot="9222478">
            <a:off x="3110879" y="1813790"/>
            <a:ext cx="394179" cy="39744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rot="482234">
            <a:off x="5173849" y="3327924"/>
            <a:ext cx="392657" cy="397625"/>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rot="4866360">
            <a:off x="3584911" y="3330320"/>
            <a:ext cx="397783" cy="392887"/>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rot="-8077869">
            <a:off x="4375025" y="904534"/>
            <a:ext cx="395422" cy="39542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grpSp>
        <p:nvGrpSpPr>
          <p:cNvPr id="257" name="Google Shape;257;p31"/>
          <p:cNvGrpSpPr/>
          <p:nvPr/>
        </p:nvGrpSpPr>
        <p:grpSpPr>
          <a:xfrm>
            <a:off x="5721042" y="2815538"/>
            <a:ext cx="2096265" cy="734154"/>
            <a:chOff x="5625475" y="2771675"/>
            <a:chExt cx="1937398" cy="669604"/>
          </a:xfrm>
        </p:grpSpPr>
        <p:cxnSp>
          <p:nvCxnSpPr>
            <p:cNvPr id="258" name="Google Shape;258;p31"/>
            <p:cNvCxnSpPr/>
            <p:nvPr/>
          </p:nvCxnSpPr>
          <p:spPr>
            <a:xfrm rot="10800000">
              <a:off x="5625475" y="2771675"/>
              <a:ext cx="442200" cy="153300"/>
            </a:xfrm>
            <a:prstGeom prst="straightConnector1">
              <a:avLst/>
            </a:prstGeom>
            <a:noFill/>
            <a:ln cap="flat" cmpd="sng" w="19050">
              <a:solidFill>
                <a:srgbClr val="505050"/>
              </a:solidFill>
              <a:prstDash val="solid"/>
              <a:round/>
              <a:headEnd len="med" w="med" type="oval"/>
              <a:tailEnd len="sm" w="sm" type="none"/>
            </a:ln>
          </p:spPr>
        </p:cxnSp>
        <p:sp>
          <p:nvSpPr>
            <p:cNvPr id="259" name="Google Shape;259;p31"/>
            <p:cNvSpPr txBox="1"/>
            <p:nvPr/>
          </p:nvSpPr>
          <p:spPr>
            <a:xfrm>
              <a:off x="6067673" y="2771679"/>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Define</a:t>
              </a:r>
              <a:endParaRPr>
                <a:latin typeface="Montserrat"/>
                <a:ea typeface="Montserrat"/>
                <a:cs typeface="Montserrat"/>
                <a:sym typeface="Montserrat"/>
              </a:endParaRPr>
            </a:p>
          </p:txBody>
        </p:sp>
      </p:grpSp>
      <p:sp>
        <p:nvSpPr>
          <p:cNvPr id="260" name="Google Shape;260;p31"/>
          <p:cNvSpPr/>
          <p:nvPr/>
        </p:nvSpPr>
        <p:spPr>
          <a:xfrm rot="1819986">
            <a:off x="3113245" y="972754"/>
            <a:ext cx="2921432" cy="2940370"/>
          </a:xfrm>
          <a:prstGeom prst="blockArc">
            <a:avLst>
              <a:gd fmla="val 14414370" name="adj1"/>
              <a:gd fmla="val 18998613" name="adj2"/>
              <a:gd fmla="val 8907"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flipH="1" rot="-8981360">
            <a:off x="3119575" y="970744"/>
            <a:ext cx="2920416" cy="2939664"/>
          </a:xfrm>
          <a:prstGeom prst="blockArc">
            <a:avLst>
              <a:gd fmla="val 20178804" name="adj1"/>
              <a:gd fmla="val 2623923" name="adj2"/>
              <a:gd fmla="val 8858"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nvSpPr>
        <p:spPr>
          <a:xfrm>
            <a:off x="3592175" y="2031225"/>
            <a:ext cx="1942500" cy="881700"/>
          </a:xfrm>
          <a:prstGeom prst="rect">
            <a:avLst/>
          </a:prstGeom>
          <a:noFill/>
          <a:ln>
            <a:noFill/>
          </a:ln>
        </p:spPr>
        <p:txBody>
          <a:bodyPr anchorCtr="0" anchor="ctr" bIns="91425" lIns="114300" spcFirstLastPara="1" rIns="91425" wrap="square" tIns="91425">
            <a:noAutofit/>
          </a:bodyPr>
          <a:lstStyle/>
          <a:p>
            <a:pPr indent="0" lvl="0" marL="0" rtl="0" algn="ctr">
              <a:lnSpc>
                <a:spcPct val="115000"/>
              </a:lnSpc>
              <a:spcBef>
                <a:spcPts val="0"/>
              </a:spcBef>
              <a:spcAft>
                <a:spcPts val="0"/>
              </a:spcAft>
              <a:buNone/>
            </a:pPr>
            <a:r>
              <a:rPr b="1" lang="en">
                <a:solidFill>
                  <a:srgbClr val="020202"/>
                </a:solidFill>
                <a:latin typeface="Prata"/>
                <a:ea typeface="Prata"/>
                <a:cs typeface="Prata"/>
                <a:sym typeface="Prata"/>
              </a:rPr>
              <a:t>Design Thinking</a:t>
            </a:r>
            <a:endParaRPr>
              <a:solidFill>
                <a:srgbClr val="020202"/>
              </a:solidFill>
              <a:latin typeface="Prata"/>
              <a:ea typeface="Prata"/>
              <a:cs typeface="Prata"/>
              <a:sym typeface="Prata"/>
            </a:endParaRPr>
          </a:p>
        </p:txBody>
      </p:sp>
      <p:sp>
        <p:nvSpPr>
          <p:cNvPr id="263" name="Google Shape;263;p31"/>
          <p:cNvSpPr/>
          <p:nvPr/>
        </p:nvSpPr>
        <p:spPr>
          <a:xfrm rot="-3800290">
            <a:off x="5644558" y="1815544"/>
            <a:ext cx="397126" cy="394066"/>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flipH="1" rot="-1819824">
            <a:off x="3108198" y="967023"/>
            <a:ext cx="2927608" cy="2947104"/>
          </a:xfrm>
          <a:prstGeom prst="blockArc">
            <a:avLst>
              <a:gd fmla="val 14334136" name="adj1"/>
              <a:gd fmla="val 18854681" name="adj2"/>
              <a:gd fmla="val 884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rot="8981360">
            <a:off x="3099826" y="973841"/>
            <a:ext cx="2920416" cy="2939664"/>
          </a:xfrm>
          <a:prstGeom prst="blockArc">
            <a:avLst>
              <a:gd fmla="val 20184517" name="adj1"/>
              <a:gd fmla="val 3007258" name="adj2"/>
              <a:gd fmla="val 933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flipH="1" rot="-8981360">
            <a:off x="3099897" y="975513"/>
            <a:ext cx="2920416" cy="2939664"/>
          </a:xfrm>
          <a:prstGeom prst="blockArc">
            <a:avLst>
              <a:gd fmla="val 15738599" name="adj1"/>
              <a:gd fmla="val 20008131" name="adj2"/>
              <a:gd fmla="val 9063"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rot="9222478">
            <a:off x="3110879" y="1813790"/>
            <a:ext cx="394179" cy="39744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rot="482234">
            <a:off x="5173849" y="3327924"/>
            <a:ext cx="392657" cy="39762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rot="4866360">
            <a:off x="3584911" y="3330320"/>
            <a:ext cx="397783" cy="392887"/>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rot="-8077869">
            <a:off x="4375025" y="904534"/>
            <a:ext cx="395422" cy="39542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1"/>
          <p:cNvGrpSpPr/>
          <p:nvPr/>
        </p:nvGrpSpPr>
        <p:grpSpPr>
          <a:xfrm>
            <a:off x="5275880" y="735169"/>
            <a:ext cx="1920760" cy="734149"/>
            <a:chOff x="5214050" y="874221"/>
            <a:chExt cx="1775194" cy="669600"/>
          </a:xfrm>
        </p:grpSpPr>
        <p:cxnSp>
          <p:nvCxnSpPr>
            <p:cNvPr id="272" name="Google Shape;272;p31"/>
            <p:cNvCxnSpPr/>
            <p:nvPr/>
          </p:nvCxnSpPr>
          <p:spPr>
            <a:xfrm flipH="1">
              <a:off x="5214050" y="1153772"/>
              <a:ext cx="273000" cy="378300"/>
            </a:xfrm>
            <a:prstGeom prst="straightConnector1">
              <a:avLst/>
            </a:prstGeom>
            <a:noFill/>
            <a:ln cap="flat" cmpd="sng" w="19050">
              <a:solidFill>
                <a:srgbClr val="BF9000"/>
              </a:solidFill>
              <a:prstDash val="solid"/>
              <a:round/>
              <a:headEnd len="med" w="med" type="oval"/>
              <a:tailEnd len="sm" w="sm" type="none"/>
            </a:ln>
          </p:spPr>
        </p:cxnSp>
        <p:sp>
          <p:nvSpPr>
            <p:cNvPr id="273" name="Google Shape;273;p31"/>
            <p:cNvSpPr txBox="1"/>
            <p:nvPr/>
          </p:nvSpPr>
          <p:spPr>
            <a:xfrm>
              <a:off x="5494044" y="874221"/>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Empathise</a:t>
              </a:r>
              <a:endParaRPr>
                <a:solidFill>
                  <a:srgbClr val="BF9000"/>
                </a:solidFill>
                <a:latin typeface="Montserrat"/>
                <a:ea typeface="Montserrat"/>
                <a:cs typeface="Montserrat"/>
                <a:sym typeface="Montserra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p:nvPr/>
        </p:nvSpPr>
        <p:spPr>
          <a:xfrm rot="1819986">
            <a:off x="3113245" y="972754"/>
            <a:ext cx="2921432" cy="2940370"/>
          </a:xfrm>
          <a:prstGeom prst="blockArc">
            <a:avLst>
              <a:gd fmla="val 14414370" name="adj1"/>
              <a:gd fmla="val 18998613" name="adj2"/>
              <a:gd fmla="val 8907"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2"/>
          <p:cNvGrpSpPr/>
          <p:nvPr/>
        </p:nvGrpSpPr>
        <p:grpSpPr>
          <a:xfrm>
            <a:off x="3754779" y="3659026"/>
            <a:ext cx="1617806" cy="1247633"/>
            <a:chOff x="3808226" y="3541000"/>
            <a:chExt cx="1495200" cy="1137936"/>
          </a:xfrm>
        </p:grpSpPr>
        <p:cxnSp>
          <p:nvCxnSpPr>
            <p:cNvPr id="280" name="Google Shape;280;p32"/>
            <p:cNvCxnSpPr/>
            <p:nvPr/>
          </p:nvCxnSpPr>
          <p:spPr>
            <a:xfrm rot="10800000">
              <a:off x="4563402" y="3541000"/>
              <a:ext cx="0" cy="489600"/>
            </a:xfrm>
            <a:prstGeom prst="straightConnector1">
              <a:avLst/>
            </a:prstGeom>
            <a:noFill/>
            <a:ln cap="flat" cmpd="sng" w="19050">
              <a:solidFill>
                <a:srgbClr val="2F2F2F"/>
              </a:solidFill>
              <a:prstDash val="solid"/>
              <a:round/>
              <a:headEnd len="med" w="med" type="oval"/>
              <a:tailEnd len="sm" w="sm" type="none"/>
            </a:ln>
          </p:spPr>
        </p:cxnSp>
        <p:sp>
          <p:nvSpPr>
            <p:cNvPr id="281" name="Google Shape;281;p32"/>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Ideate</a:t>
              </a:r>
              <a:endParaRPr>
                <a:latin typeface="Montserrat"/>
                <a:ea typeface="Montserrat"/>
                <a:cs typeface="Montserrat"/>
                <a:sym typeface="Montserrat"/>
              </a:endParaRPr>
            </a:p>
          </p:txBody>
        </p:sp>
      </p:grpSp>
      <p:sp>
        <p:nvSpPr>
          <p:cNvPr id="282" name="Google Shape;282;p32"/>
          <p:cNvSpPr/>
          <p:nvPr/>
        </p:nvSpPr>
        <p:spPr>
          <a:xfrm flipH="1" rot="-8981360">
            <a:off x="3119575" y="970744"/>
            <a:ext cx="2920416" cy="2939664"/>
          </a:xfrm>
          <a:prstGeom prst="blockArc">
            <a:avLst>
              <a:gd fmla="val 20178804" name="adj1"/>
              <a:gd fmla="val 2623923" name="adj2"/>
              <a:gd fmla="val 8858"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txBox="1"/>
          <p:nvPr/>
        </p:nvSpPr>
        <p:spPr>
          <a:xfrm>
            <a:off x="3592175" y="2031225"/>
            <a:ext cx="1942500" cy="881700"/>
          </a:xfrm>
          <a:prstGeom prst="rect">
            <a:avLst/>
          </a:prstGeom>
          <a:noFill/>
          <a:ln>
            <a:noFill/>
          </a:ln>
        </p:spPr>
        <p:txBody>
          <a:bodyPr anchorCtr="0" anchor="ctr" bIns="91425" lIns="114300" spcFirstLastPara="1" rIns="91425" wrap="square" tIns="91425">
            <a:noAutofit/>
          </a:bodyPr>
          <a:lstStyle/>
          <a:p>
            <a:pPr indent="0" lvl="0" marL="0" rtl="0" algn="ctr">
              <a:lnSpc>
                <a:spcPct val="115000"/>
              </a:lnSpc>
              <a:spcBef>
                <a:spcPts val="0"/>
              </a:spcBef>
              <a:spcAft>
                <a:spcPts val="0"/>
              </a:spcAft>
              <a:buNone/>
            </a:pPr>
            <a:r>
              <a:rPr b="1" lang="en">
                <a:solidFill>
                  <a:srgbClr val="020202"/>
                </a:solidFill>
                <a:latin typeface="Prata"/>
                <a:ea typeface="Prata"/>
                <a:cs typeface="Prata"/>
                <a:sym typeface="Prata"/>
              </a:rPr>
              <a:t>Design Thinking</a:t>
            </a:r>
            <a:endParaRPr>
              <a:solidFill>
                <a:srgbClr val="020202"/>
              </a:solidFill>
              <a:latin typeface="Prata"/>
              <a:ea typeface="Prata"/>
              <a:cs typeface="Prata"/>
              <a:sym typeface="Prata"/>
            </a:endParaRPr>
          </a:p>
        </p:txBody>
      </p:sp>
      <p:sp>
        <p:nvSpPr>
          <p:cNvPr id="284" name="Google Shape;284;p32"/>
          <p:cNvSpPr/>
          <p:nvPr/>
        </p:nvSpPr>
        <p:spPr>
          <a:xfrm rot="-3800290">
            <a:off x="5644558" y="1815544"/>
            <a:ext cx="397126" cy="394066"/>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flipH="1" rot="-1819824">
            <a:off x="3108198" y="967023"/>
            <a:ext cx="2927608" cy="2947104"/>
          </a:xfrm>
          <a:prstGeom prst="blockArc">
            <a:avLst>
              <a:gd fmla="val 14334136" name="adj1"/>
              <a:gd fmla="val 18854681" name="adj2"/>
              <a:gd fmla="val 884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rot="8981360">
            <a:off x="3099826" y="973841"/>
            <a:ext cx="2920416" cy="2939664"/>
          </a:xfrm>
          <a:prstGeom prst="blockArc">
            <a:avLst>
              <a:gd fmla="val 20184517" name="adj1"/>
              <a:gd fmla="val 3007258" name="adj2"/>
              <a:gd fmla="val 933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flipH="1" rot="-8981360">
            <a:off x="3099897" y="975513"/>
            <a:ext cx="2920416" cy="2939664"/>
          </a:xfrm>
          <a:prstGeom prst="blockArc">
            <a:avLst>
              <a:gd fmla="val 15738599" name="adj1"/>
              <a:gd fmla="val 20008131" name="adj2"/>
              <a:gd fmla="val 9063"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p:nvPr/>
        </p:nvSpPr>
        <p:spPr>
          <a:xfrm rot="9222478">
            <a:off x="3110879" y="1813790"/>
            <a:ext cx="394179" cy="39744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rot="482234">
            <a:off x="5173849" y="3327924"/>
            <a:ext cx="392657" cy="397625"/>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rot="4866360">
            <a:off x="3584911" y="3330320"/>
            <a:ext cx="397783" cy="392887"/>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rot="-8077869">
            <a:off x="4375025" y="904534"/>
            <a:ext cx="395422" cy="39542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2"/>
          <p:cNvGrpSpPr/>
          <p:nvPr/>
        </p:nvGrpSpPr>
        <p:grpSpPr>
          <a:xfrm>
            <a:off x="5721042" y="2815538"/>
            <a:ext cx="2096265" cy="734154"/>
            <a:chOff x="5625475" y="2771675"/>
            <a:chExt cx="1937398" cy="669604"/>
          </a:xfrm>
        </p:grpSpPr>
        <p:cxnSp>
          <p:nvCxnSpPr>
            <p:cNvPr id="293" name="Google Shape;293;p32"/>
            <p:cNvCxnSpPr/>
            <p:nvPr/>
          </p:nvCxnSpPr>
          <p:spPr>
            <a:xfrm rot="10800000">
              <a:off x="5625475" y="2771675"/>
              <a:ext cx="442200" cy="153300"/>
            </a:xfrm>
            <a:prstGeom prst="straightConnector1">
              <a:avLst/>
            </a:prstGeom>
            <a:noFill/>
            <a:ln cap="flat" cmpd="sng" w="19050">
              <a:solidFill>
                <a:srgbClr val="BF9000"/>
              </a:solidFill>
              <a:prstDash val="solid"/>
              <a:round/>
              <a:headEnd len="med" w="med" type="oval"/>
              <a:tailEnd len="sm" w="sm" type="none"/>
            </a:ln>
          </p:spPr>
        </p:cxnSp>
        <p:sp>
          <p:nvSpPr>
            <p:cNvPr id="294" name="Google Shape;294;p32"/>
            <p:cNvSpPr txBox="1"/>
            <p:nvPr/>
          </p:nvSpPr>
          <p:spPr>
            <a:xfrm>
              <a:off x="6067673" y="2771679"/>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Define</a:t>
              </a:r>
              <a:endParaRPr>
                <a:solidFill>
                  <a:srgbClr val="BF9000"/>
                </a:solidFill>
                <a:latin typeface="Montserrat"/>
                <a:ea typeface="Montserrat"/>
                <a:cs typeface="Montserrat"/>
                <a:sym typeface="Montserrat"/>
              </a:endParaRPr>
            </a:p>
          </p:txBody>
        </p:sp>
      </p:grpSp>
      <p:grpSp>
        <p:nvGrpSpPr>
          <p:cNvPr id="295" name="Google Shape;295;p32"/>
          <p:cNvGrpSpPr/>
          <p:nvPr/>
        </p:nvGrpSpPr>
        <p:grpSpPr>
          <a:xfrm>
            <a:off x="5275880" y="735169"/>
            <a:ext cx="1920760" cy="734149"/>
            <a:chOff x="5214050" y="874221"/>
            <a:chExt cx="1775194" cy="669600"/>
          </a:xfrm>
        </p:grpSpPr>
        <p:cxnSp>
          <p:nvCxnSpPr>
            <p:cNvPr id="296" name="Google Shape;296;p32"/>
            <p:cNvCxnSpPr/>
            <p:nvPr/>
          </p:nvCxnSpPr>
          <p:spPr>
            <a:xfrm flipH="1">
              <a:off x="5214050" y="1153772"/>
              <a:ext cx="273000" cy="378300"/>
            </a:xfrm>
            <a:prstGeom prst="straightConnector1">
              <a:avLst/>
            </a:prstGeom>
            <a:noFill/>
            <a:ln cap="flat" cmpd="sng" w="19050">
              <a:solidFill>
                <a:srgbClr val="BF9000"/>
              </a:solidFill>
              <a:prstDash val="solid"/>
              <a:round/>
              <a:headEnd len="med" w="med" type="oval"/>
              <a:tailEnd len="sm" w="sm" type="none"/>
            </a:ln>
          </p:spPr>
        </p:cxnSp>
        <p:sp>
          <p:nvSpPr>
            <p:cNvPr id="297" name="Google Shape;297;p32"/>
            <p:cNvSpPr txBox="1"/>
            <p:nvPr/>
          </p:nvSpPr>
          <p:spPr>
            <a:xfrm>
              <a:off x="5494044" y="874221"/>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Empathise</a:t>
              </a:r>
              <a:endParaRPr>
                <a:solidFill>
                  <a:srgbClr val="BF9000"/>
                </a:solidFill>
                <a:latin typeface="Montserrat"/>
                <a:ea typeface="Montserrat"/>
                <a:cs typeface="Montserrat"/>
                <a:sym typeface="Montserra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3"/>
          <p:cNvSpPr/>
          <p:nvPr/>
        </p:nvSpPr>
        <p:spPr>
          <a:xfrm rot="1819986">
            <a:off x="3113245" y="972754"/>
            <a:ext cx="2921432" cy="2940370"/>
          </a:xfrm>
          <a:prstGeom prst="blockArc">
            <a:avLst>
              <a:gd fmla="val 14414370" name="adj1"/>
              <a:gd fmla="val 18998613" name="adj2"/>
              <a:gd fmla="val 8907"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33"/>
          <p:cNvGrpSpPr/>
          <p:nvPr/>
        </p:nvGrpSpPr>
        <p:grpSpPr>
          <a:xfrm>
            <a:off x="1316237" y="2815538"/>
            <a:ext cx="2115510" cy="744373"/>
            <a:chOff x="1554490" y="2771675"/>
            <a:chExt cx="1955185" cy="678925"/>
          </a:xfrm>
        </p:grpSpPr>
        <p:cxnSp>
          <p:nvCxnSpPr>
            <p:cNvPr id="304" name="Google Shape;304;p33"/>
            <p:cNvCxnSpPr/>
            <p:nvPr/>
          </p:nvCxnSpPr>
          <p:spPr>
            <a:xfrm flipH="1" rot="10800000">
              <a:off x="3059375" y="2771675"/>
              <a:ext cx="450300" cy="145200"/>
            </a:xfrm>
            <a:prstGeom prst="straightConnector1">
              <a:avLst/>
            </a:prstGeom>
            <a:noFill/>
            <a:ln cap="flat" cmpd="sng" w="19050">
              <a:solidFill>
                <a:srgbClr val="505050"/>
              </a:solidFill>
              <a:prstDash val="solid"/>
              <a:round/>
              <a:headEnd len="med" w="med" type="oval"/>
              <a:tailEnd len="sm" w="sm" type="none"/>
            </a:ln>
          </p:spPr>
        </p:cxnSp>
        <p:sp>
          <p:nvSpPr>
            <p:cNvPr id="305" name="Google Shape;305;p33"/>
            <p:cNvSpPr txBox="1"/>
            <p:nvPr/>
          </p:nvSpPr>
          <p:spPr>
            <a:xfrm>
              <a:off x="1554490" y="27810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latin typeface="Montserrat"/>
                  <a:ea typeface="Montserrat"/>
                  <a:cs typeface="Montserrat"/>
                  <a:sym typeface="Montserrat"/>
                </a:rPr>
                <a:t>Prototype</a:t>
              </a:r>
              <a:endParaRPr>
                <a:latin typeface="Montserrat"/>
                <a:ea typeface="Montserrat"/>
                <a:cs typeface="Montserrat"/>
                <a:sym typeface="Montserrat"/>
              </a:endParaRPr>
            </a:p>
          </p:txBody>
        </p:sp>
      </p:grpSp>
      <p:sp>
        <p:nvSpPr>
          <p:cNvPr id="306" name="Google Shape;306;p33"/>
          <p:cNvSpPr/>
          <p:nvPr/>
        </p:nvSpPr>
        <p:spPr>
          <a:xfrm flipH="1" rot="-8981360">
            <a:off x="3119575" y="970744"/>
            <a:ext cx="2920416" cy="2939664"/>
          </a:xfrm>
          <a:prstGeom prst="blockArc">
            <a:avLst>
              <a:gd fmla="val 20178804" name="adj1"/>
              <a:gd fmla="val 2623923" name="adj2"/>
              <a:gd fmla="val 8858"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txBox="1"/>
          <p:nvPr/>
        </p:nvSpPr>
        <p:spPr>
          <a:xfrm>
            <a:off x="3592175" y="2031225"/>
            <a:ext cx="1942500" cy="881700"/>
          </a:xfrm>
          <a:prstGeom prst="rect">
            <a:avLst/>
          </a:prstGeom>
          <a:noFill/>
          <a:ln>
            <a:noFill/>
          </a:ln>
        </p:spPr>
        <p:txBody>
          <a:bodyPr anchorCtr="0" anchor="ctr" bIns="91425" lIns="114300" spcFirstLastPara="1" rIns="91425" wrap="square" tIns="91425">
            <a:noAutofit/>
          </a:bodyPr>
          <a:lstStyle/>
          <a:p>
            <a:pPr indent="0" lvl="0" marL="0" rtl="0" algn="ctr">
              <a:lnSpc>
                <a:spcPct val="115000"/>
              </a:lnSpc>
              <a:spcBef>
                <a:spcPts val="0"/>
              </a:spcBef>
              <a:spcAft>
                <a:spcPts val="0"/>
              </a:spcAft>
              <a:buNone/>
            </a:pPr>
            <a:r>
              <a:rPr b="1" lang="en">
                <a:solidFill>
                  <a:srgbClr val="020202"/>
                </a:solidFill>
                <a:latin typeface="Prata"/>
                <a:ea typeface="Prata"/>
                <a:cs typeface="Prata"/>
                <a:sym typeface="Prata"/>
              </a:rPr>
              <a:t>Design Thinking</a:t>
            </a:r>
            <a:endParaRPr>
              <a:solidFill>
                <a:srgbClr val="020202"/>
              </a:solidFill>
              <a:latin typeface="Prata"/>
              <a:ea typeface="Prata"/>
              <a:cs typeface="Prata"/>
              <a:sym typeface="Prata"/>
            </a:endParaRPr>
          </a:p>
        </p:txBody>
      </p:sp>
      <p:sp>
        <p:nvSpPr>
          <p:cNvPr id="308" name="Google Shape;308;p33"/>
          <p:cNvSpPr/>
          <p:nvPr/>
        </p:nvSpPr>
        <p:spPr>
          <a:xfrm rot="-3800290">
            <a:off x="5644558" y="1815544"/>
            <a:ext cx="397126" cy="394066"/>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flipH="1" rot="-1819824">
            <a:off x="3108198" y="967023"/>
            <a:ext cx="2927608" cy="2947104"/>
          </a:xfrm>
          <a:prstGeom prst="blockArc">
            <a:avLst>
              <a:gd fmla="val 14334136" name="adj1"/>
              <a:gd fmla="val 18854681" name="adj2"/>
              <a:gd fmla="val 884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rot="8981360">
            <a:off x="3099826" y="973841"/>
            <a:ext cx="2920416" cy="2939664"/>
          </a:xfrm>
          <a:prstGeom prst="blockArc">
            <a:avLst>
              <a:gd fmla="val 20184517" name="adj1"/>
              <a:gd fmla="val 3007258" name="adj2"/>
              <a:gd fmla="val 9336"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flipH="1" rot="-8981360">
            <a:off x="3099897" y="975513"/>
            <a:ext cx="2920416" cy="2939664"/>
          </a:xfrm>
          <a:prstGeom prst="blockArc">
            <a:avLst>
              <a:gd fmla="val 15738599" name="adj1"/>
              <a:gd fmla="val 20008131" name="adj2"/>
              <a:gd fmla="val 9063"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rot="9222478">
            <a:off x="3110879" y="1813790"/>
            <a:ext cx="394179" cy="397442"/>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rot="482234">
            <a:off x="5173849" y="3327924"/>
            <a:ext cx="392657" cy="397625"/>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rot="4866360">
            <a:off x="3584911" y="3330320"/>
            <a:ext cx="397783" cy="392887"/>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rot="-8077869">
            <a:off x="4375025" y="904534"/>
            <a:ext cx="395422" cy="39542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33"/>
          <p:cNvGrpSpPr/>
          <p:nvPr/>
        </p:nvGrpSpPr>
        <p:grpSpPr>
          <a:xfrm>
            <a:off x="3754779" y="3659026"/>
            <a:ext cx="1617806" cy="1247633"/>
            <a:chOff x="3808226" y="3541000"/>
            <a:chExt cx="1495200" cy="1137936"/>
          </a:xfrm>
        </p:grpSpPr>
        <p:cxnSp>
          <p:nvCxnSpPr>
            <p:cNvPr id="317" name="Google Shape;317;p33"/>
            <p:cNvCxnSpPr/>
            <p:nvPr/>
          </p:nvCxnSpPr>
          <p:spPr>
            <a:xfrm rot="10800000">
              <a:off x="4563402" y="3541000"/>
              <a:ext cx="0" cy="489600"/>
            </a:xfrm>
            <a:prstGeom prst="straightConnector1">
              <a:avLst/>
            </a:prstGeom>
            <a:noFill/>
            <a:ln cap="flat" cmpd="sng" w="19050">
              <a:solidFill>
                <a:srgbClr val="BF9000"/>
              </a:solidFill>
              <a:prstDash val="solid"/>
              <a:round/>
              <a:headEnd len="med" w="med" type="oval"/>
              <a:tailEnd len="sm" w="sm" type="none"/>
            </a:ln>
          </p:spPr>
        </p:cxnSp>
        <p:sp>
          <p:nvSpPr>
            <p:cNvPr id="318" name="Google Shape;318;p33"/>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BF9000"/>
                  </a:solidFill>
                  <a:latin typeface="Montserrat"/>
                  <a:ea typeface="Montserrat"/>
                  <a:cs typeface="Montserrat"/>
                  <a:sym typeface="Montserrat"/>
                </a:rPr>
                <a:t>Ideate</a:t>
              </a:r>
              <a:endParaRPr>
                <a:solidFill>
                  <a:srgbClr val="BF9000"/>
                </a:solidFill>
                <a:latin typeface="Montserrat"/>
                <a:ea typeface="Montserrat"/>
                <a:cs typeface="Montserrat"/>
                <a:sym typeface="Montserrat"/>
              </a:endParaRPr>
            </a:p>
          </p:txBody>
        </p:sp>
      </p:grpSp>
      <p:grpSp>
        <p:nvGrpSpPr>
          <p:cNvPr id="319" name="Google Shape;319;p33"/>
          <p:cNvGrpSpPr/>
          <p:nvPr/>
        </p:nvGrpSpPr>
        <p:grpSpPr>
          <a:xfrm>
            <a:off x="5721042" y="2815538"/>
            <a:ext cx="2096265" cy="734154"/>
            <a:chOff x="5625475" y="2771675"/>
            <a:chExt cx="1937398" cy="669604"/>
          </a:xfrm>
        </p:grpSpPr>
        <p:cxnSp>
          <p:nvCxnSpPr>
            <p:cNvPr id="320" name="Google Shape;320;p33"/>
            <p:cNvCxnSpPr/>
            <p:nvPr/>
          </p:nvCxnSpPr>
          <p:spPr>
            <a:xfrm rot="10800000">
              <a:off x="5625475" y="2771675"/>
              <a:ext cx="442200" cy="153300"/>
            </a:xfrm>
            <a:prstGeom prst="straightConnector1">
              <a:avLst/>
            </a:prstGeom>
            <a:noFill/>
            <a:ln cap="flat" cmpd="sng" w="19050">
              <a:solidFill>
                <a:srgbClr val="BF9000"/>
              </a:solidFill>
              <a:prstDash val="solid"/>
              <a:round/>
              <a:headEnd len="med" w="med" type="oval"/>
              <a:tailEnd len="sm" w="sm" type="none"/>
            </a:ln>
          </p:spPr>
        </p:cxnSp>
        <p:sp>
          <p:nvSpPr>
            <p:cNvPr id="321" name="Google Shape;321;p33"/>
            <p:cNvSpPr txBox="1"/>
            <p:nvPr/>
          </p:nvSpPr>
          <p:spPr>
            <a:xfrm>
              <a:off x="6067673" y="2771679"/>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Define</a:t>
              </a:r>
              <a:endParaRPr>
                <a:solidFill>
                  <a:srgbClr val="BF9000"/>
                </a:solidFill>
                <a:latin typeface="Montserrat"/>
                <a:ea typeface="Montserrat"/>
                <a:cs typeface="Montserrat"/>
                <a:sym typeface="Montserrat"/>
              </a:endParaRPr>
            </a:p>
          </p:txBody>
        </p:sp>
      </p:grpSp>
      <p:grpSp>
        <p:nvGrpSpPr>
          <p:cNvPr id="322" name="Google Shape;322;p33"/>
          <p:cNvGrpSpPr/>
          <p:nvPr/>
        </p:nvGrpSpPr>
        <p:grpSpPr>
          <a:xfrm>
            <a:off x="5275880" y="735169"/>
            <a:ext cx="1920760" cy="734149"/>
            <a:chOff x="5214050" y="874221"/>
            <a:chExt cx="1775194" cy="669600"/>
          </a:xfrm>
        </p:grpSpPr>
        <p:cxnSp>
          <p:nvCxnSpPr>
            <p:cNvPr id="323" name="Google Shape;323;p33"/>
            <p:cNvCxnSpPr/>
            <p:nvPr/>
          </p:nvCxnSpPr>
          <p:spPr>
            <a:xfrm flipH="1">
              <a:off x="5214050" y="1153772"/>
              <a:ext cx="273000" cy="378300"/>
            </a:xfrm>
            <a:prstGeom prst="straightConnector1">
              <a:avLst/>
            </a:prstGeom>
            <a:noFill/>
            <a:ln cap="flat" cmpd="sng" w="19050">
              <a:solidFill>
                <a:srgbClr val="BF9000"/>
              </a:solidFill>
              <a:prstDash val="solid"/>
              <a:round/>
              <a:headEnd len="med" w="med" type="oval"/>
              <a:tailEnd len="sm" w="sm" type="none"/>
            </a:ln>
          </p:spPr>
        </p:cxnSp>
        <p:sp>
          <p:nvSpPr>
            <p:cNvPr id="324" name="Google Shape;324;p33"/>
            <p:cNvSpPr txBox="1"/>
            <p:nvPr/>
          </p:nvSpPr>
          <p:spPr>
            <a:xfrm>
              <a:off x="5494044" y="874221"/>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Empathise</a:t>
              </a:r>
              <a:endParaRPr>
                <a:solidFill>
                  <a:srgbClr val="BF9000"/>
                </a:solidFill>
                <a:latin typeface="Montserrat"/>
                <a:ea typeface="Montserrat"/>
                <a:cs typeface="Montserrat"/>
                <a:sym typeface="Montserra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grpSp>
        <p:nvGrpSpPr>
          <p:cNvPr id="329" name="Google Shape;329;p34"/>
          <p:cNvGrpSpPr/>
          <p:nvPr/>
        </p:nvGrpSpPr>
        <p:grpSpPr>
          <a:xfrm>
            <a:off x="1974365" y="735169"/>
            <a:ext cx="1888327" cy="734149"/>
            <a:chOff x="2162742" y="874221"/>
            <a:chExt cx="1745219" cy="669600"/>
          </a:xfrm>
        </p:grpSpPr>
        <p:cxnSp>
          <p:nvCxnSpPr>
            <p:cNvPr id="330" name="Google Shape;330;p34"/>
            <p:cNvCxnSpPr/>
            <p:nvPr/>
          </p:nvCxnSpPr>
          <p:spPr>
            <a:xfrm>
              <a:off x="3634961" y="1153772"/>
              <a:ext cx="273000" cy="378300"/>
            </a:xfrm>
            <a:prstGeom prst="straightConnector1">
              <a:avLst/>
            </a:prstGeom>
            <a:noFill/>
            <a:ln cap="flat" cmpd="sng" w="19050">
              <a:solidFill>
                <a:schemeClr val="dk2"/>
              </a:solidFill>
              <a:prstDash val="solid"/>
              <a:round/>
              <a:headEnd len="med" w="med" type="oval"/>
              <a:tailEnd len="sm" w="sm" type="none"/>
            </a:ln>
          </p:spPr>
        </p:cxnSp>
        <p:sp>
          <p:nvSpPr>
            <p:cNvPr id="331" name="Google Shape;331;p34"/>
            <p:cNvSpPr txBox="1"/>
            <p:nvPr/>
          </p:nvSpPr>
          <p:spPr>
            <a:xfrm>
              <a:off x="2162742" y="874221"/>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latin typeface="Montserrat"/>
                  <a:ea typeface="Montserrat"/>
                  <a:cs typeface="Montserrat"/>
                  <a:sym typeface="Montserrat"/>
                </a:rPr>
                <a:t>Test</a:t>
              </a:r>
              <a:endParaRPr>
                <a:latin typeface="Roboto"/>
                <a:ea typeface="Roboto"/>
                <a:cs typeface="Roboto"/>
                <a:sym typeface="Roboto"/>
              </a:endParaRPr>
            </a:p>
          </p:txBody>
        </p:sp>
      </p:grpSp>
      <p:sp>
        <p:nvSpPr>
          <p:cNvPr id="332" name="Google Shape;332;p34"/>
          <p:cNvSpPr/>
          <p:nvPr/>
        </p:nvSpPr>
        <p:spPr>
          <a:xfrm rot="1819986">
            <a:off x="3113245" y="972754"/>
            <a:ext cx="2921432" cy="2940370"/>
          </a:xfrm>
          <a:prstGeom prst="blockArc">
            <a:avLst>
              <a:gd fmla="val 14414370" name="adj1"/>
              <a:gd fmla="val 18998613" name="adj2"/>
              <a:gd fmla="val 8907"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p:nvPr/>
        </p:nvSpPr>
        <p:spPr>
          <a:xfrm flipH="1" rot="-8981360">
            <a:off x="3119575" y="970744"/>
            <a:ext cx="2920416" cy="2939664"/>
          </a:xfrm>
          <a:prstGeom prst="blockArc">
            <a:avLst>
              <a:gd fmla="val 20178804" name="adj1"/>
              <a:gd fmla="val 2623923" name="adj2"/>
              <a:gd fmla="val 8858"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txBox="1"/>
          <p:nvPr/>
        </p:nvSpPr>
        <p:spPr>
          <a:xfrm>
            <a:off x="3592175" y="2031225"/>
            <a:ext cx="1942500" cy="881700"/>
          </a:xfrm>
          <a:prstGeom prst="rect">
            <a:avLst/>
          </a:prstGeom>
          <a:noFill/>
          <a:ln>
            <a:noFill/>
          </a:ln>
        </p:spPr>
        <p:txBody>
          <a:bodyPr anchorCtr="0" anchor="ctr" bIns="91425" lIns="114300" spcFirstLastPara="1" rIns="91425" wrap="square" tIns="91425">
            <a:noAutofit/>
          </a:bodyPr>
          <a:lstStyle/>
          <a:p>
            <a:pPr indent="0" lvl="0" marL="0" rtl="0" algn="ctr">
              <a:lnSpc>
                <a:spcPct val="115000"/>
              </a:lnSpc>
              <a:spcBef>
                <a:spcPts val="0"/>
              </a:spcBef>
              <a:spcAft>
                <a:spcPts val="0"/>
              </a:spcAft>
              <a:buNone/>
            </a:pPr>
            <a:r>
              <a:rPr b="1" lang="en">
                <a:solidFill>
                  <a:srgbClr val="020202"/>
                </a:solidFill>
                <a:latin typeface="Prata"/>
                <a:ea typeface="Prata"/>
                <a:cs typeface="Prata"/>
                <a:sym typeface="Prata"/>
              </a:rPr>
              <a:t>Design Thinking</a:t>
            </a:r>
            <a:endParaRPr>
              <a:solidFill>
                <a:srgbClr val="020202"/>
              </a:solidFill>
              <a:latin typeface="Prata"/>
              <a:ea typeface="Prata"/>
              <a:cs typeface="Prata"/>
              <a:sym typeface="Prata"/>
            </a:endParaRPr>
          </a:p>
        </p:txBody>
      </p:sp>
      <p:sp>
        <p:nvSpPr>
          <p:cNvPr id="335" name="Google Shape;335;p34"/>
          <p:cNvSpPr/>
          <p:nvPr/>
        </p:nvSpPr>
        <p:spPr>
          <a:xfrm rot="-3800290">
            <a:off x="5644558" y="1815544"/>
            <a:ext cx="397126" cy="394066"/>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flipH="1" rot="-1819824">
            <a:off x="3115973" y="971798"/>
            <a:ext cx="2927608" cy="2947104"/>
          </a:xfrm>
          <a:prstGeom prst="blockArc">
            <a:avLst>
              <a:gd fmla="val 14341348" name="adj1"/>
              <a:gd fmla="val 18610999" name="adj2"/>
              <a:gd fmla="val 9257"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rot="8981360">
            <a:off x="3099826" y="973841"/>
            <a:ext cx="2920416" cy="2939664"/>
          </a:xfrm>
          <a:prstGeom prst="blockArc">
            <a:avLst>
              <a:gd fmla="val 20184517" name="adj1"/>
              <a:gd fmla="val 3007258" name="adj2"/>
              <a:gd fmla="val 9336"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flipH="1" rot="-8981360">
            <a:off x="3099897" y="975513"/>
            <a:ext cx="2920416" cy="2939664"/>
          </a:xfrm>
          <a:prstGeom prst="blockArc">
            <a:avLst>
              <a:gd fmla="val 15738599" name="adj1"/>
              <a:gd fmla="val 20008131" name="adj2"/>
              <a:gd fmla="val 9063" name="adj3"/>
            </a:avLst>
          </a:prstGeom>
          <a:solidFill>
            <a:srgbClr val="FFB900">
              <a:alpha val="49800"/>
            </a:srgbClr>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rot="9222478">
            <a:off x="3110879" y="1813790"/>
            <a:ext cx="394179" cy="397442"/>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rot="482234">
            <a:off x="5173849" y="3327924"/>
            <a:ext cx="392657" cy="397625"/>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rot="4866360">
            <a:off x="3584911" y="3330320"/>
            <a:ext cx="397783" cy="392887"/>
          </a:xfrm>
          <a:prstGeom prst="rtTriangle">
            <a:avLst/>
          </a:prstGeom>
          <a:solidFill>
            <a:srgbClr val="FFB900">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rot="-8077869">
            <a:off x="4375025" y="904534"/>
            <a:ext cx="395422" cy="395422"/>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34"/>
          <p:cNvGrpSpPr/>
          <p:nvPr/>
        </p:nvGrpSpPr>
        <p:grpSpPr>
          <a:xfrm>
            <a:off x="1316237" y="2815538"/>
            <a:ext cx="2115510" cy="744373"/>
            <a:chOff x="1554490" y="2771675"/>
            <a:chExt cx="1955185" cy="678925"/>
          </a:xfrm>
        </p:grpSpPr>
        <p:cxnSp>
          <p:nvCxnSpPr>
            <p:cNvPr id="344" name="Google Shape;344;p34"/>
            <p:cNvCxnSpPr/>
            <p:nvPr/>
          </p:nvCxnSpPr>
          <p:spPr>
            <a:xfrm flipH="1" rot="10800000">
              <a:off x="3059375" y="2771675"/>
              <a:ext cx="450300" cy="145200"/>
            </a:xfrm>
            <a:prstGeom prst="straightConnector1">
              <a:avLst/>
            </a:prstGeom>
            <a:noFill/>
            <a:ln cap="flat" cmpd="sng" w="19050">
              <a:solidFill>
                <a:srgbClr val="BF9000"/>
              </a:solidFill>
              <a:prstDash val="solid"/>
              <a:round/>
              <a:headEnd len="med" w="med" type="oval"/>
              <a:tailEnd len="sm" w="sm" type="none"/>
            </a:ln>
          </p:spPr>
        </p:cxnSp>
        <p:sp>
          <p:nvSpPr>
            <p:cNvPr id="345" name="Google Shape;345;p34"/>
            <p:cNvSpPr txBox="1"/>
            <p:nvPr/>
          </p:nvSpPr>
          <p:spPr>
            <a:xfrm>
              <a:off x="1554490" y="2781000"/>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rgbClr val="BF9000"/>
                  </a:solidFill>
                  <a:latin typeface="Montserrat"/>
                  <a:ea typeface="Montserrat"/>
                  <a:cs typeface="Montserrat"/>
                  <a:sym typeface="Montserrat"/>
                </a:rPr>
                <a:t>Prototype</a:t>
              </a:r>
              <a:endParaRPr>
                <a:solidFill>
                  <a:srgbClr val="BF9000"/>
                </a:solidFill>
                <a:latin typeface="Montserrat"/>
                <a:ea typeface="Montserrat"/>
                <a:cs typeface="Montserrat"/>
                <a:sym typeface="Montserrat"/>
              </a:endParaRPr>
            </a:p>
          </p:txBody>
        </p:sp>
      </p:grpSp>
      <p:grpSp>
        <p:nvGrpSpPr>
          <p:cNvPr id="346" name="Google Shape;346;p34"/>
          <p:cNvGrpSpPr/>
          <p:nvPr/>
        </p:nvGrpSpPr>
        <p:grpSpPr>
          <a:xfrm>
            <a:off x="3754779" y="3659026"/>
            <a:ext cx="1617806" cy="1247633"/>
            <a:chOff x="3808226" y="3541000"/>
            <a:chExt cx="1495200" cy="1137936"/>
          </a:xfrm>
        </p:grpSpPr>
        <p:cxnSp>
          <p:nvCxnSpPr>
            <p:cNvPr id="347" name="Google Shape;347;p34"/>
            <p:cNvCxnSpPr/>
            <p:nvPr/>
          </p:nvCxnSpPr>
          <p:spPr>
            <a:xfrm rot="10800000">
              <a:off x="4563402" y="3541000"/>
              <a:ext cx="0" cy="489600"/>
            </a:xfrm>
            <a:prstGeom prst="straightConnector1">
              <a:avLst/>
            </a:prstGeom>
            <a:noFill/>
            <a:ln cap="flat" cmpd="sng" w="19050">
              <a:solidFill>
                <a:srgbClr val="BF9000"/>
              </a:solidFill>
              <a:prstDash val="solid"/>
              <a:round/>
              <a:headEnd len="med" w="med" type="oval"/>
              <a:tailEnd len="sm" w="sm" type="none"/>
            </a:ln>
          </p:spPr>
        </p:cxnSp>
        <p:sp>
          <p:nvSpPr>
            <p:cNvPr id="348" name="Google Shape;348;p34"/>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BF9000"/>
                  </a:solidFill>
                  <a:latin typeface="Montserrat"/>
                  <a:ea typeface="Montserrat"/>
                  <a:cs typeface="Montserrat"/>
                  <a:sym typeface="Montserrat"/>
                </a:rPr>
                <a:t>Ideate</a:t>
              </a:r>
              <a:endParaRPr>
                <a:solidFill>
                  <a:srgbClr val="BF9000"/>
                </a:solidFill>
                <a:latin typeface="Montserrat"/>
                <a:ea typeface="Montserrat"/>
                <a:cs typeface="Montserrat"/>
                <a:sym typeface="Montserrat"/>
              </a:endParaRPr>
            </a:p>
          </p:txBody>
        </p:sp>
      </p:grpSp>
      <p:grpSp>
        <p:nvGrpSpPr>
          <p:cNvPr id="349" name="Google Shape;349;p34"/>
          <p:cNvGrpSpPr/>
          <p:nvPr/>
        </p:nvGrpSpPr>
        <p:grpSpPr>
          <a:xfrm>
            <a:off x="5721042" y="2815538"/>
            <a:ext cx="2096265" cy="734154"/>
            <a:chOff x="5625475" y="2771675"/>
            <a:chExt cx="1937398" cy="669604"/>
          </a:xfrm>
        </p:grpSpPr>
        <p:cxnSp>
          <p:nvCxnSpPr>
            <p:cNvPr id="350" name="Google Shape;350;p34"/>
            <p:cNvCxnSpPr/>
            <p:nvPr/>
          </p:nvCxnSpPr>
          <p:spPr>
            <a:xfrm rot="10800000">
              <a:off x="5625475" y="2771675"/>
              <a:ext cx="442200" cy="153300"/>
            </a:xfrm>
            <a:prstGeom prst="straightConnector1">
              <a:avLst/>
            </a:prstGeom>
            <a:noFill/>
            <a:ln cap="flat" cmpd="sng" w="19050">
              <a:solidFill>
                <a:srgbClr val="BF9000"/>
              </a:solidFill>
              <a:prstDash val="solid"/>
              <a:round/>
              <a:headEnd len="med" w="med" type="oval"/>
              <a:tailEnd len="sm" w="sm" type="none"/>
            </a:ln>
          </p:spPr>
        </p:cxnSp>
        <p:sp>
          <p:nvSpPr>
            <p:cNvPr id="351" name="Google Shape;351;p34"/>
            <p:cNvSpPr txBox="1"/>
            <p:nvPr/>
          </p:nvSpPr>
          <p:spPr>
            <a:xfrm>
              <a:off x="6067673" y="2771679"/>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Define</a:t>
              </a:r>
              <a:endParaRPr>
                <a:solidFill>
                  <a:srgbClr val="BF9000"/>
                </a:solidFill>
                <a:latin typeface="Montserrat"/>
                <a:ea typeface="Montserrat"/>
                <a:cs typeface="Montserrat"/>
                <a:sym typeface="Montserrat"/>
              </a:endParaRPr>
            </a:p>
          </p:txBody>
        </p:sp>
      </p:grpSp>
      <p:grpSp>
        <p:nvGrpSpPr>
          <p:cNvPr id="352" name="Google Shape;352;p34"/>
          <p:cNvGrpSpPr/>
          <p:nvPr/>
        </p:nvGrpSpPr>
        <p:grpSpPr>
          <a:xfrm>
            <a:off x="5275880" y="735169"/>
            <a:ext cx="1920760" cy="734149"/>
            <a:chOff x="5214050" y="874221"/>
            <a:chExt cx="1775194" cy="669600"/>
          </a:xfrm>
        </p:grpSpPr>
        <p:cxnSp>
          <p:nvCxnSpPr>
            <p:cNvPr id="353" name="Google Shape;353;p34"/>
            <p:cNvCxnSpPr/>
            <p:nvPr/>
          </p:nvCxnSpPr>
          <p:spPr>
            <a:xfrm flipH="1">
              <a:off x="5214050" y="1153772"/>
              <a:ext cx="273000" cy="378300"/>
            </a:xfrm>
            <a:prstGeom prst="straightConnector1">
              <a:avLst/>
            </a:prstGeom>
            <a:noFill/>
            <a:ln cap="flat" cmpd="sng" w="19050">
              <a:solidFill>
                <a:srgbClr val="BF9000"/>
              </a:solidFill>
              <a:prstDash val="solid"/>
              <a:round/>
              <a:headEnd len="med" w="med" type="oval"/>
              <a:tailEnd len="sm" w="sm" type="none"/>
            </a:ln>
          </p:spPr>
        </p:cxnSp>
        <p:sp>
          <p:nvSpPr>
            <p:cNvPr id="354" name="Google Shape;354;p34"/>
            <p:cNvSpPr txBox="1"/>
            <p:nvPr/>
          </p:nvSpPr>
          <p:spPr>
            <a:xfrm>
              <a:off x="5494044" y="874221"/>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F9000"/>
                  </a:solidFill>
                  <a:latin typeface="Montserrat"/>
                  <a:ea typeface="Montserrat"/>
                  <a:cs typeface="Montserrat"/>
                  <a:sym typeface="Montserrat"/>
                </a:rPr>
                <a:t>Empathise</a:t>
              </a:r>
              <a:endParaRPr>
                <a:solidFill>
                  <a:srgbClr val="BF9000"/>
                </a:solidFill>
                <a:latin typeface="Montserrat"/>
                <a:ea typeface="Montserrat"/>
                <a:cs typeface="Montserrat"/>
                <a:sym typeface="Montserra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pic>
        <p:nvPicPr>
          <p:cNvPr descr="A close up of a logo&#10;&#10;Description automatically generated" id="364" name="Google Shape;364;p36"/>
          <p:cNvPicPr preferRelativeResize="0"/>
          <p:nvPr/>
        </p:nvPicPr>
        <p:blipFill rotWithShape="1">
          <a:blip r:embed="rId3">
            <a:alphaModFix/>
          </a:blip>
          <a:srcRect b="0" l="10125" r="5706" t="0"/>
          <a:stretch/>
        </p:blipFill>
        <p:spPr>
          <a:xfrm>
            <a:off x="274799" y="171450"/>
            <a:ext cx="8594414" cy="4800600"/>
          </a:xfrm>
          <a:prstGeom prst="rect">
            <a:avLst/>
          </a:prstGeom>
          <a:noFill/>
          <a:ln>
            <a:noFill/>
          </a:ln>
        </p:spPr>
      </p:pic>
    </p:spTree>
  </p:cSld>
  <p:clrMapOvr>
    <a:masterClrMapping/>
  </p:clrMapOvr>
  <mc:AlternateContent>
    <mc:Choice Requires="p14">
      <p:transition spd="slow" p14:dur="7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are here for a reason</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7"/>
          <p:cNvSpPr txBox="1"/>
          <p:nvPr>
            <p:ph type="title"/>
          </p:nvPr>
        </p:nvSpPr>
        <p:spPr>
          <a:xfrm>
            <a:off x="490250" y="526350"/>
            <a:ext cx="6601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Evaluating the need to change</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441197" y="342900"/>
            <a:ext cx="8263890" cy="41549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700"/>
              <a:buFont typeface="Quattrocento Sans"/>
              <a:buNone/>
            </a:pPr>
            <a:r>
              <a:rPr lang="en" sz="3000"/>
              <a:t>Defining your</a:t>
            </a:r>
            <a:r>
              <a:rPr lang="en" sz="3000"/>
              <a:t> Avocation</a:t>
            </a:r>
            <a:endParaRPr sz="3000"/>
          </a:p>
        </p:txBody>
      </p:sp>
      <p:sp>
        <p:nvSpPr>
          <p:cNvPr id="376" name="Google Shape;376;p38"/>
          <p:cNvSpPr/>
          <p:nvPr/>
        </p:nvSpPr>
        <p:spPr>
          <a:xfrm>
            <a:off x="5406028" y="1848981"/>
            <a:ext cx="3363300" cy="1053300"/>
          </a:xfrm>
          <a:prstGeom prst="rect">
            <a:avLst/>
          </a:prstGeom>
          <a:solidFill>
            <a:srgbClr val="F2F2F2"/>
          </a:solidFill>
          <a:ln>
            <a:noFill/>
          </a:ln>
        </p:spPr>
        <p:txBody>
          <a:bodyPr anchorCtr="0" anchor="t" bIns="107575" lIns="134450" spcFirstLastPara="1" rIns="134450" wrap="square" tIns="107575">
            <a:noAutofit/>
          </a:bodyPr>
          <a:lstStyle/>
          <a:p>
            <a:pPr indent="0" lvl="0" marL="0" marR="0" rtl="0" algn="l">
              <a:lnSpc>
                <a:spcPct val="90000"/>
              </a:lnSpc>
              <a:spcBef>
                <a:spcPts val="0"/>
              </a:spcBef>
              <a:spcAft>
                <a:spcPts val="0"/>
              </a:spcAft>
              <a:buNone/>
            </a:pPr>
            <a:r>
              <a:rPr i="0" lang="en" sz="1800" u="none" cap="none" strike="noStrike">
                <a:solidFill>
                  <a:schemeClr val="accent1"/>
                </a:solidFill>
                <a:latin typeface="Prata"/>
                <a:ea typeface="Prata"/>
                <a:cs typeface="Prata"/>
                <a:sym typeface="Prata"/>
              </a:rPr>
              <a:t>Reward</a:t>
            </a:r>
            <a:endParaRPr sz="1100">
              <a:latin typeface="Prata"/>
              <a:ea typeface="Prata"/>
              <a:cs typeface="Prata"/>
              <a:sym typeface="Prata"/>
            </a:endParaRPr>
          </a:p>
          <a:p>
            <a:pPr indent="0" lvl="0" marL="0" marR="0" rtl="0" algn="l">
              <a:lnSpc>
                <a:spcPct val="90000"/>
              </a:lnSpc>
              <a:spcBef>
                <a:spcPts val="400"/>
              </a:spcBef>
              <a:spcAft>
                <a:spcPts val="0"/>
              </a:spcAft>
              <a:buNone/>
            </a:pPr>
            <a:r>
              <a:rPr i="0" lang="en" sz="1300" u="none" cap="none" strike="noStrike">
                <a:solidFill>
                  <a:srgbClr val="0D0D0D"/>
                </a:solidFill>
                <a:latin typeface="Montserrat"/>
                <a:ea typeface="Montserrat"/>
                <a:cs typeface="Montserrat"/>
                <a:sym typeface="Montserrat"/>
              </a:rPr>
              <a:t>Being paid, allows for independence, as well as being tangible evidence that we are providing value. </a:t>
            </a:r>
            <a:endParaRPr sz="1100">
              <a:latin typeface="Montserrat"/>
              <a:ea typeface="Montserrat"/>
              <a:cs typeface="Montserrat"/>
              <a:sym typeface="Montserrat"/>
            </a:endParaRPr>
          </a:p>
        </p:txBody>
      </p:sp>
      <p:sp>
        <p:nvSpPr>
          <p:cNvPr id="377" name="Google Shape;377;p38"/>
          <p:cNvSpPr/>
          <p:nvPr/>
        </p:nvSpPr>
        <p:spPr>
          <a:xfrm>
            <a:off x="5398845" y="2900334"/>
            <a:ext cx="3363333" cy="1053359"/>
          </a:xfrm>
          <a:prstGeom prst="rect">
            <a:avLst/>
          </a:prstGeom>
          <a:solidFill>
            <a:srgbClr val="F2F2F2"/>
          </a:solidFill>
          <a:ln>
            <a:noFill/>
          </a:ln>
        </p:spPr>
        <p:txBody>
          <a:bodyPr anchorCtr="0" anchor="t" bIns="107575" lIns="134450" spcFirstLastPara="1" rIns="134450" wrap="square" tIns="107575">
            <a:noAutofit/>
          </a:bodyPr>
          <a:lstStyle/>
          <a:p>
            <a:pPr indent="0" lvl="0" marL="0" marR="0" rtl="0" algn="l">
              <a:lnSpc>
                <a:spcPct val="90000"/>
              </a:lnSpc>
              <a:spcBef>
                <a:spcPts val="0"/>
              </a:spcBef>
              <a:spcAft>
                <a:spcPts val="0"/>
              </a:spcAft>
              <a:buNone/>
            </a:pPr>
            <a:r>
              <a:rPr i="0" lang="en" sz="1800" u="none" cap="none" strike="noStrike">
                <a:solidFill>
                  <a:schemeClr val="accent1"/>
                </a:solidFill>
                <a:latin typeface="Prata"/>
                <a:ea typeface="Prata"/>
                <a:cs typeface="Prata"/>
                <a:sym typeface="Prata"/>
              </a:rPr>
              <a:t>Skilled</a:t>
            </a:r>
            <a:endParaRPr sz="1100">
              <a:latin typeface="Prata"/>
              <a:ea typeface="Prata"/>
              <a:cs typeface="Prata"/>
              <a:sym typeface="Prata"/>
            </a:endParaRPr>
          </a:p>
          <a:p>
            <a:pPr indent="0" lvl="0" marL="0" marR="0" rtl="0" algn="l">
              <a:lnSpc>
                <a:spcPct val="90000"/>
              </a:lnSpc>
              <a:spcBef>
                <a:spcPts val="400"/>
              </a:spcBef>
              <a:spcAft>
                <a:spcPts val="0"/>
              </a:spcAft>
              <a:buNone/>
            </a:pPr>
            <a:r>
              <a:rPr i="0" lang="en" sz="1300" u="none" cap="none" strike="noStrike">
                <a:solidFill>
                  <a:srgbClr val="0D0D0D"/>
                </a:solidFill>
                <a:latin typeface="Montserrat"/>
                <a:ea typeface="Montserrat"/>
                <a:cs typeface="Montserrat"/>
                <a:sym typeface="Montserrat"/>
              </a:rPr>
              <a:t>Being good at what we do provides a sense of excellence and accomplishment. </a:t>
            </a:r>
            <a:endParaRPr sz="1100">
              <a:latin typeface="Montserrat"/>
              <a:ea typeface="Montserrat"/>
              <a:cs typeface="Montserrat"/>
              <a:sym typeface="Montserrat"/>
            </a:endParaRPr>
          </a:p>
        </p:txBody>
      </p:sp>
      <p:sp>
        <p:nvSpPr>
          <p:cNvPr id="378" name="Google Shape;378;p38"/>
          <p:cNvSpPr/>
          <p:nvPr/>
        </p:nvSpPr>
        <p:spPr>
          <a:xfrm>
            <a:off x="5406015" y="3992879"/>
            <a:ext cx="3363333" cy="1026584"/>
          </a:xfrm>
          <a:prstGeom prst="rect">
            <a:avLst/>
          </a:prstGeom>
          <a:solidFill>
            <a:srgbClr val="F2F2F2"/>
          </a:solidFill>
          <a:ln>
            <a:noFill/>
          </a:ln>
        </p:spPr>
        <p:txBody>
          <a:bodyPr anchorCtr="0" anchor="t" bIns="107575" lIns="134450" spcFirstLastPara="1" rIns="134450" wrap="square" tIns="107575">
            <a:noAutofit/>
          </a:bodyPr>
          <a:lstStyle/>
          <a:p>
            <a:pPr indent="0" lvl="0" marL="0" marR="0" rtl="0" algn="l">
              <a:lnSpc>
                <a:spcPct val="90000"/>
              </a:lnSpc>
              <a:spcBef>
                <a:spcPts val="0"/>
              </a:spcBef>
              <a:spcAft>
                <a:spcPts val="0"/>
              </a:spcAft>
              <a:buNone/>
            </a:pPr>
            <a:r>
              <a:rPr i="0" lang="en" sz="1800" u="none" cap="none" strike="noStrike">
                <a:solidFill>
                  <a:schemeClr val="accent1"/>
                </a:solidFill>
                <a:latin typeface="Prata"/>
                <a:ea typeface="Prata"/>
                <a:cs typeface="Prata"/>
                <a:sym typeface="Prata"/>
              </a:rPr>
              <a:t>Purpose</a:t>
            </a:r>
            <a:endParaRPr sz="1100">
              <a:latin typeface="Prata"/>
              <a:ea typeface="Prata"/>
              <a:cs typeface="Prata"/>
              <a:sym typeface="Prata"/>
            </a:endParaRPr>
          </a:p>
          <a:p>
            <a:pPr indent="0" lvl="0" marL="0" marR="0" rtl="0" algn="l">
              <a:lnSpc>
                <a:spcPct val="90000"/>
              </a:lnSpc>
              <a:spcBef>
                <a:spcPts val="400"/>
              </a:spcBef>
              <a:spcAft>
                <a:spcPts val="0"/>
              </a:spcAft>
              <a:buNone/>
            </a:pPr>
            <a:r>
              <a:rPr i="0" lang="en" sz="1300" u="none" cap="none" strike="noStrike">
                <a:solidFill>
                  <a:srgbClr val="0D0D0D"/>
                </a:solidFill>
                <a:latin typeface="Montserrat"/>
                <a:ea typeface="Montserrat"/>
                <a:cs typeface="Montserrat"/>
                <a:sym typeface="Montserrat"/>
              </a:rPr>
              <a:t>When our daily labors align with our purpose in life, we can endure difficulties with cheer. </a:t>
            </a:r>
            <a:endParaRPr sz="1100">
              <a:latin typeface="Montserrat"/>
              <a:ea typeface="Montserrat"/>
              <a:cs typeface="Montserrat"/>
              <a:sym typeface="Montserrat"/>
            </a:endParaRPr>
          </a:p>
        </p:txBody>
      </p:sp>
      <p:sp>
        <p:nvSpPr>
          <p:cNvPr id="379" name="Google Shape;379;p38"/>
          <p:cNvSpPr/>
          <p:nvPr/>
        </p:nvSpPr>
        <p:spPr>
          <a:xfrm>
            <a:off x="3834650" y="1398375"/>
            <a:ext cx="982500" cy="4506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180318" y="380066"/>
                </a:lnTo>
              </a:path>
            </a:pathLst>
          </a:custGeom>
          <a:solidFill>
            <a:schemeClr val="accent2"/>
          </a:solidFill>
          <a:ln cap="flat" cmpd="sng" w="34925">
            <a:solidFill>
              <a:srgbClr val="40787C"/>
            </a:solidFill>
            <a:prstDash val="solid"/>
            <a:round/>
            <a:headEnd len="sm" w="sm" type="none"/>
            <a:tailEnd len="sm" w="sm" type="none"/>
          </a:ln>
        </p:spPr>
        <p:txBody>
          <a:bodyPr anchorCtr="0" anchor="t" bIns="107575" lIns="134450" spcFirstLastPara="1" rIns="134450" wrap="square" tIns="107575">
            <a:noAutofit/>
          </a:bodyPr>
          <a:lstStyle/>
          <a:p>
            <a:pPr indent="0" lvl="0" marL="0" marR="0" rtl="0" algn="ctr">
              <a:lnSpc>
                <a:spcPct val="90000"/>
              </a:lnSpc>
              <a:spcBef>
                <a:spcPts val="0"/>
              </a:spcBef>
              <a:spcAft>
                <a:spcPts val="0"/>
              </a:spcAft>
              <a:buNone/>
            </a:pPr>
            <a:r>
              <a:rPr i="0" lang="en" sz="1800" u="none" cap="none" strike="noStrike">
                <a:solidFill>
                  <a:schemeClr val="dk1"/>
                </a:solidFill>
                <a:latin typeface="Montserrat"/>
                <a:ea typeface="Montserrat"/>
                <a:cs typeface="Montserrat"/>
                <a:sym typeface="Montserrat"/>
              </a:rPr>
              <a:t>Ikigai</a:t>
            </a:r>
            <a:endParaRPr sz="1100">
              <a:latin typeface="Montserrat"/>
              <a:ea typeface="Montserrat"/>
              <a:cs typeface="Montserrat"/>
              <a:sym typeface="Montserrat"/>
            </a:endParaRPr>
          </a:p>
        </p:txBody>
      </p:sp>
      <p:sp>
        <p:nvSpPr>
          <p:cNvPr id="380" name="Google Shape;380;p38"/>
          <p:cNvSpPr/>
          <p:nvPr/>
        </p:nvSpPr>
        <p:spPr>
          <a:xfrm>
            <a:off x="5398845" y="710691"/>
            <a:ext cx="3363333" cy="1053360"/>
          </a:xfrm>
          <a:prstGeom prst="rect">
            <a:avLst/>
          </a:prstGeom>
          <a:solidFill>
            <a:srgbClr val="F2F2F2"/>
          </a:solidFill>
          <a:ln>
            <a:noFill/>
          </a:ln>
        </p:spPr>
        <p:txBody>
          <a:bodyPr anchorCtr="0" anchor="t" bIns="107575" lIns="134450" spcFirstLastPara="1" rIns="134450" wrap="square" tIns="107575">
            <a:noAutofit/>
          </a:bodyPr>
          <a:lstStyle/>
          <a:p>
            <a:pPr indent="0" lvl="0" marL="0" marR="0" rtl="0" algn="l">
              <a:lnSpc>
                <a:spcPct val="90000"/>
              </a:lnSpc>
              <a:spcBef>
                <a:spcPts val="0"/>
              </a:spcBef>
              <a:spcAft>
                <a:spcPts val="0"/>
              </a:spcAft>
              <a:buNone/>
            </a:pPr>
            <a:r>
              <a:rPr i="0" lang="en" sz="1800" u="none" cap="none" strike="noStrike">
                <a:solidFill>
                  <a:schemeClr val="accent1"/>
                </a:solidFill>
                <a:latin typeface="Prata"/>
                <a:ea typeface="Prata"/>
                <a:cs typeface="Prata"/>
                <a:sym typeface="Prata"/>
              </a:rPr>
              <a:t>Enjoyment</a:t>
            </a:r>
            <a:endParaRPr sz="1100">
              <a:latin typeface="Prata"/>
              <a:ea typeface="Prata"/>
              <a:cs typeface="Prata"/>
              <a:sym typeface="Prata"/>
            </a:endParaRPr>
          </a:p>
          <a:p>
            <a:pPr indent="0" lvl="0" marL="0" marR="0" rtl="0" algn="l">
              <a:lnSpc>
                <a:spcPct val="90000"/>
              </a:lnSpc>
              <a:spcBef>
                <a:spcPts val="400"/>
              </a:spcBef>
              <a:spcAft>
                <a:spcPts val="0"/>
              </a:spcAft>
              <a:buNone/>
            </a:pPr>
            <a:r>
              <a:rPr i="0" lang="en" sz="1300" u="none" cap="none" strike="noStrike">
                <a:solidFill>
                  <a:srgbClr val="0D0D0D"/>
                </a:solidFill>
                <a:latin typeface="Montserrat"/>
                <a:ea typeface="Montserrat"/>
                <a:cs typeface="Montserrat"/>
                <a:sym typeface="Montserrat"/>
              </a:rPr>
              <a:t>At a simple level, your avocation will be fun. You will find moments, hours and even days enjoying yourself in simple pleasure</a:t>
            </a:r>
            <a:endParaRPr sz="1100">
              <a:latin typeface="Montserrat"/>
              <a:ea typeface="Montserrat"/>
              <a:cs typeface="Montserrat"/>
              <a:sym typeface="Montserrat"/>
            </a:endParaRPr>
          </a:p>
        </p:txBody>
      </p:sp>
      <p:grpSp>
        <p:nvGrpSpPr>
          <p:cNvPr id="381" name="Google Shape;381;p38"/>
          <p:cNvGrpSpPr/>
          <p:nvPr/>
        </p:nvGrpSpPr>
        <p:grpSpPr>
          <a:xfrm>
            <a:off x="522318" y="987766"/>
            <a:ext cx="3594091" cy="3694935"/>
            <a:chOff x="750897" y="835290"/>
            <a:chExt cx="3890551" cy="3891863"/>
          </a:xfrm>
        </p:grpSpPr>
        <p:sp>
          <p:nvSpPr>
            <p:cNvPr id="382" name="Google Shape;382;p38"/>
            <p:cNvSpPr/>
            <p:nvPr/>
          </p:nvSpPr>
          <p:spPr>
            <a:xfrm>
              <a:off x="1662673" y="835290"/>
              <a:ext cx="2064300" cy="20643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383" name="Google Shape;383;p38"/>
            <p:cNvGrpSpPr/>
            <p:nvPr/>
          </p:nvGrpSpPr>
          <p:grpSpPr>
            <a:xfrm>
              <a:off x="750897" y="1114499"/>
              <a:ext cx="3890551" cy="3612655"/>
              <a:chOff x="52932" y="486162"/>
              <a:chExt cx="5187401" cy="4816873"/>
            </a:xfrm>
          </p:grpSpPr>
          <p:sp>
            <p:nvSpPr>
              <p:cNvPr id="384" name="Google Shape;384;p38"/>
              <p:cNvSpPr txBox="1"/>
              <p:nvPr/>
            </p:nvSpPr>
            <p:spPr>
              <a:xfrm>
                <a:off x="1587978" y="486162"/>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Enjoyment</a:t>
                </a:r>
                <a:endParaRPr sz="1100">
                  <a:latin typeface="Montserrat"/>
                  <a:ea typeface="Montserrat"/>
                  <a:cs typeface="Montserrat"/>
                  <a:sym typeface="Montserrat"/>
                </a:endParaRPr>
              </a:p>
            </p:txBody>
          </p:sp>
          <p:sp>
            <p:nvSpPr>
              <p:cNvPr id="385" name="Google Shape;385;p38"/>
              <p:cNvSpPr/>
              <p:nvPr/>
            </p:nvSpPr>
            <p:spPr>
              <a:xfrm>
                <a:off x="2487833"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6" name="Google Shape;386;p38"/>
              <p:cNvSpPr txBox="1"/>
              <p:nvPr/>
            </p:nvSpPr>
            <p:spPr>
              <a:xfrm>
                <a:off x="3969946"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Reward</a:t>
                </a:r>
                <a:endParaRPr sz="1100">
                  <a:latin typeface="Montserrat"/>
                  <a:ea typeface="Montserrat"/>
                  <a:cs typeface="Montserrat"/>
                  <a:sym typeface="Montserrat"/>
                </a:endParaRPr>
              </a:p>
            </p:txBody>
          </p:sp>
          <p:sp>
            <p:nvSpPr>
              <p:cNvPr id="387" name="Google Shape;387;p38"/>
              <p:cNvSpPr/>
              <p:nvPr/>
            </p:nvSpPr>
            <p:spPr>
              <a:xfrm>
                <a:off x="1270382" y="2550535"/>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8" name="Google Shape;388;p38"/>
              <p:cNvSpPr txBox="1"/>
              <p:nvPr/>
            </p:nvSpPr>
            <p:spPr>
              <a:xfrm>
                <a:off x="1587978" y="4059114"/>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Purpose</a:t>
                </a:r>
                <a:endParaRPr sz="1100">
                  <a:latin typeface="Montserrat"/>
                  <a:ea typeface="Montserrat"/>
                  <a:cs typeface="Montserrat"/>
                  <a:sym typeface="Montserrat"/>
                </a:endParaRPr>
              </a:p>
            </p:txBody>
          </p:sp>
          <p:sp>
            <p:nvSpPr>
              <p:cNvPr id="389" name="Google Shape;389;p38"/>
              <p:cNvSpPr/>
              <p:nvPr/>
            </p:nvSpPr>
            <p:spPr>
              <a:xfrm>
                <a:off x="52932"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0" name="Google Shape;390;p38"/>
              <p:cNvSpPr txBox="1"/>
              <p:nvPr/>
            </p:nvSpPr>
            <p:spPr>
              <a:xfrm>
                <a:off x="264663"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Skilled</a:t>
                </a:r>
                <a:endParaRPr sz="1100">
                  <a:latin typeface="Montserrat"/>
                  <a:ea typeface="Montserrat"/>
                  <a:cs typeface="Montserrat"/>
                  <a:sym typeface="Montserrat"/>
                </a:endParaRPr>
              </a:p>
            </p:txBody>
          </p:sp>
        </p:grpSp>
      </p:grpSp>
    </p:spTree>
  </p:cSld>
  <p:clrMapOvr>
    <a:masterClrMapping/>
  </p:clrMapOvr>
  <mc:AlternateContent>
    <mc:Choice Requires="p14">
      <p:transition spd="slow" p14:dur="700">
        <p:fade thruBlk="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3000">
                <a:latin typeface="Prata"/>
                <a:ea typeface="Prata"/>
                <a:cs typeface="Prata"/>
                <a:sym typeface="Prata"/>
              </a:rPr>
              <a:t>What is missing?</a:t>
            </a:r>
            <a:endParaRPr sz="3000">
              <a:latin typeface="Prata"/>
              <a:ea typeface="Prata"/>
              <a:cs typeface="Prata"/>
              <a:sym typeface="Prata"/>
            </a:endParaRPr>
          </a:p>
        </p:txBody>
      </p:sp>
      <p:grpSp>
        <p:nvGrpSpPr>
          <p:cNvPr id="400" name="Google Shape;400;p39"/>
          <p:cNvGrpSpPr/>
          <p:nvPr/>
        </p:nvGrpSpPr>
        <p:grpSpPr>
          <a:xfrm>
            <a:off x="522318" y="987766"/>
            <a:ext cx="3594091" cy="3694935"/>
            <a:chOff x="750897" y="835290"/>
            <a:chExt cx="3890551" cy="3891863"/>
          </a:xfrm>
        </p:grpSpPr>
        <p:sp>
          <p:nvSpPr>
            <p:cNvPr id="401" name="Google Shape;401;p39"/>
            <p:cNvSpPr/>
            <p:nvPr/>
          </p:nvSpPr>
          <p:spPr>
            <a:xfrm>
              <a:off x="1662673" y="835290"/>
              <a:ext cx="2064300" cy="20643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02" name="Google Shape;402;p39"/>
            <p:cNvGrpSpPr/>
            <p:nvPr/>
          </p:nvGrpSpPr>
          <p:grpSpPr>
            <a:xfrm>
              <a:off x="750897" y="1114499"/>
              <a:ext cx="3890551" cy="3612655"/>
              <a:chOff x="52932" y="486162"/>
              <a:chExt cx="5187401" cy="4816873"/>
            </a:xfrm>
          </p:grpSpPr>
          <p:sp>
            <p:nvSpPr>
              <p:cNvPr id="403" name="Google Shape;403;p39"/>
              <p:cNvSpPr txBox="1"/>
              <p:nvPr/>
            </p:nvSpPr>
            <p:spPr>
              <a:xfrm>
                <a:off x="1587978" y="486162"/>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Enjoyment</a:t>
                </a:r>
                <a:endParaRPr sz="1100">
                  <a:latin typeface="Montserrat"/>
                  <a:ea typeface="Montserrat"/>
                  <a:cs typeface="Montserrat"/>
                  <a:sym typeface="Montserrat"/>
                </a:endParaRPr>
              </a:p>
            </p:txBody>
          </p:sp>
          <p:sp>
            <p:nvSpPr>
              <p:cNvPr id="404" name="Google Shape;404;p39"/>
              <p:cNvSpPr/>
              <p:nvPr/>
            </p:nvSpPr>
            <p:spPr>
              <a:xfrm>
                <a:off x="2487833"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5" name="Google Shape;405;p39"/>
              <p:cNvSpPr txBox="1"/>
              <p:nvPr/>
            </p:nvSpPr>
            <p:spPr>
              <a:xfrm>
                <a:off x="3969946"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Reward</a:t>
                </a:r>
                <a:endParaRPr sz="1100">
                  <a:latin typeface="Montserrat"/>
                  <a:ea typeface="Montserrat"/>
                  <a:cs typeface="Montserrat"/>
                  <a:sym typeface="Montserrat"/>
                </a:endParaRPr>
              </a:p>
            </p:txBody>
          </p:sp>
          <p:sp>
            <p:nvSpPr>
              <p:cNvPr id="406" name="Google Shape;406;p39"/>
              <p:cNvSpPr/>
              <p:nvPr/>
            </p:nvSpPr>
            <p:spPr>
              <a:xfrm>
                <a:off x="1270382" y="2550535"/>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7" name="Google Shape;407;p39"/>
              <p:cNvSpPr txBox="1"/>
              <p:nvPr/>
            </p:nvSpPr>
            <p:spPr>
              <a:xfrm>
                <a:off x="1587978" y="4059114"/>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Purpose</a:t>
                </a:r>
                <a:endParaRPr sz="1100">
                  <a:latin typeface="Montserrat"/>
                  <a:ea typeface="Montserrat"/>
                  <a:cs typeface="Montserrat"/>
                  <a:sym typeface="Montserrat"/>
                </a:endParaRPr>
              </a:p>
            </p:txBody>
          </p:sp>
          <p:sp>
            <p:nvSpPr>
              <p:cNvPr id="408" name="Google Shape;408;p39"/>
              <p:cNvSpPr/>
              <p:nvPr/>
            </p:nvSpPr>
            <p:spPr>
              <a:xfrm>
                <a:off x="52932"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9" name="Google Shape;409;p39"/>
              <p:cNvSpPr txBox="1"/>
              <p:nvPr/>
            </p:nvSpPr>
            <p:spPr>
              <a:xfrm>
                <a:off x="264663"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Skilled</a:t>
                </a:r>
                <a:endParaRPr sz="1100">
                  <a:latin typeface="Montserrat"/>
                  <a:ea typeface="Montserrat"/>
                  <a:cs typeface="Montserrat"/>
                  <a:sym typeface="Montserrat"/>
                </a:endParaRPr>
              </a:p>
            </p:txBody>
          </p:sp>
        </p:grpSp>
      </p:grpSp>
    </p:spTree>
  </p:cSld>
  <p:clrMapOvr>
    <a:masterClrMapping/>
  </p:clrMapOvr>
  <mc:AlternateContent>
    <mc:Choice Requires="p14">
      <p:transition spd="slow" p14:dur="7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grpSp>
        <p:nvGrpSpPr>
          <p:cNvPr id="418" name="Google Shape;418;p40"/>
          <p:cNvGrpSpPr/>
          <p:nvPr/>
        </p:nvGrpSpPr>
        <p:grpSpPr>
          <a:xfrm>
            <a:off x="2626722" y="625815"/>
            <a:ext cx="3890551" cy="3891863"/>
            <a:chOff x="750897" y="835290"/>
            <a:chExt cx="3890551" cy="3891863"/>
          </a:xfrm>
        </p:grpSpPr>
        <p:sp>
          <p:nvSpPr>
            <p:cNvPr id="419" name="Google Shape;419;p40"/>
            <p:cNvSpPr/>
            <p:nvPr/>
          </p:nvSpPr>
          <p:spPr>
            <a:xfrm>
              <a:off x="1662673" y="835290"/>
              <a:ext cx="2064300" cy="2064300"/>
            </a:xfrm>
            <a:prstGeom prst="ellipse">
              <a:avLst/>
            </a:prstGeom>
            <a:solidFill>
              <a:srgbClr val="FFB900">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20" name="Google Shape;420;p40"/>
            <p:cNvGrpSpPr/>
            <p:nvPr/>
          </p:nvGrpSpPr>
          <p:grpSpPr>
            <a:xfrm>
              <a:off x="750897" y="1114499"/>
              <a:ext cx="3890551" cy="3612655"/>
              <a:chOff x="52932" y="486162"/>
              <a:chExt cx="5187401" cy="4816873"/>
            </a:xfrm>
          </p:grpSpPr>
          <p:sp>
            <p:nvSpPr>
              <p:cNvPr id="421" name="Google Shape;421;p40"/>
              <p:cNvSpPr txBox="1"/>
              <p:nvPr/>
            </p:nvSpPr>
            <p:spPr>
              <a:xfrm>
                <a:off x="1587978" y="486162"/>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Misery</a:t>
                </a:r>
                <a:endParaRPr sz="1100">
                  <a:latin typeface="Montserrat"/>
                  <a:ea typeface="Montserrat"/>
                  <a:cs typeface="Montserrat"/>
                  <a:sym typeface="Montserrat"/>
                </a:endParaRPr>
              </a:p>
            </p:txBody>
          </p:sp>
          <p:sp>
            <p:nvSpPr>
              <p:cNvPr id="422" name="Google Shape;422;p40"/>
              <p:cNvSpPr/>
              <p:nvPr/>
            </p:nvSpPr>
            <p:spPr>
              <a:xfrm>
                <a:off x="2487833"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3" name="Google Shape;423;p40"/>
              <p:cNvSpPr txBox="1"/>
              <p:nvPr/>
            </p:nvSpPr>
            <p:spPr>
              <a:xfrm>
                <a:off x="3969946"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Reward</a:t>
                </a:r>
                <a:endParaRPr sz="1100">
                  <a:latin typeface="Montserrat"/>
                  <a:ea typeface="Montserrat"/>
                  <a:cs typeface="Montserrat"/>
                  <a:sym typeface="Montserrat"/>
                </a:endParaRPr>
              </a:p>
            </p:txBody>
          </p:sp>
          <p:sp>
            <p:nvSpPr>
              <p:cNvPr id="424" name="Google Shape;424;p40"/>
              <p:cNvSpPr/>
              <p:nvPr/>
            </p:nvSpPr>
            <p:spPr>
              <a:xfrm>
                <a:off x="1270382" y="2550535"/>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5" name="Google Shape;425;p40"/>
              <p:cNvSpPr txBox="1"/>
              <p:nvPr/>
            </p:nvSpPr>
            <p:spPr>
              <a:xfrm>
                <a:off x="1587978" y="4059114"/>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Purpose</a:t>
                </a:r>
                <a:endParaRPr sz="1100">
                  <a:latin typeface="Montserrat"/>
                  <a:ea typeface="Montserrat"/>
                  <a:cs typeface="Montserrat"/>
                  <a:sym typeface="Montserrat"/>
                </a:endParaRPr>
              </a:p>
            </p:txBody>
          </p:sp>
          <p:sp>
            <p:nvSpPr>
              <p:cNvPr id="426" name="Google Shape;426;p40"/>
              <p:cNvSpPr/>
              <p:nvPr/>
            </p:nvSpPr>
            <p:spPr>
              <a:xfrm>
                <a:off x="52932"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7" name="Google Shape;427;p40"/>
              <p:cNvSpPr txBox="1"/>
              <p:nvPr/>
            </p:nvSpPr>
            <p:spPr>
              <a:xfrm>
                <a:off x="264663"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Skilled</a:t>
                </a:r>
                <a:endParaRPr sz="1100">
                  <a:latin typeface="Montserrat"/>
                  <a:ea typeface="Montserrat"/>
                  <a:cs typeface="Montserrat"/>
                  <a:sym typeface="Montserrat"/>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grpSp>
        <p:nvGrpSpPr>
          <p:cNvPr id="436" name="Google Shape;436;p41"/>
          <p:cNvGrpSpPr/>
          <p:nvPr/>
        </p:nvGrpSpPr>
        <p:grpSpPr>
          <a:xfrm>
            <a:off x="2626722" y="625815"/>
            <a:ext cx="3890551" cy="3891863"/>
            <a:chOff x="750897" y="835290"/>
            <a:chExt cx="3890551" cy="3891863"/>
          </a:xfrm>
        </p:grpSpPr>
        <p:sp>
          <p:nvSpPr>
            <p:cNvPr id="437" name="Google Shape;437;p41"/>
            <p:cNvSpPr/>
            <p:nvPr/>
          </p:nvSpPr>
          <p:spPr>
            <a:xfrm>
              <a:off x="1662673" y="835290"/>
              <a:ext cx="2064300" cy="20643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38" name="Google Shape;438;p41"/>
            <p:cNvGrpSpPr/>
            <p:nvPr/>
          </p:nvGrpSpPr>
          <p:grpSpPr>
            <a:xfrm>
              <a:off x="750897" y="1114499"/>
              <a:ext cx="3890551" cy="3612655"/>
              <a:chOff x="52932" y="486162"/>
              <a:chExt cx="5187401" cy="4816873"/>
            </a:xfrm>
          </p:grpSpPr>
          <p:sp>
            <p:nvSpPr>
              <p:cNvPr id="439" name="Google Shape;439;p41"/>
              <p:cNvSpPr txBox="1"/>
              <p:nvPr/>
            </p:nvSpPr>
            <p:spPr>
              <a:xfrm>
                <a:off x="1587978" y="486162"/>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Enjoyment</a:t>
                </a:r>
                <a:endParaRPr sz="1100">
                  <a:latin typeface="Montserrat"/>
                  <a:ea typeface="Montserrat"/>
                  <a:cs typeface="Montserrat"/>
                  <a:sym typeface="Montserrat"/>
                </a:endParaRPr>
              </a:p>
            </p:txBody>
          </p:sp>
          <p:sp>
            <p:nvSpPr>
              <p:cNvPr id="440" name="Google Shape;440;p41"/>
              <p:cNvSpPr/>
              <p:nvPr/>
            </p:nvSpPr>
            <p:spPr>
              <a:xfrm>
                <a:off x="2487833"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1" name="Google Shape;441;p41"/>
              <p:cNvSpPr txBox="1"/>
              <p:nvPr/>
            </p:nvSpPr>
            <p:spPr>
              <a:xfrm>
                <a:off x="3969946"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Reward</a:t>
                </a:r>
                <a:endParaRPr sz="1100">
                  <a:latin typeface="Montserrat"/>
                  <a:ea typeface="Montserrat"/>
                  <a:cs typeface="Montserrat"/>
                  <a:sym typeface="Montserrat"/>
                </a:endParaRPr>
              </a:p>
            </p:txBody>
          </p:sp>
          <p:sp>
            <p:nvSpPr>
              <p:cNvPr id="442" name="Google Shape;442;p41"/>
              <p:cNvSpPr/>
              <p:nvPr/>
            </p:nvSpPr>
            <p:spPr>
              <a:xfrm>
                <a:off x="1270382" y="2550535"/>
                <a:ext cx="2752500" cy="2752500"/>
              </a:xfrm>
              <a:prstGeom prst="ellipse">
                <a:avLst/>
              </a:prstGeom>
              <a:solidFill>
                <a:srgbClr val="FFB900">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3" name="Google Shape;443;p41"/>
              <p:cNvSpPr txBox="1"/>
              <p:nvPr/>
            </p:nvSpPr>
            <p:spPr>
              <a:xfrm>
                <a:off x="1587978" y="4059114"/>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Discontent</a:t>
                </a:r>
                <a:endParaRPr sz="1100">
                  <a:latin typeface="Montserrat"/>
                  <a:ea typeface="Montserrat"/>
                  <a:cs typeface="Montserrat"/>
                  <a:sym typeface="Montserrat"/>
                </a:endParaRPr>
              </a:p>
            </p:txBody>
          </p:sp>
          <p:sp>
            <p:nvSpPr>
              <p:cNvPr id="444" name="Google Shape;444;p41"/>
              <p:cNvSpPr/>
              <p:nvPr/>
            </p:nvSpPr>
            <p:spPr>
              <a:xfrm>
                <a:off x="52932"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5" name="Google Shape;445;p41"/>
              <p:cNvSpPr txBox="1"/>
              <p:nvPr/>
            </p:nvSpPr>
            <p:spPr>
              <a:xfrm>
                <a:off x="264663"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Skilled</a:t>
                </a:r>
                <a:endParaRPr sz="1100">
                  <a:latin typeface="Montserrat"/>
                  <a:ea typeface="Montserrat"/>
                  <a:cs typeface="Montserrat"/>
                  <a:sym typeface="Montserrat"/>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grpSp>
        <p:nvGrpSpPr>
          <p:cNvPr id="454" name="Google Shape;454;p42"/>
          <p:cNvGrpSpPr/>
          <p:nvPr/>
        </p:nvGrpSpPr>
        <p:grpSpPr>
          <a:xfrm>
            <a:off x="2626722" y="625815"/>
            <a:ext cx="3890551" cy="3891863"/>
            <a:chOff x="750897" y="835290"/>
            <a:chExt cx="3890551" cy="3891863"/>
          </a:xfrm>
        </p:grpSpPr>
        <p:sp>
          <p:nvSpPr>
            <p:cNvPr id="455" name="Google Shape;455;p42"/>
            <p:cNvSpPr/>
            <p:nvPr/>
          </p:nvSpPr>
          <p:spPr>
            <a:xfrm>
              <a:off x="1662673" y="835290"/>
              <a:ext cx="2064300" cy="20643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56" name="Google Shape;456;p42"/>
            <p:cNvGrpSpPr/>
            <p:nvPr/>
          </p:nvGrpSpPr>
          <p:grpSpPr>
            <a:xfrm>
              <a:off x="750897" y="1114499"/>
              <a:ext cx="3890551" cy="3612655"/>
              <a:chOff x="52932" y="486162"/>
              <a:chExt cx="5187401" cy="4816873"/>
            </a:xfrm>
          </p:grpSpPr>
          <p:sp>
            <p:nvSpPr>
              <p:cNvPr id="457" name="Google Shape;457;p42"/>
              <p:cNvSpPr txBox="1"/>
              <p:nvPr/>
            </p:nvSpPr>
            <p:spPr>
              <a:xfrm>
                <a:off x="1587978" y="486162"/>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Enjoyment</a:t>
                </a:r>
                <a:endParaRPr sz="1100">
                  <a:latin typeface="Montserrat"/>
                  <a:ea typeface="Montserrat"/>
                  <a:cs typeface="Montserrat"/>
                  <a:sym typeface="Montserrat"/>
                </a:endParaRPr>
              </a:p>
            </p:txBody>
          </p:sp>
          <p:sp>
            <p:nvSpPr>
              <p:cNvPr id="458" name="Google Shape;458;p42"/>
              <p:cNvSpPr/>
              <p:nvPr/>
            </p:nvSpPr>
            <p:spPr>
              <a:xfrm>
                <a:off x="2487833" y="1333084"/>
                <a:ext cx="2752500" cy="2752500"/>
              </a:xfrm>
              <a:prstGeom prst="ellipse">
                <a:avLst/>
              </a:prstGeom>
              <a:solidFill>
                <a:srgbClr val="FFB900">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9" name="Google Shape;459;p42"/>
              <p:cNvSpPr txBox="1"/>
              <p:nvPr/>
            </p:nvSpPr>
            <p:spPr>
              <a:xfrm>
                <a:off x="3969946"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Stress</a:t>
                </a:r>
                <a:endParaRPr sz="1100">
                  <a:latin typeface="Montserrat"/>
                  <a:ea typeface="Montserrat"/>
                  <a:cs typeface="Montserrat"/>
                  <a:sym typeface="Montserrat"/>
                </a:endParaRPr>
              </a:p>
            </p:txBody>
          </p:sp>
          <p:sp>
            <p:nvSpPr>
              <p:cNvPr id="460" name="Google Shape;460;p42"/>
              <p:cNvSpPr/>
              <p:nvPr/>
            </p:nvSpPr>
            <p:spPr>
              <a:xfrm>
                <a:off x="1270382" y="2550535"/>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1" name="Google Shape;461;p42"/>
              <p:cNvSpPr txBox="1"/>
              <p:nvPr/>
            </p:nvSpPr>
            <p:spPr>
              <a:xfrm>
                <a:off x="1587978" y="4059114"/>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Purpose</a:t>
                </a:r>
                <a:endParaRPr sz="1100">
                  <a:latin typeface="Montserrat"/>
                  <a:ea typeface="Montserrat"/>
                  <a:cs typeface="Montserrat"/>
                  <a:sym typeface="Montserrat"/>
                </a:endParaRPr>
              </a:p>
            </p:txBody>
          </p:sp>
          <p:sp>
            <p:nvSpPr>
              <p:cNvPr id="462" name="Google Shape;462;p42"/>
              <p:cNvSpPr/>
              <p:nvPr/>
            </p:nvSpPr>
            <p:spPr>
              <a:xfrm>
                <a:off x="52932"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3" name="Google Shape;463;p42"/>
              <p:cNvSpPr txBox="1"/>
              <p:nvPr/>
            </p:nvSpPr>
            <p:spPr>
              <a:xfrm>
                <a:off x="264663"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Skilled</a:t>
                </a:r>
                <a:endParaRPr sz="1100">
                  <a:latin typeface="Montserrat"/>
                  <a:ea typeface="Montserrat"/>
                  <a:cs typeface="Montserrat"/>
                  <a:sym typeface="Montserrat"/>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grpSp>
        <p:nvGrpSpPr>
          <p:cNvPr id="472" name="Google Shape;472;p43"/>
          <p:cNvGrpSpPr/>
          <p:nvPr/>
        </p:nvGrpSpPr>
        <p:grpSpPr>
          <a:xfrm>
            <a:off x="2626722" y="625815"/>
            <a:ext cx="3890551" cy="3891863"/>
            <a:chOff x="750897" y="835290"/>
            <a:chExt cx="3890551" cy="3891863"/>
          </a:xfrm>
        </p:grpSpPr>
        <p:sp>
          <p:nvSpPr>
            <p:cNvPr id="473" name="Google Shape;473;p43"/>
            <p:cNvSpPr/>
            <p:nvPr/>
          </p:nvSpPr>
          <p:spPr>
            <a:xfrm>
              <a:off x="1662673" y="835290"/>
              <a:ext cx="2064300" cy="20643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74" name="Google Shape;474;p43"/>
            <p:cNvGrpSpPr/>
            <p:nvPr/>
          </p:nvGrpSpPr>
          <p:grpSpPr>
            <a:xfrm>
              <a:off x="750897" y="1114499"/>
              <a:ext cx="3890551" cy="3612655"/>
              <a:chOff x="52932" y="486162"/>
              <a:chExt cx="5187401" cy="4816873"/>
            </a:xfrm>
          </p:grpSpPr>
          <p:sp>
            <p:nvSpPr>
              <p:cNvPr id="475" name="Google Shape;475;p43"/>
              <p:cNvSpPr txBox="1"/>
              <p:nvPr/>
            </p:nvSpPr>
            <p:spPr>
              <a:xfrm>
                <a:off x="1587978" y="486162"/>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Enjoyment</a:t>
                </a:r>
                <a:endParaRPr sz="1100">
                  <a:latin typeface="Montserrat"/>
                  <a:ea typeface="Montserrat"/>
                  <a:cs typeface="Montserrat"/>
                  <a:sym typeface="Montserrat"/>
                </a:endParaRPr>
              </a:p>
            </p:txBody>
          </p:sp>
          <p:sp>
            <p:nvSpPr>
              <p:cNvPr id="476" name="Google Shape;476;p43"/>
              <p:cNvSpPr/>
              <p:nvPr/>
            </p:nvSpPr>
            <p:spPr>
              <a:xfrm>
                <a:off x="2487833" y="1333084"/>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7" name="Google Shape;477;p43"/>
              <p:cNvSpPr txBox="1"/>
              <p:nvPr/>
            </p:nvSpPr>
            <p:spPr>
              <a:xfrm>
                <a:off x="3969946" y="1650680"/>
                <a:ext cx="10587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Reward</a:t>
                </a:r>
                <a:endParaRPr sz="1100">
                  <a:latin typeface="Montserrat"/>
                  <a:ea typeface="Montserrat"/>
                  <a:cs typeface="Montserrat"/>
                  <a:sym typeface="Montserrat"/>
                </a:endParaRPr>
              </a:p>
            </p:txBody>
          </p:sp>
          <p:sp>
            <p:nvSpPr>
              <p:cNvPr id="478" name="Google Shape;478;p43"/>
              <p:cNvSpPr/>
              <p:nvPr/>
            </p:nvSpPr>
            <p:spPr>
              <a:xfrm>
                <a:off x="1270382" y="2550535"/>
                <a:ext cx="2752500" cy="2752500"/>
              </a:xfrm>
              <a:prstGeom prst="ellipse">
                <a:avLst/>
              </a:prstGeom>
              <a:solidFill>
                <a:srgbClr val="00826F">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9" name="Google Shape;479;p43"/>
              <p:cNvSpPr txBox="1"/>
              <p:nvPr/>
            </p:nvSpPr>
            <p:spPr>
              <a:xfrm>
                <a:off x="1587978" y="4059114"/>
                <a:ext cx="2117400" cy="873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i="0" lang="en" sz="1500" u="none" cap="none" strike="noStrike">
                    <a:solidFill>
                      <a:schemeClr val="dk1"/>
                    </a:solidFill>
                    <a:latin typeface="Montserrat"/>
                    <a:ea typeface="Montserrat"/>
                    <a:cs typeface="Montserrat"/>
                    <a:sym typeface="Montserrat"/>
                  </a:rPr>
                  <a:t>Purpose</a:t>
                </a:r>
                <a:endParaRPr sz="1100">
                  <a:latin typeface="Montserrat"/>
                  <a:ea typeface="Montserrat"/>
                  <a:cs typeface="Montserrat"/>
                  <a:sym typeface="Montserrat"/>
                </a:endParaRPr>
              </a:p>
            </p:txBody>
          </p:sp>
          <p:sp>
            <p:nvSpPr>
              <p:cNvPr id="480" name="Google Shape;480;p43"/>
              <p:cNvSpPr/>
              <p:nvPr/>
            </p:nvSpPr>
            <p:spPr>
              <a:xfrm>
                <a:off x="52932" y="1333084"/>
                <a:ext cx="2752500" cy="2752500"/>
              </a:xfrm>
              <a:prstGeom prst="ellipse">
                <a:avLst/>
              </a:prstGeom>
              <a:solidFill>
                <a:srgbClr val="FFB900">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1" name="Google Shape;481;p43"/>
              <p:cNvSpPr txBox="1"/>
              <p:nvPr/>
            </p:nvSpPr>
            <p:spPr>
              <a:xfrm>
                <a:off x="264669" y="1650664"/>
                <a:ext cx="1560900" cy="21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Quattrocento Sans"/>
                  <a:buNone/>
                </a:pPr>
                <a:r>
                  <a:rPr lang="en" sz="1500">
                    <a:solidFill>
                      <a:schemeClr val="dk1"/>
                    </a:solidFill>
                    <a:latin typeface="Montserrat"/>
                    <a:ea typeface="Montserrat"/>
                    <a:cs typeface="Montserrat"/>
                    <a:sym typeface="Montserrat"/>
                  </a:rPr>
                  <a:t>Frustration</a:t>
                </a:r>
                <a:endParaRPr sz="1100">
                  <a:latin typeface="Montserrat"/>
                  <a:ea typeface="Montserrat"/>
                  <a:cs typeface="Montserrat"/>
                  <a:sym typeface="Montserrat"/>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4"/>
          <p:cNvSpPr/>
          <p:nvPr/>
        </p:nvSpPr>
        <p:spPr>
          <a:xfrm>
            <a:off x="3686831" y="61"/>
            <a:ext cx="1843500" cy="5142900"/>
          </a:xfrm>
          <a:prstGeom prst="rect">
            <a:avLst/>
          </a:prstGeom>
          <a:solidFill>
            <a:schemeClr val="accent4"/>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90" name="Google Shape;490;p44"/>
          <p:cNvSpPr/>
          <p:nvPr/>
        </p:nvSpPr>
        <p:spPr>
          <a:xfrm>
            <a:off x="0" y="61"/>
            <a:ext cx="1843500" cy="5142900"/>
          </a:xfrm>
          <a:prstGeom prst="rect">
            <a:avLst/>
          </a:prstGeom>
          <a:solidFill>
            <a:schemeClr val="accent2"/>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91" name="Google Shape;491;p44"/>
          <p:cNvSpPr/>
          <p:nvPr/>
        </p:nvSpPr>
        <p:spPr>
          <a:xfrm>
            <a:off x="1843475" y="61"/>
            <a:ext cx="1843500" cy="5142900"/>
          </a:xfrm>
          <a:prstGeom prst="rect">
            <a:avLst/>
          </a:prstGeom>
          <a:solidFill>
            <a:schemeClr val="accent1"/>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92" name="Google Shape;492;p44"/>
          <p:cNvSpPr/>
          <p:nvPr/>
        </p:nvSpPr>
        <p:spPr>
          <a:xfrm>
            <a:off x="5529850" y="550"/>
            <a:ext cx="1731600" cy="5142900"/>
          </a:xfrm>
          <a:prstGeom prst="rect">
            <a:avLst/>
          </a:prstGeom>
          <a:solidFill>
            <a:schemeClr val="accent5"/>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93" name="Google Shape;493;p44"/>
          <p:cNvSpPr/>
          <p:nvPr/>
        </p:nvSpPr>
        <p:spPr>
          <a:xfrm>
            <a:off x="7299708" y="50"/>
            <a:ext cx="1843500" cy="5142900"/>
          </a:xfrm>
          <a:prstGeom prst="rect">
            <a:avLst/>
          </a:prstGeom>
          <a:solidFill>
            <a:srgbClr val="00826F">
              <a:alpha val="49800"/>
            </a:srgbClr>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nvGrpSpPr>
          <p:cNvPr id="494" name="Google Shape;494;p44"/>
          <p:cNvGrpSpPr/>
          <p:nvPr/>
        </p:nvGrpSpPr>
        <p:grpSpPr>
          <a:xfrm>
            <a:off x="1843358" y="2235585"/>
            <a:ext cx="3686481" cy="2907320"/>
            <a:chOff x="2487327" y="2902903"/>
            <a:chExt cx="4974336" cy="3954462"/>
          </a:xfrm>
        </p:grpSpPr>
        <p:cxnSp>
          <p:nvCxnSpPr>
            <p:cNvPr id="495" name="Google Shape;495;p44"/>
            <p:cNvCxnSpPr/>
            <p:nvPr/>
          </p:nvCxnSpPr>
          <p:spPr>
            <a:xfrm>
              <a:off x="2487327" y="2902903"/>
              <a:ext cx="0" cy="3954462"/>
            </a:xfrm>
            <a:prstGeom prst="straightConnector1">
              <a:avLst/>
            </a:prstGeom>
            <a:noFill/>
            <a:ln cap="flat" cmpd="sng" w="50800">
              <a:solidFill>
                <a:srgbClr val="FFFFFF"/>
              </a:solidFill>
              <a:prstDash val="solid"/>
              <a:round/>
              <a:headEnd len="sm" w="sm" type="none"/>
              <a:tailEnd len="sm" w="sm" type="none"/>
            </a:ln>
          </p:spPr>
        </p:cxnSp>
        <p:cxnSp>
          <p:nvCxnSpPr>
            <p:cNvPr id="496" name="Google Shape;496;p44"/>
            <p:cNvCxnSpPr/>
            <p:nvPr/>
          </p:nvCxnSpPr>
          <p:spPr>
            <a:xfrm>
              <a:off x="4974495" y="2902903"/>
              <a:ext cx="0" cy="3954462"/>
            </a:xfrm>
            <a:prstGeom prst="straightConnector1">
              <a:avLst/>
            </a:prstGeom>
            <a:noFill/>
            <a:ln cap="flat" cmpd="sng" w="50800">
              <a:solidFill>
                <a:srgbClr val="FFFFFF"/>
              </a:solidFill>
              <a:prstDash val="solid"/>
              <a:round/>
              <a:headEnd len="sm" w="sm" type="none"/>
              <a:tailEnd len="sm" w="sm" type="none"/>
            </a:ln>
          </p:spPr>
        </p:cxnSp>
        <p:cxnSp>
          <p:nvCxnSpPr>
            <p:cNvPr id="497" name="Google Shape;497;p44"/>
            <p:cNvCxnSpPr/>
            <p:nvPr/>
          </p:nvCxnSpPr>
          <p:spPr>
            <a:xfrm>
              <a:off x="7461663" y="2902903"/>
              <a:ext cx="0" cy="3954462"/>
            </a:xfrm>
            <a:prstGeom prst="straightConnector1">
              <a:avLst/>
            </a:prstGeom>
            <a:noFill/>
            <a:ln cap="flat" cmpd="sng" w="50800">
              <a:solidFill>
                <a:srgbClr val="FFFFFF"/>
              </a:solidFill>
              <a:prstDash val="solid"/>
              <a:round/>
              <a:headEnd len="sm" w="sm" type="none"/>
              <a:tailEnd len="sm" w="sm" type="none"/>
            </a:ln>
          </p:spPr>
        </p:cxnSp>
      </p:grpSp>
      <p:grpSp>
        <p:nvGrpSpPr>
          <p:cNvPr id="498" name="Google Shape;498;p44"/>
          <p:cNvGrpSpPr/>
          <p:nvPr/>
        </p:nvGrpSpPr>
        <p:grpSpPr>
          <a:xfrm>
            <a:off x="17" y="-9748"/>
            <a:ext cx="9158221" cy="2643931"/>
            <a:chOff x="-1" y="0"/>
            <a:chExt cx="12436476" cy="3497263"/>
          </a:xfrm>
        </p:grpSpPr>
        <p:sp>
          <p:nvSpPr>
            <p:cNvPr id="499" name="Google Shape;499;p44"/>
            <p:cNvSpPr/>
            <p:nvPr/>
          </p:nvSpPr>
          <p:spPr>
            <a:xfrm>
              <a:off x="1" y="1371602"/>
              <a:ext cx="12436474" cy="2125661"/>
            </a:xfrm>
            <a:custGeom>
              <a:rect b="b" l="l" r="r" t="t"/>
              <a:pathLst>
                <a:path extrusionOk="0" h="2125661" w="12436474">
                  <a:moveTo>
                    <a:pt x="6218553" y="2125661"/>
                  </a:moveTo>
                  <a:cubicBezTo>
                    <a:pt x="8434281" y="2125661"/>
                    <a:pt x="10492686" y="1794630"/>
                    <a:pt x="12200174" y="1227711"/>
                  </a:cubicBezTo>
                  <a:lnTo>
                    <a:pt x="12436156" y="1145241"/>
                  </a:lnTo>
                  <a:lnTo>
                    <a:pt x="12436156" y="1389876"/>
                  </a:lnTo>
                  <a:lnTo>
                    <a:pt x="12436474" y="1389818"/>
                  </a:lnTo>
                  <a:lnTo>
                    <a:pt x="12436474" y="0"/>
                  </a:lnTo>
                  <a:lnTo>
                    <a:pt x="0" y="0"/>
                  </a:lnTo>
                  <a:lnTo>
                    <a:pt x="0" y="1390102"/>
                  </a:lnTo>
                  <a:lnTo>
                    <a:pt x="316" y="1390166"/>
                  </a:lnTo>
                  <a:lnTo>
                    <a:pt x="316" y="1145019"/>
                  </a:lnTo>
                  <a:lnTo>
                    <a:pt x="236932" y="1227711"/>
                  </a:lnTo>
                  <a:cubicBezTo>
                    <a:pt x="1944420" y="1794630"/>
                    <a:pt x="4002826" y="2125661"/>
                    <a:pt x="6218553" y="2125661"/>
                  </a:cubicBezTo>
                  <a:close/>
                </a:path>
              </a:pathLst>
            </a:custGeom>
            <a:solidFill>
              <a:schemeClr val="lt1"/>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500" name="Google Shape;500;p44"/>
            <p:cNvSpPr/>
            <p:nvPr/>
          </p:nvSpPr>
          <p:spPr>
            <a:xfrm>
              <a:off x="-1" y="0"/>
              <a:ext cx="12435900" cy="1920300"/>
            </a:xfrm>
            <a:prstGeom prst="rect">
              <a:avLst/>
            </a:prstGeom>
            <a:solidFill>
              <a:schemeClr val="lt1"/>
            </a:solidFill>
            <a:ln>
              <a:noFill/>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
        <p:nvSpPr>
          <p:cNvPr id="501" name="Google Shape;501;p44"/>
          <p:cNvSpPr txBox="1"/>
          <p:nvPr/>
        </p:nvSpPr>
        <p:spPr>
          <a:xfrm>
            <a:off x="199755" y="1037599"/>
            <a:ext cx="8637000" cy="652200"/>
          </a:xfrm>
          <a:prstGeom prst="rect">
            <a:avLst/>
          </a:prstGeom>
          <a:noFill/>
          <a:ln>
            <a:noFill/>
          </a:ln>
        </p:spPr>
        <p:txBody>
          <a:bodyPr anchorCtr="0" anchor="t" bIns="67225" lIns="107575" spcFirstLastPara="1" rIns="107575" wrap="square" tIns="107575">
            <a:noAutofit/>
          </a:bodyPr>
          <a:lstStyle/>
          <a:p>
            <a:pPr indent="0" lvl="0" marL="0" marR="0" rtl="0" algn="ctr">
              <a:lnSpc>
                <a:spcPct val="90000"/>
              </a:lnSpc>
              <a:spcBef>
                <a:spcPts val="0"/>
              </a:spcBef>
              <a:spcAft>
                <a:spcPts val="0"/>
              </a:spcAft>
              <a:buClr>
                <a:srgbClr val="008272"/>
              </a:buClr>
              <a:buSzPts val="3500"/>
              <a:buFont typeface="Quattrocento Sans"/>
              <a:buNone/>
            </a:pPr>
            <a:r>
              <a:rPr lang="en" sz="3500">
                <a:solidFill>
                  <a:schemeClr val="accent6"/>
                </a:solidFill>
                <a:latin typeface="Prata"/>
                <a:ea typeface="Prata"/>
                <a:cs typeface="Prata"/>
                <a:sym typeface="Prata"/>
              </a:rPr>
              <a:t>Ideating through w</a:t>
            </a:r>
            <a:r>
              <a:rPr lang="en" sz="3500" cap="none">
                <a:solidFill>
                  <a:schemeClr val="accent6"/>
                </a:solidFill>
                <a:latin typeface="Prata"/>
                <a:ea typeface="Prata"/>
                <a:cs typeface="Prata"/>
                <a:sym typeface="Prata"/>
              </a:rPr>
              <a:t>hat should change</a:t>
            </a:r>
            <a:endParaRPr sz="1100">
              <a:solidFill>
                <a:schemeClr val="accent6"/>
              </a:solidFill>
              <a:latin typeface="Prata"/>
              <a:ea typeface="Prata"/>
              <a:cs typeface="Prata"/>
              <a:sym typeface="Prata"/>
            </a:endParaRPr>
          </a:p>
        </p:txBody>
      </p:sp>
      <p:sp>
        <p:nvSpPr>
          <p:cNvPr id="502" name="Google Shape;502;p44"/>
          <p:cNvSpPr txBox="1"/>
          <p:nvPr/>
        </p:nvSpPr>
        <p:spPr>
          <a:xfrm>
            <a:off x="73128" y="3446280"/>
            <a:ext cx="1661100" cy="412500"/>
          </a:xfrm>
          <a:prstGeom prst="rect">
            <a:avLst/>
          </a:prstGeom>
          <a:noFill/>
          <a:ln>
            <a:noFill/>
          </a:ln>
        </p:spPr>
        <p:txBody>
          <a:bodyPr anchorCtr="0" anchor="t" bIns="107575" lIns="134450" spcFirstLastPara="1" rIns="134450" wrap="square" tIns="107575">
            <a:noAutofit/>
          </a:bodyPr>
          <a:lstStyle/>
          <a:p>
            <a:pPr indent="0" lvl="0" marL="0" marR="0" rtl="0" algn="ctr">
              <a:lnSpc>
                <a:spcPct val="90000"/>
              </a:lnSpc>
              <a:spcBef>
                <a:spcPts val="0"/>
              </a:spcBef>
              <a:spcAft>
                <a:spcPts val="0"/>
              </a:spcAft>
              <a:buNone/>
            </a:pPr>
            <a:r>
              <a:rPr lang="en" sz="1500">
                <a:solidFill>
                  <a:srgbClr val="FFFFFF"/>
                </a:solidFill>
                <a:latin typeface="Montserrat"/>
                <a:ea typeface="Montserrat"/>
                <a:cs typeface="Montserrat"/>
                <a:sym typeface="Montserrat"/>
              </a:rPr>
              <a:t>Side-Hustle</a:t>
            </a:r>
            <a:endParaRPr sz="1100">
              <a:latin typeface="Montserrat"/>
              <a:ea typeface="Montserrat"/>
              <a:cs typeface="Montserrat"/>
              <a:sym typeface="Montserrat"/>
            </a:endParaRPr>
          </a:p>
        </p:txBody>
      </p:sp>
      <p:sp>
        <p:nvSpPr>
          <p:cNvPr id="503" name="Google Shape;503;p44"/>
          <p:cNvSpPr txBox="1"/>
          <p:nvPr/>
        </p:nvSpPr>
        <p:spPr>
          <a:xfrm>
            <a:off x="1934617" y="3730692"/>
            <a:ext cx="1661100" cy="4125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a:solidFill>
                  <a:srgbClr val="FFFFFF"/>
                </a:solidFill>
                <a:latin typeface="Montserrat"/>
                <a:ea typeface="Montserrat"/>
                <a:cs typeface="Montserrat"/>
                <a:sym typeface="Montserrat"/>
              </a:rPr>
              <a:t>Role</a:t>
            </a:r>
            <a:endParaRPr sz="1100">
              <a:latin typeface="Montserrat"/>
              <a:ea typeface="Montserrat"/>
              <a:cs typeface="Montserrat"/>
              <a:sym typeface="Montserrat"/>
            </a:endParaRPr>
          </a:p>
        </p:txBody>
      </p:sp>
      <p:sp>
        <p:nvSpPr>
          <p:cNvPr id="504" name="Google Shape;504;p44"/>
          <p:cNvSpPr txBox="1"/>
          <p:nvPr/>
        </p:nvSpPr>
        <p:spPr>
          <a:xfrm>
            <a:off x="3759962" y="3887731"/>
            <a:ext cx="1661100" cy="4125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a:solidFill>
                  <a:schemeClr val="lt1"/>
                </a:solidFill>
                <a:latin typeface="Montserrat"/>
                <a:ea typeface="Montserrat"/>
                <a:cs typeface="Montserrat"/>
                <a:sym typeface="Montserrat"/>
              </a:rPr>
              <a:t>Employer</a:t>
            </a:r>
            <a:endParaRPr sz="1100">
              <a:latin typeface="Montserrat"/>
              <a:ea typeface="Montserrat"/>
              <a:cs typeface="Montserrat"/>
              <a:sym typeface="Montserrat"/>
            </a:endParaRPr>
          </a:p>
        </p:txBody>
      </p:sp>
      <p:sp>
        <p:nvSpPr>
          <p:cNvPr id="505" name="Google Shape;505;p44"/>
          <p:cNvSpPr/>
          <p:nvPr/>
        </p:nvSpPr>
        <p:spPr>
          <a:xfrm>
            <a:off x="4326590" y="3261612"/>
            <a:ext cx="527705" cy="490837"/>
          </a:xfrm>
          <a:custGeom>
            <a:rect b="b" l="l" r="r" t="t"/>
            <a:pathLst>
              <a:path extrusionOk="0" h="3526" w="3762">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cap="sq" cmpd="sng" w="15875">
            <a:solidFill>
              <a:srgbClr val="FFFFFF"/>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700">
              <a:solidFill>
                <a:srgbClr val="505050"/>
              </a:solidFill>
              <a:latin typeface="Quattrocento Sans"/>
              <a:ea typeface="Quattrocento Sans"/>
              <a:cs typeface="Quattrocento Sans"/>
              <a:sym typeface="Quattrocento Sans"/>
            </a:endParaRPr>
          </a:p>
        </p:txBody>
      </p:sp>
      <p:sp>
        <p:nvSpPr>
          <p:cNvPr id="506" name="Google Shape;506;p44"/>
          <p:cNvSpPr txBox="1"/>
          <p:nvPr/>
        </p:nvSpPr>
        <p:spPr>
          <a:xfrm>
            <a:off x="5584227" y="3770123"/>
            <a:ext cx="1661100" cy="4125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cap="none">
                <a:solidFill>
                  <a:schemeClr val="lt1"/>
                </a:solidFill>
                <a:latin typeface="Montserrat"/>
                <a:ea typeface="Montserrat"/>
                <a:cs typeface="Montserrat"/>
                <a:sym typeface="Montserrat"/>
              </a:rPr>
              <a:t>Industry</a:t>
            </a:r>
            <a:endParaRPr sz="1100">
              <a:latin typeface="Montserrat"/>
              <a:ea typeface="Montserrat"/>
              <a:cs typeface="Montserrat"/>
              <a:sym typeface="Montserrat"/>
            </a:endParaRPr>
          </a:p>
        </p:txBody>
      </p:sp>
      <p:sp>
        <p:nvSpPr>
          <p:cNvPr id="507" name="Google Shape;507;p44"/>
          <p:cNvSpPr txBox="1"/>
          <p:nvPr/>
        </p:nvSpPr>
        <p:spPr>
          <a:xfrm>
            <a:off x="7373666" y="3446282"/>
            <a:ext cx="1661100" cy="4125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cap="none">
                <a:solidFill>
                  <a:schemeClr val="lt1"/>
                </a:solidFill>
                <a:latin typeface="Quattrocento Sans"/>
                <a:ea typeface="Quattrocento Sans"/>
                <a:cs typeface="Quattrocento Sans"/>
                <a:sym typeface="Quattrocento Sans"/>
              </a:rPr>
              <a:t>Geography</a:t>
            </a:r>
            <a:endParaRPr sz="1100"/>
          </a:p>
        </p:txBody>
      </p:sp>
      <p:sp>
        <p:nvSpPr>
          <p:cNvPr id="508" name="Google Shape;508;p44" title="Icon of a map with a pin in it"/>
          <p:cNvSpPr/>
          <p:nvPr/>
        </p:nvSpPr>
        <p:spPr>
          <a:xfrm>
            <a:off x="7926339" y="2884933"/>
            <a:ext cx="567791" cy="473201"/>
          </a:xfrm>
          <a:custGeom>
            <a:rect b="b" l="l" r="r" t="t"/>
            <a:pathLst>
              <a:path extrusionOk="0" h="302" w="360">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cap="sq" cmpd="sng" w="19050">
            <a:solidFill>
              <a:srgbClr val="FFFFFF"/>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700">
              <a:solidFill>
                <a:schemeClr val="lt1"/>
              </a:solidFill>
              <a:latin typeface="Quattrocento Sans"/>
              <a:ea typeface="Quattrocento Sans"/>
              <a:cs typeface="Quattrocento Sans"/>
              <a:sym typeface="Quattrocento Sans"/>
            </a:endParaRPr>
          </a:p>
        </p:txBody>
      </p:sp>
      <p:sp>
        <p:nvSpPr>
          <p:cNvPr id="509" name="Google Shape;509;p44" title="Icon of a magnifying glass"/>
          <p:cNvSpPr/>
          <p:nvPr/>
        </p:nvSpPr>
        <p:spPr>
          <a:xfrm flipH="1">
            <a:off x="613621" y="2955447"/>
            <a:ext cx="504428" cy="490832"/>
          </a:xfrm>
          <a:custGeom>
            <a:rect b="b" l="l" r="r" t="t"/>
            <a:pathLst>
              <a:path extrusionOk="0" h="338" w="343">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cap="sq" cmpd="sng" w="15875">
            <a:solidFill>
              <a:srgbClr val="FFFFFF"/>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rgbClr val="FFFFFF"/>
              </a:solidFill>
              <a:latin typeface="Quattrocento Sans"/>
              <a:ea typeface="Quattrocento Sans"/>
              <a:cs typeface="Quattrocento Sans"/>
              <a:sym typeface="Quattrocento Sans"/>
            </a:endParaRPr>
          </a:p>
        </p:txBody>
      </p:sp>
      <p:sp>
        <p:nvSpPr>
          <p:cNvPr id="510" name="Google Shape;510;p44" title="Icon of a person with a chat bubble above them"/>
          <p:cNvSpPr/>
          <p:nvPr/>
        </p:nvSpPr>
        <p:spPr>
          <a:xfrm>
            <a:off x="2521299" y="3235380"/>
            <a:ext cx="487590" cy="478573"/>
          </a:xfrm>
          <a:custGeom>
            <a:rect b="b" l="l" r="r" t="t"/>
            <a:pathLst>
              <a:path extrusionOk="0" h="273" w="275">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cap="sq" cmpd="sng" w="15875">
            <a:solidFill>
              <a:srgbClr val="FFFFFF"/>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rgbClr val="FFFFFF"/>
              </a:solidFill>
              <a:latin typeface="Quattrocento Sans"/>
              <a:ea typeface="Quattrocento Sans"/>
              <a:cs typeface="Quattrocento Sans"/>
              <a:sym typeface="Quattrocento Sans"/>
            </a:endParaRPr>
          </a:p>
        </p:txBody>
      </p:sp>
      <p:sp>
        <p:nvSpPr>
          <p:cNvPr id="511" name="Google Shape;511;p44" title="Icon of a computer chip"/>
          <p:cNvSpPr/>
          <p:nvPr/>
        </p:nvSpPr>
        <p:spPr>
          <a:xfrm>
            <a:off x="6154332" y="3195847"/>
            <a:ext cx="504166" cy="510469"/>
          </a:xfrm>
          <a:custGeom>
            <a:rect b="b" l="l" r="r" t="t"/>
            <a:pathLst>
              <a:path extrusionOk="0" h="341" w="334">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cap="sq" cmpd="sng" w="15875">
            <a:solidFill>
              <a:srgbClr val="FFFFFF"/>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rgbClr val="50505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8D8D8"/>
        </a:solidFill>
      </p:bgPr>
    </p:bg>
    <p:spTree>
      <p:nvGrpSpPr>
        <p:cNvPr id="515" name="Shape 515"/>
        <p:cNvGrpSpPr/>
        <p:nvPr/>
      </p:nvGrpSpPr>
      <p:grpSpPr>
        <a:xfrm>
          <a:off x="0" y="0"/>
          <a:ext cx="0" cy="0"/>
          <a:chOff x="0" y="0"/>
          <a:chExt cx="0" cy="0"/>
        </a:xfrm>
      </p:grpSpPr>
      <p:sp>
        <p:nvSpPr>
          <p:cNvPr id="516" name="Google Shape;516;p45"/>
          <p:cNvSpPr txBox="1"/>
          <p:nvPr/>
        </p:nvSpPr>
        <p:spPr>
          <a:xfrm>
            <a:off x="5001525" y="1522025"/>
            <a:ext cx="3588000" cy="665100"/>
          </a:xfrm>
          <a:prstGeom prst="rect">
            <a:avLst/>
          </a:prstGeom>
          <a:noFill/>
          <a:ln>
            <a:noFill/>
          </a:ln>
        </p:spPr>
        <p:txBody>
          <a:bodyPr anchorCtr="0" anchor="b" bIns="67225" lIns="107575" spcFirstLastPara="1" rIns="107575" wrap="square" tIns="107575">
            <a:noAutofit/>
          </a:bodyPr>
          <a:lstStyle/>
          <a:p>
            <a:pPr indent="0" lvl="0" marL="0" marR="0" rtl="0" algn="l">
              <a:lnSpc>
                <a:spcPct val="90000"/>
              </a:lnSpc>
              <a:spcBef>
                <a:spcPts val="0"/>
              </a:spcBef>
              <a:spcAft>
                <a:spcPts val="0"/>
              </a:spcAft>
              <a:buClr>
                <a:srgbClr val="FF0000"/>
              </a:buClr>
              <a:buSzPts val="3500"/>
              <a:buFont typeface="Quattrocento Sans"/>
              <a:buNone/>
            </a:pPr>
            <a:r>
              <a:rPr lang="en" sz="3000">
                <a:solidFill>
                  <a:schemeClr val="lt1"/>
                </a:solidFill>
                <a:latin typeface="Prata"/>
                <a:ea typeface="Prata"/>
                <a:cs typeface="Prata"/>
                <a:sym typeface="Prata"/>
              </a:rPr>
              <a:t>Prototyping for capability network reputation</a:t>
            </a:r>
            <a:endParaRPr sz="3000">
              <a:solidFill>
                <a:schemeClr val="lt1"/>
              </a:solidFill>
              <a:latin typeface="Prata"/>
              <a:ea typeface="Prata"/>
              <a:cs typeface="Prata"/>
              <a:sym typeface="Prata"/>
            </a:endParaRPr>
          </a:p>
        </p:txBody>
      </p:sp>
      <p:grpSp>
        <p:nvGrpSpPr>
          <p:cNvPr id="517" name="Google Shape;517;p45"/>
          <p:cNvGrpSpPr/>
          <p:nvPr/>
        </p:nvGrpSpPr>
        <p:grpSpPr>
          <a:xfrm>
            <a:off x="5464724" y="2571743"/>
            <a:ext cx="1680750" cy="1089189"/>
            <a:chOff x="594326" y="2183215"/>
            <a:chExt cx="2241000" cy="1452252"/>
          </a:xfrm>
        </p:grpSpPr>
        <p:sp>
          <p:nvSpPr>
            <p:cNvPr id="518" name="Google Shape;518;p45"/>
            <p:cNvSpPr txBox="1"/>
            <p:nvPr/>
          </p:nvSpPr>
          <p:spPr>
            <a:xfrm>
              <a:off x="594326" y="3074167"/>
              <a:ext cx="2241000" cy="5613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a:solidFill>
                    <a:schemeClr val="lt1"/>
                  </a:solidFill>
                  <a:latin typeface="Montserrat"/>
                  <a:ea typeface="Montserrat"/>
                  <a:cs typeface="Montserrat"/>
                  <a:sym typeface="Montserrat"/>
                </a:rPr>
                <a:t>Education</a:t>
              </a:r>
              <a:endParaRPr sz="1100">
                <a:solidFill>
                  <a:schemeClr val="lt1"/>
                </a:solidFill>
                <a:latin typeface="Montserrat"/>
                <a:ea typeface="Montserrat"/>
                <a:cs typeface="Montserrat"/>
                <a:sym typeface="Montserrat"/>
              </a:endParaRPr>
            </a:p>
          </p:txBody>
        </p:sp>
        <p:sp>
          <p:nvSpPr>
            <p:cNvPr id="519" name="Google Shape;519;p45" title="Icon of a graduation cap"/>
            <p:cNvSpPr/>
            <p:nvPr/>
          </p:nvSpPr>
          <p:spPr>
            <a:xfrm>
              <a:off x="1153114" y="2183215"/>
              <a:ext cx="920185" cy="789343"/>
            </a:xfrm>
            <a:custGeom>
              <a:rect b="b" l="l" r="r" t="t"/>
              <a:pathLst>
                <a:path extrusionOk="0" h="268" w="312">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solidFill>
              <a:schemeClr val="lt1"/>
            </a:solidFill>
            <a:ln cap="sq" cmpd="sng" w="28575">
              <a:solidFill>
                <a:schemeClr val="lt1"/>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chemeClr val="dk1"/>
                </a:solidFill>
                <a:latin typeface="Quattrocento Sans"/>
                <a:ea typeface="Quattrocento Sans"/>
                <a:cs typeface="Quattrocento Sans"/>
                <a:sym typeface="Quattrocento Sans"/>
              </a:endParaRPr>
            </a:p>
          </p:txBody>
        </p:sp>
      </p:grpSp>
      <p:grpSp>
        <p:nvGrpSpPr>
          <p:cNvPr id="520" name="Google Shape;520;p45"/>
          <p:cNvGrpSpPr/>
          <p:nvPr/>
        </p:nvGrpSpPr>
        <p:grpSpPr>
          <a:xfrm>
            <a:off x="7145483" y="1894966"/>
            <a:ext cx="1680750" cy="1091634"/>
            <a:chOff x="2835538" y="2798804"/>
            <a:chExt cx="2241000" cy="1455512"/>
          </a:xfrm>
        </p:grpSpPr>
        <p:sp>
          <p:nvSpPr>
            <p:cNvPr id="521" name="Google Shape;521;p45"/>
            <p:cNvSpPr txBox="1"/>
            <p:nvPr/>
          </p:nvSpPr>
          <p:spPr>
            <a:xfrm>
              <a:off x="2835538" y="3421516"/>
              <a:ext cx="2241000" cy="8328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a:solidFill>
                    <a:schemeClr val="lt1"/>
                  </a:solidFill>
                  <a:latin typeface="Montserrat"/>
                  <a:ea typeface="Montserrat"/>
                  <a:cs typeface="Montserrat"/>
                  <a:sym typeface="Montserrat"/>
                </a:rPr>
                <a:t>Professional Organizations</a:t>
              </a:r>
              <a:endParaRPr sz="1100">
                <a:solidFill>
                  <a:schemeClr val="lt1"/>
                </a:solidFill>
                <a:latin typeface="Montserrat"/>
                <a:ea typeface="Montserrat"/>
                <a:cs typeface="Montserrat"/>
                <a:sym typeface="Montserrat"/>
              </a:endParaRPr>
            </a:p>
          </p:txBody>
        </p:sp>
        <p:sp>
          <p:nvSpPr>
            <p:cNvPr id="522" name="Google Shape;522;p45" title="Icon of two people with a chat bubble"/>
            <p:cNvSpPr/>
            <p:nvPr/>
          </p:nvSpPr>
          <p:spPr>
            <a:xfrm>
              <a:off x="3627950" y="2798804"/>
              <a:ext cx="656237" cy="630196"/>
            </a:xfrm>
            <a:custGeom>
              <a:rect b="b" l="l" r="r" t="t"/>
              <a:pathLst>
                <a:path extrusionOk="0" h="334" w="348">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cap="sq" cmpd="sng" w="28575">
              <a:solidFill>
                <a:schemeClr val="lt1"/>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rgbClr val="505050"/>
                </a:solidFill>
                <a:latin typeface="Quattrocento Sans"/>
                <a:ea typeface="Quattrocento Sans"/>
                <a:cs typeface="Quattrocento Sans"/>
                <a:sym typeface="Quattrocento Sans"/>
              </a:endParaRPr>
            </a:p>
          </p:txBody>
        </p:sp>
      </p:grpSp>
      <p:grpSp>
        <p:nvGrpSpPr>
          <p:cNvPr id="523" name="Google Shape;523;p45"/>
          <p:cNvGrpSpPr/>
          <p:nvPr/>
        </p:nvGrpSpPr>
        <p:grpSpPr>
          <a:xfrm>
            <a:off x="6908774" y="3308701"/>
            <a:ext cx="1680750" cy="1300872"/>
            <a:chOff x="1439886" y="4433591"/>
            <a:chExt cx="2241000" cy="1734496"/>
          </a:xfrm>
        </p:grpSpPr>
        <p:sp>
          <p:nvSpPr>
            <p:cNvPr id="524" name="Google Shape;524;p45"/>
            <p:cNvSpPr txBox="1"/>
            <p:nvPr/>
          </p:nvSpPr>
          <p:spPr>
            <a:xfrm>
              <a:off x="1439886" y="5063787"/>
              <a:ext cx="2241000" cy="11043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cap="none">
                  <a:solidFill>
                    <a:schemeClr val="lt1"/>
                  </a:solidFill>
                  <a:latin typeface="Montserrat"/>
                  <a:ea typeface="Montserrat"/>
                  <a:cs typeface="Montserrat"/>
                  <a:sym typeface="Montserrat"/>
                </a:rPr>
                <a:t>Practice, practice, practice</a:t>
              </a:r>
              <a:endParaRPr sz="1100">
                <a:solidFill>
                  <a:schemeClr val="lt1"/>
                </a:solidFill>
                <a:latin typeface="Montserrat"/>
                <a:ea typeface="Montserrat"/>
                <a:cs typeface="Montserrat"/>
                <a:sym typeface="Montserrat"/>
              </a:endParaRPr>
            </a:p>
          </p:txBody>
        </p:sp>
        <p:sp>
          <p:nvSpPr>
            <p:cNvPr id="525" name="Google Shape;525;p45" title="Icon of a person with a shovel digging"/>
            <p:cNvSpPr/>
            <p:nvPr/>
          </p:nvSpPr>
          <p:spPr>
            <a:xfrm>
              <a:off x="2227853" y="4433591"/>
              <a:ext cx="665127" cy="630196"/>
            </a:xfrm>
            <a:custGeom>
              <a:rect b="b" l="l" r="r" t="t"/>
              <a:pathLst>
                <a:path extrusionOk="0" h="316" w="333">
                  <a:moveTo>
                    <a:pt x="190" y="66"/>
                  </a:moveTo>
                  <a:cubicBezTo>
                    <a:pt x="213" y="178"/>
                    <a:pt x="213" y="178"/>
                    <a:pt x="213" y="178"/>
                  </a:cubicBezTo>
                  <a:cubicBezTo>
                    <a:pt x="216" y="189"/>
                    <a:pt x="208" y="200"/>
                    <a:pt x="197" y="203"/>
                  </a:cubicBezTo>
                  <a:cubicBezTo>
                    <a:pt x="197" y="203"/>
                    <a:pt x="197" y="203"/>
                    <a:pt x="197" y="203"/>
                  </a:cubicBezTo>
                  <a:cubicBezTo>
                    <a:pt x="186" y="205"/>
                    <a:pt x="175" y="198"/>
                    <a:pt x="172" y="186"/>
                  </a:cubicBezTo>
                  <a:cubicBezTo>
                    <a:pt x="161" y="134"/>
                    <a:pt x="161" y="134"/>
                    <a:pt x="161" y="134"/>
                  </a:cubicBezTo>
                  <a:cubicBezTo>
                    <a:pt x="161" y="134"/>
                    <a:pt x="161" y="134"/>
                    <a:pt x="161" y="134"/>
                  </a:cubicBezTo>
                  <a:cubicBezTo>
                    <a:pt x="161" y="169"/>
                    <a:pt x="161" y="169"/>
                    <a:pt x="161" y="169"/>
                  </a:cubicBezTo>
                  <a:cubicBezTo>
                    <a:pt x="180" y="228"/>
                    <a:pt x="180" y="228"/>
                    <a:pt x="180" y="228"/>
                  </a:cubicBezTo>
                  <a:cubicBezTo>
                    <a:pt x="180" y="294"/>
                    <a:pt x="180" y="294"/>
                    <a:pt x="180" y="294"/>
                  </a:cubicBezTo>
                  <a:cubicBezTo>
                    <a:pt x="180" y="306"/>
                    <a:pt x="170" y="316"/>
                    <a:pt x="157" y="316"/>
                  </a:cubicBezTo>
                  <a:cubicBezTo>
                    <a:pt x="157" y="316"/>
                    <a:pt x="157" y="316"/>
                    <a:pt x="157" y="316"/>
                  </a:cubicBezTo>
                  <a:cubicBezTo>
                    <a:pt x="145" y="316"/>
                    <a:pt x="134" y="306"/>
                    <a:pt x="134" y="294"/>
                  </a:cubicBezTo>
                  <a:cubicBezTo>
                    <a:pt x="134" y="235"/>
                    <a:pt x="134" y="235"/>
                    <a:pt x="134" y="235"/>
                  </a:cubicBezTo>
                  <a:cubicBezTo>
                    <a:pt x="115" y="199"/>
                    <a:pt x="115" y="199"/>
                    <a:pt x="115" y="199"/>
                  </a:cubicBezTo>
                  <a:cubicBezTo>
                    <a:pt x="115" y="198"/>
                    <a:pt x="113" y="197"/>
                    <a:pt x="113" y="198"/>
                  </a:cubicBezTo>
                  <a:cubicBezTo>
                    <a:pt x="112" y="198"/>
                    <a:pt x="112" y="198"/>
                    <a:pt x="112" y="198"/>
                  </a:cubicBezTo>
                  <a:cubicBezTo>
                    <a:pt x="111" y="199"/>
                    <a:pt x="111" y="201"/>
                    <a:pt x="111" y="201"/>
                  </a:cubicBezTo>
                  <a:cubicBezTo>
                    <a:pt x="111" y="250"/>
                    <a:pt x="111" y="250"/>
                    <a:pt x="111" y="250"/>
                  </a:cubicBezTo>
                  <a:cubicBezTo>
                    <a:pt x="61" y="300"/>
                    <a:pt x="61" y="300"/>
                    <a:pt x="61" y="300"/>
                  </a:cubicBezTo>
                  <a:cubicBezTo>
                    <a:pt x="52" y="309"/>
                    <a:pt x="37" y="309"/>
                    <a:pt x="27" y="300"/>
                  </a:cubicBezTo>
                  <a:cubicBezTo>
                    <a:pt x="27" y="300"/>
                    <a:pt x="27" y="300"/>
                    <a:pt x="27" y="300"/>
                  </a:cubicBezTo>
                  <a:cubicBezTo>
                    <a:pt x="18" y="290"/>
                    <a:pt x="18" y="275"/>
                    <a:pt x="27" y="266"/>
                  </a:cubicBezTo>
                  <a:cubicBezTo>
                    <a:pt x="67" y="227"/>
                    <a:pt x="67" y="227"/>
                    <a:pt x="67" y="227"/>
                  </a:cubicBezTo>
                  <a:cubicBezTo>
                    <a:pt x="67" y="126"/>
                    <a:pt x="67" y="126"/>
                    <a:pt x="67" y="126"/>
                  </a:cubicBezTo>
                  <a:moveTo>
                    <a:pt x="204" y="35"/>
                  </a:moveTo>
                  <a:cubicBezTo>
                    <a:pt x="204" y="35"/>
                    <a:pt x="204" y="35"/>
                    <a:pt x="204" y="35"/>
                  </a:cubicBezTo>
                  <a:cubicBezTo>
                    <a:pt x="204" y="16"/>
                    <a:pt x="188" y="0"/>
                    <a:pt x="168" y="0"/>
                  </a:cubicBezTo>
                  <a:cubicBezTo>
                    <a:pt x="168" y="0"/>
                    <a:pt x="168" y="0"/>
                    <a:pt x="168" y="0"/>
                  </a:cubicBezTo>
                  <a:cubicBezTo>
                    <a:pt x="149" y="0"/>
                    <a:pt x="133" y="16"/>
                    <a:pt x="133" y="35"/>
                  </a:cubicBezTo>
                  <a:cubicBezTo>
                    <a:pt x="133" y="35"/>
                    <a:pt x="133" y="35"/>
                    <a:pt x="133" y="35"/>
                  </a:cubicBezTo>
                  <a:cubicBezTo>
                    <a:pt x="133" y="55"/>
                    <a:pt x="149" y="71"/>
                    <a:pt x="168" y="71"/>
                  </a:cubicBezTo>
                  <a:cubicBezTo>
                    <a:pt x="168" y="71"/>
                    <a:pt x="168" y="71"/>
                    <a:pt x="168" y="71"/>
                  </a:cubicBezTo>
                  <a:cubicBezTo>
                    <a:pt x="188" y="71"/>
                    <a:pt x="204" y="55"/>
                    <a:pt x="204" y="35"/>
                  </a:cubicBezTo>
                  <a:close/>
                  <a:moveTo>
                    <a:pt x="131" y="45"/>
                  </a:moveTo>
                  <a:cubicBezTo>
                    <a:pt x="115" y="45"/>
                    <a:pt x="115" y="45"/>
                    <a:pt x="115" y="45"/>
                  </a:cubicBezTo>
                  <a:cubicBezTo>
                    <a:pt x="21" y="72"/>
                    <a:pt x="21" y="72"/>
                    <a:pt x="21" y="72"/>
                  </a:cubicBezTo>
                  <a:cubicBezTo>
                    <a:pt x="21" y="72"/>
                    <a:pt x="21" y="72"/>
                    <a:pt x="21" y="72"/>
                  </a:cubicBezTo>
                  <a:cubicBezTo>
                    <a:pt x="21" y="125"/>
                    <a:pt x="21" y="125"/>
                    <a:pt x="21" y="125"/>
                  </a:cubicBezTo>
                  <a:cubicBezTo>
                    <a:pt x="21" y="137"/>
                    <a:pt x="31" y="148"/>
                    <a:pt x="44" y="148"/>
                  </a:cubicBezTo>
                  <a:cubicBezTo>
                    <a:pt x="44" y="148"/>
                    <a:pt x="44" y="148"/>
                    <a:pt x="44" y="148"/>
                  </a:cubicBezTo>
                  <a:cubicBezTo>
                    <a:pt x="56" y="148"/>
                    <a:pt x="67" y="137"/>
                    <a:pt x="67" y="125"/>
                  </a:cubicBezTo>
                  <a:cubicBezTo>
                    <a:pt x="67" y="120"/>
                    <a:pt x="67" y="120"/>
                    <a:pt x="67" y="120"/>
                  </a:cubicBezTo>
                  <a:cubicBezTo>
                    <a:pt x="67" y="108"/>
                    <a:pt x="67" y="108"/>
                    <a:pt x="67" y="108"/>
                  </a:cubicBezTo>
                  <a:cubicBezTo>
                    <a:pt x="102" y="98"/>
                    <a:pt x="102" y="98"/>
                    <a:pt x="102" y="98"/>
                  </a:cubicBezTo>
                  <a:moveTo>
                    <a:pt x="81" y="104"/>
                  </a:moveTo>
                  <a:cubicBezTo>
                    <a:pt x="252" y="274"/>
                    <a:pt x="252" y="274"/>
                    <a:pt x="252" y="274"/>
                  </a:cubicBezTo>
                  <a:cubicBezTo>
                    <a:pt x="232" y="316"/>
                    <a:pt x="232" y="316"/>
                    <a:pt x="232" y="316"/>
                  </a:cubicBezTo>
                  <a:cubicBezTo>
                    <a:pt x="333" y="316"/>
                    <a:pt x="333" y="316"/>
                    <a:pt x="333" y="316"/>
                  </a:cubicBezTo>
                  <a:cubicBezTo>
                    <a:pt x="283" y="215"/>
                    <a:pt x="283" y="215"/>
                    <a:pt x="283" y="215"/>
                  </a:cubicBezTo>
                  <a:cubicBezTo>
                    <a:pt x="252" y="274"/>
                    <a:pt x="252" y="274"/>
                    <a:pt x="252" y="274"/>
                  </a:cubicBezTo>
                  <a:moveTo>
                    <a:pt x="0" y="24"/>
                  </a:moveTo>
                  <a:cubicBezTo>
                    <a:pt x="42" y="66"/>
                    <a:pt x="42" y="66"/>
                    <a:pt x="42" y="66"/>
                  </a:cubicBezTo>
                </a:path>
              </a:pathLst>
            </a:custGeom>
            <a:noFill/>
            <a:ln cap="sq" cmpd="sng" w="28575">
              <a:solidFill>
                <a:schemeClr val="lt1"/>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chemeClr val="dk1"/>
                </a:solidFill>
                <a:latin typeface="Quattrocento Sans"/>
                <a:ea typeface="Quattrocento Sans"/>
                <a:cs typeface="Quattrocento Sans"/>
                <a:sym typeface="Quattrocento Sans"/>
              </a:endParaRPr>
            </a:p>
          </p:txBody>
        </p:sp>
      </p:grpSp>
      <p:pic>
        <p:nvPicPr>
          <p:cNvPr descr="A picture containing toy, man&#10;&#10;Description automatically generated" id="526" name="Google Shape;526;p45"/>
          <p:cNvPicPr preferRelativeResize="0"/>
          <p:nvPr>
            <p:ph idx="2" type="pic"/>
          </p:nvPr>
        </p:nvPicPr>
        <p:blipFill rotWithShape="1">
          <a:blip r:embed="rId3">
            <a:alphaModFix/>
          </a:blip>
          <a:srcRect b="0" l="21948" r="31052" t="0"/>
          <a:stretch/>
        </p:blipFill>
        <p:spPr>
          <a:xfrm>
            <a:off x="-10" y="8"/>
            <a:ext cx="4614300" cy="5143500"/>
          </a:xfrm>
          <a:prstGeom prst="rect">
            <a:avLst/>
          </a:prstGeom>
          <a:noFill/>
          <a:ln>
            <a:noFill/>
          </a:ln>
        </p:spPr>
      </p:pic>
    </p:spTree>
  </p:cSld>
  <p:clrMapOvr>
    <a:masterClrMapping/>
  </p:clrMapOvr>
  <mc:AlternateContent>
    <mc:Choice Requires="p14">
      <p:transition spd="slow" p14:dur="700">
        <p:fade thruBlk="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6"/>
          <p:cNvSpPr txBox="1"/>
          <p:nvPr/>
        </p:nvSpPr>
        <p:spPr>
          <a:xfrm>
            <a:off x="429525" y="607625"/>
            <a:ext cx="3588000" cy="665100"/>
          </a:xfrm>
          <a:prstGeom prst="rect">
            <a:avLst/>
          </a:prstGeom>
          <a:noFill/>
          <a:ln>
            <a:noFill/>
          </a:ln>
        </p:spPr>
        <p:txBody>
          <a:bodyPr anchorCtr="0" anchor="b" bIns="67225" lIns="107575" spcFirstLastPara="1" rIns="107575" wrap="square" tIns="107575">
            <a:noAutofit/>
          </a:bodyPr>
          <a:lstStyle/>
          <a:p>
            <a:pPr indent="0" lvl="0" marL="0" marR="0" rtl="0" algn="l">
              <a:lnSpc>
                <a:spcPct val="90000"/>
              </a:lnSpc>
              <a:spcBef>
                <a:spcPts val="0"/>
              </a:spcBef>
              <a:spcAft>
                <a:spcPts val="0"/>
              </a:spcAft>
              <a:buClr>
                <a:srgbClr val="FF0000"/>
              </a:buClr>
              <a:buSzPts val="3500"/>
              <a:buFont typeface="Quattrocento Sans"/>
              <a:buNone/>
            </a:pPr>
            <a:r>
              <a:rPr lang="en" sz="3500">
                <a:solidFill>
                  <a:schemeClr val="accent1"/>
                </a:solidFill>
                <a:latin typeface="Prata"/>
                <a:ea typeface="Prata"/>
                <a:cs typeface="Prata"/>
                <a:sym typeface="Prata"/>
              </a:rPr>
              <a:t>Testing for fit</a:t>
            </a:r>
            <a:endParaRPr sz="1100">
              <a:solidFill>
                <a:schemeClr val="accent1"/>
              </a:solidFill>
              <a:latin typeface="Prata"/>
              <a:ea typeface="Prata"/>
              <a:cs typeface="Prata"/>
              <a:sym typeface="Prata"/>
            </a:endParaRPr>
          </a:p>
        </p:txBody>
      </p:sp>
      <p:grpSp>
        <p:nvGrpSpPr>
          <p:cNvPr id="535" name="Google Shape;535;p46"/>
          <p:cNvGrpSpPr/>
          <p:nvPr/>
        </p:nvGrpSpPr>
        <p:grpSpPr>
          <a:xfrm>
            <a:off x="579547" y="1562900"/>
            <a:ext cx="3437896" cy="2744353"/>
            <a:chOff x="7216529" y="2631683"/>
            <a:chExt cx="4583862" cy="3659137"/>
          </a:xfrm>
        </p:grpSpPr>
        <p:sp>
          <p:nvSpPr>
            <p:cNvPr id="536" name="Google Shape;536;p46"/>
            <p:cNvSpPr txBox="1"/>
            <p:nvPr/>
          </p:nvSpPr>
          <p:spPr>
            <a:xfrm>
              <a:off x="7216529" y="3299299"/>
              <a:ext cx="2241000" cy="8328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a:solidFill>
                    <a:schemeClr val="accent1"/>
                  </a:solidFill>
                  <a:latin typeface="Montserrat"/>
                  <a:ea typeface="Montserrat"/>
                  <a:cs typeface="Montserrat"/>
                  <a:sym typeface="Montserrat"/>
                </a:rPr>
                <a:t>What must be true</a:t>
              </a:r>
              <a:endParaRPr sz="1100">
                <a:solidFill>
                  <a:schemeClr val="accent1"/>
                </a:solidFill>
                <a:latin typeface="Montserrat"/>
                <a:ea typeface="Montserrat"/>
                <a:cs typeface="Montserrat"/>
                <a:sym typeface="Montserrat"/>
              </a:endParaRPr>
            </a:p>
          </p:txBody>
        </p:sp>
        <p:sp>
          <p:nvSpPr>
            <p:cNvPr id="537" name="Google Shape;537;p46"/>
            <p:cNvSpPr txBox="1"/>
            <p:nvPr/>
          </p:nvSpPr>
          <p:spPr>
            <a:xfrm>
              <a:off x="9559391" y="3824615"/>
              <a:ext cx="2241000" cy="8328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a:solidFill>
                    <a:schemeClr val="accent1"/>
                  </a:solidFill>
                  <a:latin typeface="Montserrat"/>
                  <a:ea typeface="Montserrat"/>
                  <a:cs typeface="Montserrat"/>
                  <a:sym typeface="Montserrat"/>
                </a:rPr>
                <a:t>What can’t be true</a:t>
              </a:r>
              <a:endParaRPr sz="1100">
                <a:solidFill>
                  <a:schemeClr val="accent1"/>
                </a:solidFill>
                <a:latin typeface="Montserrat"/>
                <a:ea typeface="Montserrat"/>
                <a:cs typeface="Montserrat"/>
                <a:sym typeface="Montserrat"/>
              </a:endParaRPr>
            </a:p>
          </p:txBody>
        </p:sp>
        <p:sp>
          <p:nvSpPr>
            <p:cNvPr id="538" name="Google Shape;538;p46"/>
            <p:cNvSpPr txBox="1"/>
            <p:nvPr/>
          </p:nvSpPr>
          <p:spPr>
            <a:xfrm>
              <a:off x="8163739" y="5458020"/>
              <a:ext cx="2241000" cy="832800"/>
            </a:xfrm>
            <a:prstGeom prst="rect">
              <a:avLst/>
            </a:prstGeom>
            <a:noFill/>
            <a:ln>
              <a:noFill/>
            </a:ln>
          </p:spPr>
          <p:txBody>
            <a:bodyPr anchorCtr="0" anchor="t" bIns="107575" lIns="107575" spcFirstLastPara="1" rIns="107575" wrap="square" tIns="107575">
              <a:noAutofit/>
            </a:bodyPr>
            <a:lstStyle/>
            <a:p>
              <a:pPr indent="0" lvl="0" marL="0" marR="0" rtl="0" algn="ctr">
                <a:lnSpc>
                  <a:spcPct val="90000"/>
                </a:lnSpc>
                <a:spcBef>
                  <a:spcPts val="0"/>
                </a:spcBef>
                <a:spcAft>
                  <a:spcPts val="0"/>
                </a:spcAft>
                <a:buNone/>
              </a:pPr>
              <a:r>
                <a:rPr lang="en" sz="1500" cap="none">
                  <a:solidFill>
                    <a:schemeClr val="accent1"/>
                  </a:solidFill>
                  <a:latin typeface="Montserrat"/>
                  <a:ea typeface="Montserrat"/>
                  <a:cs typeface="Montserrat"/>
                  <a:sym typeface="Montserrat"/>
                </a:rPr>
                <a:t>What would be nice</a:t>
              </a:r>
              <a:endParaRPr sz="1100">
                <a:solidFill>
                  <a:schemeClr val="accent1"/>
                </a:solidFill>
                <a:latin typeface="Montserrat"/>
                <a:ea typeface="Montserrat"/>
                <a:cs typeface="Montserrat"/>
                <a:sym typeface="Montserrat"/>
              </a:endParaRPr>
            </a:p>
          </p:txBody>
        </p:sp>
        <p:sp>
          <p:nvSpPr>
            <p:cNvPr id="539" name="Google Shape;539;p46" title="Icon of a hand giving a thumbs-up"/>
            <p:cNvSpPr/>
            <p:nvPr/>
          </p:nvSpPr>
          <p:spPr>
            <a:xfrm>
              <a:off x="7955943" y="2631683"/>
              <a:ext cx="762233" cy="667598"/>
            </a:xfrm>
            <a:custGeom>
              <a:rect b="b" l="l" r="r" t="t"/>
              <a:pathLst>
                <a:path extrusionOk="0" h="283" w="32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noFill/>
            <a:ln cap="sq" cmpd="sng" w="19050">
              <a:solidFill>
                <a:schemeClr val="accent1"/>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chemeClr val="accent1"/>
                </a:solidFill>
                <a:latin typeface="Quattrocento Sans"/>
                <a:ea typeface="Quattrocento Sans"/>
                <a:cs typeface="Quattrocento Sans"/>
                <a:sym typeface="Quattrocento Sans"/>
              </a:endParaRPr>
            </a:p>
          </p:txBody>
        </p:sp>
        <p:sp>
          <p:nvSpPr>
            <p:cNvPr id="540" name="Google Shape;540;p46" title="Icon of a hand giving a thumbs-down"/>
            <p:cNvSpPr/>
            <p:nvPr/>
          </p:nvSpPr>
          <p:spPr>
            <a:xfrm>
              <a:off x="10298805" y="3152864"/>
              <a:ext cx="762233" cy="662885"/>
            </a:xfrm>
            <a:custGeom>
              <a:rect b="b" l="l" r="r" t="t"/>
              <a:pathLst>
                <a:path extrusionOk="0" h="282" w="323">
                  <a:moveTo>
                    <a:pt x="323" y="84"/>
                  </a:moveTo>
                  <a:cubicBezTo>
                    <a:pt x="323" y="23"/>
                    <a:pt x="323" y="23"/>
                    <a:pt x="323" y="23"/>
                  </a:cubicBezTo>
                  <a:cubicBezTo>
                    <a:pt x="263" y="23"/>
                    <a:pt x="263" y="23"/>
                    <a:pt x="263" y="23"/>
                  </a:cubicBezTo>
                  <a:cubicBezTo>
                    <a:pt x="263" y="23"/>
                    <a:pt x="239" y="22"/>
                    <a:pt x="227" y="19"/>
                  </a:cubicBezTo>
                  <a:cubicBezTo>
                    <a:pt x="216" y="16"/>
                    <a:pt x="194" y="0"/>
                    <a:pt x="175" y="0"/>
                  </a:cubicBezTo>
                  <a:cubicBezTo>
                    <a:pt x="156" y="0"/>
                    <a:pt x="73" y="0"/>
                    <a:pt x="73" y="0"/>
                  </a:cubicBezTo>
                  <a:cubicBezTo>
                    <a:pt x="73" y="0"/>
                    <a:pt x="62" y="0"/>
                    <a:pt x="57" y="1"/>
                  </a:cubicBezTo>
                  <a:cubicBezTo>
                    <a:pt x="50" y="3"/>
                    <a:pt x="48" y="11"/>
                    <a:pt x="48" y="11"/>
                  </a:cubicBezTo>
                  <a:cubicBezTo>
                    <a:pt x="3" y="141"/>
                    <a:pt x="3" y="141"/>
                    <a:pt x="3" y="141"/>
                  </a:cubicBezTo>
                  <a:cubicBezTo>
                    <a:pt x="3" y="141"/>
                    <a:pt x="0" y="158"/>
                    <a:pt x="7" y="165"/>
                  </a:cubicBezTo>
                  <a:cubicBezTo>
                    <a:pt x="13" y="172"/>
                    <a:pt x="21" y="173"/>
                    <a:pt x="21" y="173"/>
                  </a:cubicBezTo>
                  <a:cubicBezTo>
                    <a:pt x="109" y="173"/>
                    <a:pt x="109" y="173"/>
                    <a:pt x="109" y="173"/>
                  </a:cubicBezTo>
                  <a:cubicBezTo>
                    <a:pt x="109" y="173"/>
                    <a:pt x="110" y="193"/>
                    <a:pt x="105" y="203"/>
                  </a:cubicBezTo>
                  <a:cubicBezTo>
                    <a:pt x="101" y="213"/>
                    <a:pt x="91" y="232"/>
                    <a:pt x="89" y="242"/>
                  </a:cubicBezTo>
                  <a:cubicBezTo>
                    <a:pt x="88" y="251"/>
                    <a:pt x="84" y="272"/>
                    <a:pt x="95" y="277"/>
                  </a:cubicBezTo>
                  <a:cubicBezTo>
                    <a:pt x="106" y="282"/>
                    <a:pt x="115" y="274"/>
                    <a:pt x="115" y="274"/>
                  </a:cubicBezTo>
                  <a:cubicBezTo>
                    <a:pt x="221" y="168"/>
                    <a:pt x="221" y="168"/>
                    <a:pt x="221" y="168"/>
                  </a:cubicBezTo>
                  <a:cubicBezTo>
                    <a:pt x="221" y="168"/>
                    <a:pt x="232" y="156"/>
                    <a:pt x="245" y="153"/>
                  </a:cubicBezTo>
                  <a:cubicBezTo>
                    <a:pt x="259" y="151"/>
                    <a:pt x="323" y="151"/>
                    <a:pt x="323" y="151"/>
                  </a:cubicBezTo>
                  <a:lnTo>
                    <a:pt x="323" y="84"/>
                  </a:lnTo>
                  <a:close/>
                </a:path>
              </a:pathLst>
            </a:custGeom>
            <a:noFill/>
            <a:ln cap="sq" cmpd="sng" w="19050">
              <a:solidFill>
                <a:schemeClr val="accent1"/>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chemeClr val="accent1"/>
                </a:solidFill>
                <a:latin typeface="Quattrocento Sans"/>
                <a:ea typeface="Quattrocento Sans"/>
                <a:cs typeface="Quattrocento Sans"/>
                <a:sym typeface="Quattrocento Sans"/>
              </a:endParaRPr>
            </a:p>
          </p:txBody>
        </p:sp>
        <p:sp>
          <p:nvSpPr>
            <p:cNvPr id="541" name="Google Shape;541;p46" title="Icon of two hands giving a thumbs-up and thumbs-down"/>
            <p:cNvSpPr/>
            <p:nvPr/>
          </p:nvSpPr>
          <p:spPr>
            <a:xfrm>
              <a:off x="8949303" y="4679853"/>
              <a:ext cx="669930" cy="662888"/>
            </a:xfrm>
            <a:custGeom>
              <a:rect b="b" l="l" r="r" t="t"/>
              <a:pathLst>
                <a:path extrusionOk="0" h="3750" w="3790">
                  <a:moveTo>
                    <a:pt x="3020" y="1938"/>
                  </a:moveTo>
                  <a:cubicBezTo>
                    <a:pt x="2879" y="2500"/>
                    <a:pt x="2879" y="2500"/>
                    <a:pt x="2879" y="2500"/>
                  </a:cubicBezTo>
                  <a:cubicBezTo>
                    <a:pt x="3645" y="2500"/>
                    <a:pt x="3645" y="2500"/>
                    <a:pt x="3645" y="2500"/>
                  </a:cubicBezTo>
                  <a:cubicBezTo>
                    <a:pt x="3730" y="2500"/>
                    <a:pt x="3790" y="2584"/>
                    <a:pt x="3763" y="2665"/>
                  </a:cubicBezTo>
                  <a:cubicBezTo>
                    <a:pt x="3430" y="3665"/>
                    <a:pt x="3430" y="3665"/>
                    <a:pt x="3430" y="3665"/>
                  </a:cubicBezTo>
                  <a:cubicBezTo>
                    <a:pt x="3413" y="3716"/>
                    <a:pt x="3365" y="3750"/>
                    <a:pt x="3312" y="3750"/>
                  </a:cubicBezTo>
                  <a:cubicBezTo>
                    <a:pt x="1520" y="3750"/>
                    <a:pt x="1520" y="3750"/>
                    <a:pt x="1520" y="3750"/>
                  </a:cubicBezTo>
                  <a:cubicBezTo>
                    <a:pt x="1520" y="2500"/>
                    <a:pt x="1520" y="2500"/>
                    <a:pt x="1520" y="2500"/>
                  </a:cubicBezTo>
                  <a:cubicBezTo>
                    <a:pt x="1916" y="2500"/>
                    <a:pt x="1916" y="2500"/>
                    <a:pt x="1916" y="2500"/>
                  </a:cubicBezTo>
                  <a:cubicBezTo>
                    <a:pt x="1983" y="2500"/>
                    <a:pt x="2046" y="2474"/>
                    <a:pt x="2093" y="2427"/>
                  </a:cubicBezTo>
                  <a:cubicBezTo>
                    <a:pt x="2733" y="1787"/>
                    <a:pt x="2733" y="1787"/>
                    <a:pt x="2733" y="1787"/>
                  </a:cubicBezTo>
                  <a:cubicBezTo>
                    <a:pt x="2757" y="1763"/>
                    <a:pt x="2799" y="1750"/>
                    <a:pt x="2833" y="1750"/>
                  </a:cubicBezTo>
                  <a:cubicBezTo>
                    <a:pt x="2936" y="1750"/>
                    <a:pt x="3020" y="1834"/>
                    <a:pt x="3020" y="1938"/>
                  </a:cubicBezTo>
                  <a:close/>
                  <a:moveTo>
                    <a:pt x="958" y="2000"/>
                  </a:moveTo>
                  <a:cubicBezTo>
                    <a:pt x="991" y="2000"/>
                    <a:pt x="1033" y="1987"/>
                    <a:pt x="1057" y="1963"/>
                  </a:cubicBezTo>
                  <a:cubicBezTo>
                    <a:pt x="1697" y="1323"/>
                    <a:pt x="1697" y="1323"/>
                    <a:pt x="1697" y="1323"/>
                  </a:cubicBezTo>
                  <a:cubicBezTo>
                    <a:pt x="1744" y="1276"/>
                    <a:pt x="1807" y="1250"/>
                    <a:pt x="1874" y="1250"/>
                  </a:cubicBezTo>
                  <a:cubicBezTo>
                    <a:pt x="2270" y="1250"/>
                    <a:pt x="2270" y="1250"/>
                    <a:pt x="2270" y="1250"/>
                  </a:cubicBezTo>
                  <a:cubicBezTo>
                    <a:pt x="2270" y="0"/>
                    <a:pt x="2270" y="0"/>
                    <a:pt x="2270" y="0"/>
                  </a:cubicBezTo>
                  <a:cubicBezTo>
                    <a:pt x="478" y="0"/>
                    <a:pt x="478" y="0"/>
                    <a:pt x="478" y="0"/>
                  </a:cubicBezTo>
                  <a:cubicBezTo>
                    <a:pt x="425" y="0"/>
                    <a:pt x="377" y="34"/>
                    <a:pt x="360" y="85"/>
                  </a:cubicBezTo>
                  <a:cubicBezTo>
                    <a:pt x="27" y="1085"/>
                    <a:pt x="27" y="1085"/>
                    <a:pt x="27" y="1085"/>
                  </a:cubicBezTo>
                  <a:cubicBezTo>
                    <a:pt x="0" y="1166"/>
                    <a:pt x="60" y="1250"/>
                    <a:pt x="145" y="1250"/>
                  </a:cubicBezTo>
                  <a:cubicBezTo>
                    <a:pt x="911" y="1250"/>
                    <a:pt x="911" y="1250"/>
                    <a:pt x="911" y="1250"/>
                  </a:cubicBezTo>
                  <a:cubicBezTo>
                    <a:pt x="770" y="1813"/>
                    <a:pt x="770" y="1813"/>
                    <a:pt x="770" y="1813"/>
                  </a:cubicBezTo>
                  <a:cubicBezTo>
                    <a:pt x="770" y="1916"/>
                    <a:pt x="854" y="2000"/>
                    <a:pt x="958" y="2000"/>
                  </a:cubicBezTo>
                  <a:close/>
                </a:path>
              </a:pathLst>
            </a:custGeom>
            <a:noFill/>
            <a:ln cap="sq" cmpd="sng" w="19050">
              <a:solidFill>
                <a:schemeClr val="dk2"/>
              </a:solidFill>
              <a:prstDash val="solid"/>
              <a:miter lim="800000"/>
              <a:headEnd len="sm" w="sm" type="none"/>
              <a:tailEnd len="sm" w="sm" type="none"/>
            </a:ln>
          </p:spPr>
          <p:txBody>
            <a:bodyPr anchorCtr="0" anchor="t" bIns="33600" lIns="67225" spcFirstLastPara="1" rIns="67225" wrap="square" tIns="33600">
              <a:noAutofit/>
            </a:bodyPr>
            <a:lstStyle/>
            <a:p>
              <a:pPr indent="0" lvl="0" marL="0" marR="0" rtl="0" algn="l">
                <a:spcBef>
                  <a:spcPts val="0"/>
                </a:spcBef>
                <a:spcAft>
                  <a:spcPts val="0"/>
                </a:spcAft>
                <a:buNone/>
              </a:pPr>
              <a:r>
                <a:t/>
              </a:r>
              <a:endParaRPr sz="1300">
                <a:solidFill>
                  <a:schemeClr val="accent1"/>
                </a:solidFill>
                <a:latin typeface="Quattrocento Sans"/>
                <a:ea typeface="Quattrocento Sans"/>
                <a:cs typeface="Quattrocento Sans"/>
                <a:sym typeface="Quattrocento Sans"/>
              </a:endParaRPr>
            </a:p>
          </p:txBody>
        </p:sp>
      </p:grpSp>
      <p:pic>
        <p:nvPicPr>
          <p:cNvPr id="542" name="Google Shape;542;p46"/>
          <p:cNvPicPr preferRelativeResize="0"/>
          <p:nvPr/>
        </p:nvPicPr>
        <p:blipFill rotWithShape="1">
          <a:blip r:embed="rId3">
            <a:alphaModFix/>
          </a:blip>
          <a:srcRect b="0" l="12180" r="0" t="0"/>
          <a:stretch/>
        </p:blipFill>
        <p:spPr>
          <a:xfrm>
            <a:off x="4572000" y="0"/>
            <a:ext cx="4572001" cy="5143499"/>
          </a:xfrm>
          <a:prstGeom prst="rect">
            <a:avLst/>
          </a:prstGeom>
          <a:noFill/>
          <a:ln>
            <a:noFill/>
          </a:ln>
        </p:spPr>
      </p:pic>
    </p:spTree>
  </p:cSld>
  <p:clrMapOvr>
    <a:masterClrMapping/>
  </p:clrMapOvr>
  <mc:AlternateContent>
    <mc:Choice Requires="p14">
      <p:transition spd="slow" p14:dur="7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figure out if a change is due</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grpSp>
        <p:nvGrpSpPr>
          <p:cNvPr id="547" name="Google Shape;547;p47"/>
          <p:cNvGrpSpPr/>
          <p:nvPr/>
        </p:nvGrpSpPr>
        <p:grpSpPr>
          <a:xfrm>
            <a:off x="1447552" y="1422400"/>
            <a:ext cx="6248910" cy="3295632"/>
            <a:chOff x="267222" y="0"/>
            <a:chExt cx="9625555" cy="5418665"/>
          </a:xfrm>
        </p:grpSpPr>
        <p:sp>
          <p:nvSpPr>
            <p:cNvPr id="548" name="Google Shape;548;p47"/>
            <p:cNvSpPr/>
            <p:nvPr/>
          </p:nvSpPr>
          <p:spPr>
            <a:xfrm>
              <a:off x="267222" y="0"/>
              <a:ext cx="9625555" cy="5418665"/>
            </a:xfrm>
            <a:prstGeom prst="ellipse">
              <a:avLst/>
            </a:pr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9" name="Google Shape;549;p47"/>
            <p:cNvSpPr txBox="1"/>
            <p:nvPr/>
          </p:nvSpPr>
          <p:spPr>
            <a:xfrm>
              <a:off x="3397934" y="270933"/>
              <a:ext cx="3364131" cy="812799"/>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chemeClr val="dk1"/>
                </a:buClr>
                <a:buSzPts val="1900"/>
                <a:buFont typeface="Quattrocento Sans"/>
                <a:buNone/>
              </a:pPr>
              <a:r>
                <a:rPr lang="en" sz="1900">
                  <a:solidFill>
                    <a:schemeClr val="lt2"/>
                  </a:solidFill>
                  <a:latin typeface="Montserrat"/>
                  <a:ea typeface="Montserrat"/>
                  <a:cs typeface="Montserrat"/>
                  <a:sym typeface="Montserrat"/>
                </a:rPr>
                <a:t>Danger Zone</a:t>
              </a:r>
              <a:endParaRPr sz="1100">
                <a:solidFill>
                  <a:schemeClr val="lt2"/>
                </a:solidFill>
                <a:latin typeface="Montserrat"/>
                <a:ea typeface="Montserrat"/>
                <a:cs typeface="Montserrat"/>
                <a:sym typeface="Montserrat"/>
              </a:endParaRPr>
            </a:p>
          </p:txBody>
        </p:sp>
        <p:sp>
          <p:nvSpPr>
            <p:cNvPr id="550" name="Google Shape;550;p47"/>
            <p:cNvSpPr/>
            <p:nvPr/>
          </p:nvSpPr>
          <p:spPr>
            <a:xfrm>
              <a:off x="1470416" y="1354666"/>
              <a:ext cx="7219166" cy="4063999"/>
            </a:xfrm>
            <a:prstGeom prst="ellipse">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1" name="Google Shape;551;p47"/>
            <p:cNvSpPr txBox="1"/>
            <p:nvPr/>
          </p:nvSpPr>
          <p:spPr>
            <a:xfrm>
              <a:off x="3397934" y="1608666"/>
              <a:ext cx="3364131" cy="761999"/>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Quattrocento Sans"/>
                <a:buNone/>
              </a:pPr>
              <a:r>
                <a:rPr lang="en" sz="1800">
                  <a:solidFill>
                    <a:schemeClr val="dk1"/>
                  </a:solidFill>
                  <a:latin typeface="Montserrat"/>
                  <a:ea typeface="Montserrat"/>
                  <a:cs typeface="Montserrat"/>
                  <a:sym typeface="Montserrat"/>
                </a:rPr>
                <a:t>Learning Zone</a:t>
              </a:r>
              <a:endParaRPr sz="1100">
                <a:latin typeface="Montserrat"/>
                <a:ea typeface="Montserrat"/>
                <a:cs typeface="Montserrat"/>
                <a:sym typeface="Montserrat"/>
              </a:endParaRPr>
            </a:p>
          </p:txBody>
        </p:sp>
        <p:sp>
          <p:nvSpPr>
            <p:cNvPr id="552" name="Google Shape;552;p47"/>
            <p:cNvSpPr/>
            <p:nvPr/>
          </p:nvSpPr>
          <p:spPr>
            <a:xfrm>
              <a:off x="2673611" y="2709332"/>
              <a:ext cx="4812777" cy="2709332"/>
            </a:xfrm>
            <a:prstGeom prst="ellipse">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3" name="Google Shape;553;p47"/>
            <p:cNvSpPr txBox="1"/>
            <p:nvPr/>
          </p:nvSpPr>
          <p:spPr>
            <a:xfrm>
              <a:off x="3378426" y="3386666"/>
              <a:ext cx="3403147" cy="135466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Quattrocento Sans"/>
                <a:buNone/>
              </a:pPr>
              <a:r>
                <a:rPr lang="en" sz="1800">
                  <a:solidFill>
                    <a:schemeClr val="dk1"/>
                  </a:solidFill>
                  <a:latin typeface="Montserrat"/>
                  <a:ea typeface="Montserrat"/>
                  <a:cs typeface="Montserrat"/>
                  <a:sym typeface="Montserrat"/>
                </a:rPr>
                <a:t>Comfort Zone</a:t>
              </a:r>
              <a:endParaRPr sz="1100">
                <a:latin typeface="Montserrat"/>
                <a:ea typeface="Montserrat"/>
                <a:cs typeface="Montserrat"/>
                <a:sym typeface="Montserrat"/>
              </a:endParaRPr>
            </a:p>
          </p:txBody>
        </p:sp>
      </p:grpSp>
      <p:sp>
        <p:nvSpPr>
          <p:cNvPr id="554" name="Google Shape;55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Stepping into Learning</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4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49"/>
          <p:cNvSpPr txBox="1"/>
          <p:nvPr>
            <p:ph type="title"/>
          </p:nvPr>
        </p:nvSpPr>
        <p:spPr>
          <a:xfrm>
            <a:off x="490250" y="526350"/>
            <a:ext cx="594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will your story be?</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50"/>
          <p:cNvSpPr txBox="1"/>
          <p:nvPr>
            <p:ph type="title"/>
          </p:nvPr>
        </p:nvSpPr>
        <p:spPr>
          <a:xfrm>
            <a:off x="274050" y="1795799"/>
            <a:ext cx="4045200" cy="15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570" name="Google Shape;570;p50"/>
          <p:cNvSpPr txBox="1"/>
          <p:nvPr>
            <p:ph idx="2" type="body"/>
          </p:nvPr>
        </p:nvSpPr>
        <p:spPr>
          <a:xfrm>
            <a:off x="4939500" y="1050300"/>
            <a:ext cx="3837000" cy="33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hlinkClick r:id="rId3"/>
              </a:rPr>
              <a:t>t</a:t>
            </a:r>
            <a:r>
              <a:rPr lang="en" u="sng">
                <a:hlinkClick r:id="rId4"/>
              </a:rPr>
              <a:t>huimin.com</a:t>
            </a:r>
            <a:endParaRPr/>
          </a:p>
          <a:p>
            <a:pPr indent="0" lvl="0" marL="0" rtl="0" algn="ctr">
              <a:spcBef>
                <a:spcPts val="1600"/>
              </a:spcBef>
              <a:spcAft>
                <a:spcPts val="1600"/>
              </a:spcAft>
              <a:buNone/>
            </a:pPr>
            <a:r>
              <a:rPr lang="en" u="sng">
                <a:hlinkClick r:id="rId5"/>
              </a:rPr>
              <a:t>dianeboettcher.com/blog/</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21"/>
          <p:cNvSpPr txBox="1"/>
          <p:nvPr>
            <p:ph type="title"/>
          </p:nvPr>
        </p:nvSpPr>
        <p:spPr>
          <a:xfrm>
            <a:off x="490250" y="526350"/>
            <a:ext cx="5994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Careers are not always ladders and straight paths</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2"/>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49%</a:t>
            </a:r>
            <a:endParaRPr/>
          </a:p>
        </p:txBody>
      </p:sp>
      <p:sp>
        <p:nvSpPr>
          <p:cNvPr id="90" name="Google Shape;90;p22"/>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t>Source: </a:t>
            </a:r>
            <a:r>
              <a:rPr lang="en" sz="1000" u="sng">
                <a:latin typeface="Arial"/>
                <a:ea typeface="Arial"/>
                <a:cs typeface="Arial"/>
                <a:sym typeface="Arial"/>
                <a:hlinkClick r:id="rId3"/>
              </a:rPr>
              <a:t>http://blog.indeed.com/2019/10/30/career-change/</a:t>
            </a:r>
            <a:endParaRPr sz="1000"/>
          </a:p>
          <a:p>
            <a:pPr indent="0" lvl="0" marL="0" rtl="0" algn="ctr">
              <a:spcBef>
                <a:spcPts val="1600"/>
              </a:spcBef>
              <a:spcAft>
                <a:spcPts val="1600"/>
              </a:spcAft>
              <a:buNone/>
            </a:pPr>
            <a:r>
              <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3"/>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53%</a:t>
            </a:r>
            <a:endParaRPr/>
          </a:p>
        </p:txBody>
      </p:sp>
      <p:sp>
        <p:nvSpPr>
          <p:cNvPr id="96" name="Google Shape;96;p23"/>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t>Source: </a:t>
            </a:r>
            <a:r>
              <a:rPr lang="en" sz="1000" u="sng">
                <a:latin typeface="Arial"/>
                <a:ea typeface="Arial"/>
                <a:cs typeface="Arial"/>
                <a:sym typeface="Arial"/>
                <a:hlinkClick r:id="rId3"/>
              </a:rPr>
              <a:t>https://sg.yougov.com/en-sg/news/2019/10/03/half-singaporeans-work-jobs-unrelated-their-degree/</a:t>
            </a:r>
            <a:endParaRPr sz="1000"/>
          </a:p>
          <a:p>
            <a:pPr indent="0" lvl="0" marL="0" rtl="0" algn="ctr">
              <a:spcBef>
                <a:spcPts val="1600"/>
              </a:spcBef>
              <a:spcAft>
                <a:spcPts val="1600"/>
              </a:spcAft>
              <a:buNone/>
            </a:pPr>
            <a:r>
              <a:t/>
            </a:r>
            <a:endParaRPr/>
          </a:p>
        </p:txBody>
      </p:sp>
    </p:spTree>
  </p:cSld>
  <p:clrMapOvr>
    <a:masterClrMapping/>
  </p:clrMapOvr>
  <mc:AlternateContent>
    <mc:Choice Requires="p14">
      <p:transition spd="slow" p14:dur="7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grpSp>
        <p:nvGrpSpPr>
          <p:cNvPr id="101" name="Google Shape;101;p24"/>
          <p:cNvGrpSpPr/>
          <p:nvPr/>
        </p:nvGrpSpPr>
        <p:grpSpPr>
          <a:xfrm>
            <a:off x="790575" y="1980741"/>
            <a:ext cx="1880228" cy="1258231"/>
            <a:chOff x="332635" y="2405422"/>
            <a:chExt cx="1781700" cy="1258231"/>
          </a:xfrm>
        </p:grpSpPr>
        <p:sp>
          <p:nvSpPr>
            <p:cNvPr id="102" name="Google Shape;102;p24"/>
            <p:cNvSpPr txBox="1"/>
            <p:nvPr/>
          </p:nvSpPr>
          <p:spPr>
            <a:xfrm>
              <a:off x="466173" y="3292254"/>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2013</a:t>
              </a:r>
              <a:endParaRPr b="1" sz="1200">
                <a:latin typeface="Montserrat"/>
                <a:ea typeface="Montserrat"/>
                <a:cs typeface="Montserrat"/>
                <a:sym typeface="Montserrat"/>
              </a:endParaRPr>
            </a:p>
          </p:txBody>
        </p:sp>
        <p:grpSp>
          <p:nvGrpSpPr>
            <p:cNvPr id="103" name="Google Shape;103;p24"/>
            <p:cNvGrpSpPr/>
            <p:nvPr/>
          </p:nvGrpSpPr>
          <p:grpSpPr>
            <a:xfrm>
              <a:off x="851208" y="2877055"/>
              <a:ext cx="92400" cy="411825"/>
              <a:chOff x="845575" y="2639900"/>
              <a:chExt cx="92400" cy="411825"/>
            </a:xfrm>
          </p:grpSpPr>
          <p:cxnSp>
            <p:nvCxnSpPr>
              <p:cNvPr id="104" name="Google Shape;104;p24"/>
              <p:cNvCxnSpPr/>
              <p:nvPr/>
            </p:nvCxnSpPr>
            <p:spPr>
              <a:xfrm>
                <a:off x="891775" y="2692325"/>
                <a:ext cx="0" cy="359400"/>
              </a:xfrm>
              <a:prstGeom prst="straightConnector1">
                <a:avLst/>
              </a:prstGeom>
              <a:noFill/>
              <a:ln cap="flat" cmpd="sng" w="9525">
                <a:solidFill>
                  <a:srgbClr val="000000"/>
                </a:solidFill>
                <a:prstDash val="solid"/>
                <a:round/>
                <a:headEnd len="sm" w="sm" type="none"/>
                <a:tailEnd len="sm" w="sm" type="none"/>
              </a:ln>
            </p:spPr>
          </p:cxnSp>
          <p:sp>
            <p:nvSpPr>
              <p:cNvPr id="105" name="Google Shape;105;p24"/>
              <p:cNvSpPr/>
              <p:nvPr/>
            </p:nvSpPr>
            <p:spPr>
              <a:xfrm>
                <a:off x="845575" y="26399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24"/>
            <p:cNvSpPr txBox="1"/>
            <p:nvPr/>
          </p:nvSpPr>
          <p:spPr>
            <a:xfrm>
              <a:off x="332635" y="2405422"/>
              <a:ext cx="17817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900">
                <a:latin typeface="Montserrat"/>
                <a:ea typeface="Montserrat"/>
                <a:cs typeface="Montserrat"/>
                <a:sym typeface="Montserrat"/>
              </a:endParaRPr>
            </a:p>
          </p:txBody>
        </p:sp>
      </p:grpSp>
      <p:grpSp>
        <p:nvGrpSpPr>
          <p:cNvPr id="107" name="Google Shape;107;p24"/>
          <p:cNvGrpSpPr/>
          <p:nvPr/>
        </p:nvGrpSpPr>
        <p:grpSpPr>
          <a:xfrm>
            <a:off x="4484804" y="2151025"/>
            <a:ext cx="2825901" cy="1131654"/>
            <a:chOff x="3642907" y="2455789"/>
            <a:chExt cx="1816132" cy="1131654"/>
          </a:xfrm>
        </p:grpSpPr>
        <p:grpSp>
          <p:nvGrpSpPr>
            <p:cNvPr id="108" name="Google Shape;108;p24"/>
            <p:cNvGrpSpPr/>
            <p:nvPr/>
          </p:nvGrpSpPr>
          <p:grpSpPr>
            <a:xfrm>
              <a:off x="3924540" y="2800864"/>
              <a:ext cx="90000" cy="411816"/>
              <a:chOff x="845571" y="2563709"/>
              <a:chExt cx="90000" cy="411816"/>
            </a:xfrm>
          </p:grpSpPr>
          <p:cxnSp>
            <p:nvCxnSpPr>
              <p:cNvPr id="109" name="Google Shape;109;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0" name="Google Shape;110;p24"/>
              <p:cNvSpPr/>
              <p:nvPr/>
            </p:nvSpPr>
            <p:spPr>
              <a:xfrm>
                <a:off x="845571" y="2563709"/>
                <a:ext cx="900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4"/>
            <p:cNvSpPr txBox="1"/>
            <p:nvPr/>
          </p:nvSpPr>
          <p:spPr>
            <a:xfrm>
              <a:off x="3642907" y="321604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2016</a:t>
              </a:r>
              <a:endParaRPr b="1" sz="1200">
                <a:latin typeface="Montserrat"/>
                <a:ea typeface="Montserrat"/>
                <a:cs typeface="Montserrat"/>
                <a:sym typeface="Montserrat"/>
              </a:endParaRPr>
            </a:p>
          </p:txBody>
        </p:sp>
        <p:sp>
          <p:nvSpPr>
            <p:cNvPr id="112" name="Google Shape;112;p24"/>
            <p:cNvSpPr txBox="1"/>
            <p:nvPr/>
          </p:nvSpPr>
          <p:spPr>
            <a:xfrm>
              <a:off x="3924539" y="2455789"/>
              <a:ext cx="15345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First transition</a:t>
              </a:r>
              <a:endParaRPr b="1" sz="900">
                <a:latin typeface="Roboto"/>
                <a:ea typeface="Roboto"/>
                <a:cs typeface="Roboto"/>
                <a:sym typeface="Roboto"/>
              </a:endParaRPr>
            </a:p>
            <a:p>
              <a:pPr indent="0" lvl="0" marL="0" rtl="0" algn="l">
                <a:spcBef>
                  <a:spcPts val="0"/>
                </a:spcBef>
                <a:spcAft>
                  <a:spcPts val="1600"/>
                </a:spcAft>
                <a:buNone/>
              </a:pPr>
              <a:r>
                <a:t/>
              </a:r>
              <a:endParaRPr b="1" sz="900">
                <a:latin typeface="Roboto"/>
                <a:ea typeface="Roboto"/>
                <a:cs typeface="Roboto"/>
                <a:sym typeface="Roboto"/>
              </a:endParaRPr>
            </a:p>
          </p:txBody>
        </p:sp>
      </p:grpSp>
      <p:grpSp>
        <p:nvGrpSpPr>
          <p:cNvPr id="113" name="Google Shape;113;p24"/>
          <p:cNvGrpSpPr/>
          <p:nvPr/>
        </p:nvGrpSpPr>
        <p:grpSpPr>
          <a:xfrm>
            <a:off x="6914969" y="2550951"/>
            <a:ext cx="2224871" cy="1732474"/>
            <a:chOff x="5131289" y="2779587"/>
            <a:chExt cx="1901274" cy="1732474"/>
          </a:xfrm>
        </p:grpSpPr>
        <p:grpSp>
          <p:nvGrpSpPr>
            <p:cNvPr id="114" name="Google Shape;114;p24"/>
            <p:cNvGrpSpPr/>
            <p:nvPr/>
          </p:nvGrpSpPr>
          <p:grpSpPr>
            <a:xfrm rot="10800000">
              <a:off x="5455515" y="3156458"/>
              <a:ext cx="92400" cy="411825"/>
              <a:chOff x="2070100" y="2487500"/>
              <a:chExt cx="92400" cy="411825"/>
            </a:xfrm>
          </p:grpSpPr>
          <p:cxnSp>
            <p:nvCxnSpPr>
              <p:cNvPr id="115" name="Google Shape;115;p24"/>
              <p:cNvCxnSpPr/>
              <p:nvPr/>
            </p:nvCxnSpPr>
            <p:spPr>
              <a:xfrm>
                <a:off x="2116300" y="2539925"/>
                <a:ext cx="0" cy="359400"/>
              </a:xfrm>
              <a:prstGeom prst="straightConnector1">
                <a:avLst/>
              </a:prstGeom>
              <a:noFill/>
              <a:ln cap="flat" cmpd="sng" w="9525">
                <a:solidFill>
                  <a:srgbClr val="000000"/>
                </a:solidFill>
                <a:prstDash val="solid"/>
                <a:round/>
                <a:headEnd len="sm" w="sm" type="none"/>
                <a:tailEnd len="sm" w="sm" type="none"/>
              </a:ln>
            </p:spPr>
          </p:cxnSp>
          <p:sp>
            <p:nvSpPr>
              <p:cNvPr id="116" name="Google Shape;116;p24"/>
              <p:cNvSpPr/>
              <p:nvPr/>
            </p:nvSpPr>
            <p:spPr>
              <a:xfrm>
                <a:off x="2070100" y="24875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24"/>
            <p:cNvSpPr txBox="1"/>
            <p:nvPr/>
          </p:nvSpPr>
          <p:spPr>
            <a:xfrm>
              <a:off x="5131289" y="27795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2017</a:t>
              </a:r>
              <a:endParaRPr b="1" sz="1200">
                <a:latin typeface="Montserrat"/>
                <a:ea typeface="Montserrat"/>
                <a:cs typeface="Montserrat"/>
                <a:sym typeface="Montserrat"/>
              </a:endParaRPr>
            </a:p>
          </p:txBody>
        </p:sp>
        <p:sp>
          <p:nvSpPr>
            <p:cNvPr id="118" name="Google Shape;118;p24"/>
            <p:cNvSpPr txBox="1"/>
            <p:nvPr/>
          </p:nvSpPr>
          <p:spPr>
            <a:xfrm>
              <a:off x="5250863" y="3568261"/>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Discovered Techladies</a:t>
              </a:r>
              <a:endParaRPr b="1" sz="900">
                <a:latin typeface="Montserrat"/>
                <a:ea typeface="Montserrat"/>
                <a:cs typeface="Montserrat"/>
                <a:sym typeface="Montserrat"/>
              </a:endParaRPr>
            </a:p>
            <a:p>
              <a:pPr indent="0" lvl="0" marL="0" rtl="0" algn="l">
                <a:spcBef>
                  <a:spcPts val="0"/>
                </a:spcBef>
                <a:spcAft>
                  <a:spcPts val="0"/>
                </a:spcAft>
                <a:buNone/>
              </a:pPr>
              <a:r>
                <a:t/>
              </a:r>
              <a:endParaRPr b="1" sz="900">
                <a:latin typeface="Montserrat"/>
                <a:ea typeface="Montserrat"/>
                <a:cs typeface="Montserrat"/>
                <a:sym typeface="Montserrat"/>
              </a:endParaRPr>
            </a:p>
            <a:p>
              <a:pPr indent="0" lvl="0" marL="0" rtl="0" algn="l">
                <a:spcBef>
                  <a:spcPts val="0"/>
                </a:spcBef>
                <a:spcAft>
                  <a:spcPts val="1600"/>
                </a:spcAft>
                <a:buNone/>
              </a:pPr>
              <a:r>
                <a:rPr lang="en" sz="900">
                  <a:latin typeface="Montserrat"/>
                  <a:ea typeface="Montserrat"/>
                  <a:cs typeface="Montserrat"/>
                  <a:sym typeface="Montserrat"/>
                </a:rPr>
                <a:t>Attended Bootcamp #2 graduation party</a:t>
              </a:r>
              <a:endParaRPr b="1" sz="900">
                <a:latin typeface="Montserrat"/>
                <a:ea typeface="Montserrat"/>
                <a:cs typeface="Montserrat"/>
                <a:sym typeface="Montserrat"/>
              </a:endParaRPr>
            </a:p>
          </p:txBody>
        </p:sp>
      </p:grpSp>
      <p:grpSp>
        <p:nvGrpSpPr>
          <p:cNvPr id="119" name="Google Shape;119;p24"/>
          <p:cNvGrpSpPr/>
          <p:nvPr/>
        </p:nvGrpSpPr>
        <p:grpSpPr>
          <a:xfrm>
            <a:off x="2222389" y="2322276"/>
            <a:ext cx="2293932" cy="1733114"/>
            <a:chOff x="2071705" y="2703387"/>
            <a:chExt cx="1567750" cy="1733114"/>
          </a:xfrm>
        </p:grpSpPr>
        <p:sp>
          <p:nvSpPr>
            <p:cNvPr id="120" name="Google Shape;120;p24"/>
            <p:cNvSpPr txBox="1"/>
            <p:nvPr/>
          </p:nvSpPr>
          <p:spPr>
            <a:xfrm>
              <a:off x="2323955" y="3492700"/>
              <a:ext cx="1315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First job</a:t>
              </a:r>
              <a:endParaRPr b="1" sz="900">
                <a:latin typeface="Montserrat"/>
                <a:ea typeface="Montserrat"/>
                <a:cs typeface="Montserrat"/>
                <a:sym typeface="Montserrat"/>
              </a:endParaRPr>
            </a:p>
            <a:p>
              <a:pPr indent="0" lvl="0" marL="0" rtl="0" algn="l">
                <a:spcBef>
                  <a:spcPts val="0"/>
                </a:spcBef>
                <a:spcAft>
                  <a:spcPts val="1600"/>
                </a:spcAft>
                <a:buNone/>
              </a:pPr>
              <a:r>
                <a:t/>
              </a:r>
              <a:endParaRPr b="1" sz="900">
                <a:latin typeface="Montserrat"/>
                <a:ea typeface="Montserrat"/>
                <a:cs typeface="Montserrat"/>
                <a:sym typeface="Montserrat"/>
              </a:endParaRPr>
            </a:p>
          </p:txBody>
        </p:sp>
        <p:sp>
          <p:nvSpPr>
            <p:cNvPr id="121" name="Google Shape;121;p24"/>
            <p:cNvSpPr txBox="1"/>
            <p:nvPr/>
          </p:nvSpPr>
          <p:spPr>
            <a:xfrm>
              <a:off x="2071705" y="27033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2014</a:t>
              </a:r>
              <a:endParaRPr b="1" sz="1200">
                <a:latin typeface="Montserrat"/>
                <a:ea typeface="Montserrat"/>
                <a:cs typeface="Montserrat"/>
                <a:sym typeface="Montserrat"/>
              </a:endParaRPr>
            </a:p>
          </p:txBody>
        </p:sp>
        <p:grpSp>
          <p:nvGrpSpPr>
            <p:cNvPr id="122" name="Google Shape;122;p24"/>
            <p:cNvGrpSpPr/>
            <p:nvPr/>
          </p:nvGrpSpPr>
          <p:grpSpPr>
            <a:xfrm rot="10800000">
              <a:off x="2395316" y="3080258"/>
              <a:ext cx="72600" cy="411823"/>
              <a:chOff x="2089766" y="2563702"/>
              <a:chExt cx="72600" cy="411823"/>
            </a:xfrm>
          </p:grpSpPr>
          <p:cxnSp>
            <p:nvCxnSpPr>
              <p:cNvPr id="123" name="Google Shape;123;p2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4" name="Google Shape;124;p24"/>
              <p:cNvSpPr/>
              <p:nvPr/>
            </p:nvSpPr>
            <p:spPr>
              <a:xfrm>
                <a:off x="2089766" y="2563702"/>
                <a:ext cx="726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5" name="Google Shape;125;p24"/>
          <p:cNvPicPr preferRelativeResize="0"/>
          <p:nvPr/>
        </p:nvPicPr>
        <p:blipFill>
          <a:blip r:embed="rId3">
            <a:alphaModFix/>
          </a:blip>
          <a:stretch>
            <a:fillRect/>
          </a:stretch>
        </p:blipFill>
        <p:spPr>
          <a:xfrm rot="-274160">
            <a:off x="879908" y="1747500"/>
            <a:ext cx="1084450" cy="782300"/>
          </a:xfrm>
          <a:prstGeom prst="rect">
            <a:avLst/>
          </a:prstGeom>
          <a:noFill/>
          <a:ln>
            <a:noFill/>
          </a:ln>
        </p:spPr>
      </p:pic>
      <p:pic>
        <p:nvPicPr>
          <p:cNvPr id="126" name="Google Shape;126;p24"/>
          <p:cNvPicPr preferRelativeResize="0"/>
          <p:nvPr/>
        </p:nvPicPr>
        <p:blipFill>
          <a:blip r:embed="rId4">
            <a:alphaModFix/>
          </a:blip>
          <a:stretch>
            <a:fillRect/>
          </a:stretch>
        </p:blipFill>
        <p:spPr>
          <a:xfrm>
            <a:off x="5538249" y="1343025"/>
            <a:ext cx="1310144" cy="1131650"/>
          </a:xfrm>
          <a:prstGeom prst="rect">
            <a:avLst/>
          </a:prstGeom>
          <a:noFill/>
          <a:ln>
            <a:noFill/>
          </a:ln>
        </p:spPr>
      </p:pic>
      <p:pic>
        <p:nvPicPr>
          <p:cNvPr id="127" name="Google Shape;127;p24"/>
          <p:cNvPicPr preferRelativeResize="0"/>
          <p:nvPr/>
        </p:nvPicPr>
        <p:blipFill>
          <a:blip r:embed="rId5">
            <a:alphaModFix/>
          </a:blip>
          <a:stretch>
            <a:fillRect/>
          </a:stretch>
        </p:blipFill>
        <p:spPr>
          <a:xfrm rot="-150536">
            <a:off x="7100034" y="3950508"/>
            <a:ext cx="1675402" cy="286107"/>
          </a:xfrm>
          <a:prstGeom prst="rect">
            <a:avLst/>
          </a:prstGeom>
          <a:noFill/>
          <a:ln>
            <a:noFill/>
          </a:ln>
        </p:spPr>
      </p:pic>
      <p:sp>
        <p:nvSpPr>
          <p:cNvPr id="128" name="Google Shape;128;p24"/>
          <p:cNvSpPr/>
          <p:nvPr/>
        </p:nvSpPr>
        <p:spPr>
          <a:xfrm>
            <a:off x="1339325" y="2690974"/>
            <a:ext cx="7822175" cy="288400"/>
          </a:xfrm>
          <a:custGeom>
            <a:rect b="b" l="l" r="r" t="t"/>
            <a:pathLst>
              <a:path extrusionOk="0" h="11536" w="312887">
                <a:moveTo>
                  <a:pt x="0" y="5027"/>
                </a:moveTo>
                <a:cubicBezTo>
                  <a:pt x="7654" y="4952"/>
                  <a:pt x="34441" y="5402"/>
                  <a:pt x="45921" y="4577"/>
                </a:cubicBezTo>
                <a:cubicBezTo>
                  <a:pt x="57401" y="3752"/>
                  <a:pt x="60778" y="150"/>
                  <a:pt x="68881" y="75"/>
                </a:cubicBezTo>
                <a:cubicBezTo>
                  <a:pt x="76985" y="0"/>
                  <a:pt x="86364" y="2852"/>
                  <a:pt x="94542" y="4127"/>
                </a:cubicBezTo>
                <a:cubicBezTo>
                  <a:pt x="102721" y="5403"/>
                  <a:pt x="103546" y="7128"/>
                  <a:pt x="117952" y="7728"/>
                </a:cubicBezTo>
                <a:cubicBezTo>
                  <a:pt x="132358" y="8328"/>
                  <a:pt x="166349" y="9004"/>
                  <a:pt x="180980" y="7728"/>
                </a:cubicBezTo>
                <a:cubicBezTo>
                  <a:pt x="195611" y="6453"/>
                  <a:pt x="195686" y="-525"/>
                  <a:pt x="205740" y="75"/>
                </a:cubicBezTo>
                <a:cubicBezTo>
                  <a:pt x="215794" y="675"/>
                  <a:pt x="232152" y="10505"/>
                  <a:pt x="241306" y="11330"/>
                </a:cubicBezTo>
                <a:cubicBezTo>
                  <a:pt x="250460" y="12155"/>
                  <a:pt x="253386" y="5252"/>
                  <a:pt x="260664" y="5027"/>
                </a:cubicBezTo>
                <a:cubicBezTo>
                  <a:pt x="267942" y="4802"/>
                  <a:pt x="278297" y="10354"/>
                  <a:pt x="284975" y="9979"/>
                </a:cubicBezTo>
                <a:cubicBezTo>
                  <a:pt x="291653" y="9604"/>
                  <a:pt x="296080" y="3526"/>
                  <a:pt x="300732" y="2776"/>
                </a:cubicBezTo>
                <a:cubicBezTo>
                  <a:pt x="305384" y="2026"/>
                  <a:pt x="310861" y="5027"/>
                  <a:pt x="312887" y="5477"/>
                </a:cubicBezTo>
              </a:path>
            </a:pathLst>
          </a:custGeom>
          <a:noFill/>
          <a:ln cap="flat" cmpd="sng" w="152400">
            <a:solidFill>
              <a:schemeClr val="accent1"/>
            </a:solidFill>
            <a:prstDash val="solid"/>
            <a:round/>
            <a:headEnd len="med" w="med" type="none"/>
            <a:tailEnd len="med" w="med" type="none"/>
          </a:ln>
        </p:spPr>
      </p:sp>
    </p:spTree>
  </p:cSld>
  <p:clrMapOvr>
    <a:masterClrMapping/>
  </p:clrMapOvr>
  <mc:AlternateContent>
    <mc:Choice Requires="p14">
      <p:transition spd="slow" p14:dur="7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the sims GIF" id="133" name="Google Shape;133;p25"/>
          <p:cNvPicPr preferRelativeResize="0"/>
          <p:nvPr/>
        </p:nvPicPr>
        <p:blipFill>
          <a:blip r:embed="rId3">
            <a:alphaModFix/>
          </a:blip>
          <a:stretch>
            <a:fillRect/>
          </a:stretch>
        </p:blipFill>
        <p:spPr>
          <a:xfrm>
            <a:off x="2704163" y="1463600"/>
            <a:ext cx="3735675" cy="210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7" name="Shape 137"/>
        <p:cNvGrpSpPr/>
        <p:nvPr/>
      </p:nvGrpSpPr>
      <p:grpSpPr>
        <a:xfrm>
          <a:off x="0" y="0"/>
          <a:ext cx="0" cy="0"/>
          <a:chOff x="0" y="0"/>
          <a:chExt cx="0" cy="0"/>
        </a:xfrm>
      </p:grpSpPr>
      <p:grpSp>
        <p:nvGrpSpPr>
          <p:cNvPr id="138" name="Google Shape;138;p26"/>
          <p:cNvGrpSpPr/>
          <p:nvPr/>
        </p:nvGrpSpPr>
        <p:grpSpPr>
          <a:xfrm>
            <a:off x="790575" y="1980741"/>
            <a:ext cx="1880228" cy="1258231"/>
            <a:chOff x="332635" y="2405422"/>
            <a:chExt cx="1781700" cy="1258231"/>
          </a:xfrm>
        </p:grpSpPr>
        <p:sp>
          <p:nvSpPr>
            <p:cNvPr id="139" name="Google Shape;139;p26"/>
            <p:cNvSpPr txBox="1"/>
            <p:nvPr/>
          </p:nvSpPr>
          <p:spPr>
            <a:xfrm>
              <a:off x="466173" y="3292254"/>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2013</a:t>
              </a:r>
              <a:endParaRPr b="1" sz="1200">
                <a:latin typeface="Montserrat"/>
                <a:ea typeface="Montserrat"/>
                <a:cs typeface="Montserrat"/>
                <a:sym typeface="Montserrat"/>
              </a:endParaRPr>
            </a:p>
          </p:txBody>
        </p:sp>
        <p:grpSp>
          <p:nvGrpSpPr>
            <p:cNvPr id="140" name="Google Shape;140;p26"/>
            <p:cNvGrpSpPr/>
            <p:nvPr/>
          </p:nvGrpSpPr>
          <p:grpSpPr>
            <a:xfrm>
              <a:off x="851208" y="2877055"/>
              <a:ext cx="92400" cy="411825"/>
              <a:chOff x="845575" y="2639900"/>
              <a:chExt cx="92400" cy="411825"/>
            </a:xfrm>
          </p:grpSpPr>
          <p:cxnSp>
            <p:nvCxnSpPr>
              <p:cNvPr id="141" name="Google Shape;141;p26"/>
              <p:cNvCxnSpPr/>
              <p:nvPr/>
            </p:nvCxnSpPr>
            <p:spPr>
              <a:xfrm>
                <a:off x="891775" y="2692325"/>
                <a:ext cx="0" cy="359400"/>
              </a:xfrm>
              <a:prstGeom prst="straightConnector1">
                <a:avLst/>
              </a:prstGeom>
              <a:noFill/>
              <a:ln cap="flat" cmpd="sng" w="9525">
                <a:solidFill>
                  <a:srgbClr val="000000"/>
                </a:solidFill>
                <a:prstDash val="solid"/>
                <a:round/>
                <a:headEnd len="sm" w="sm" type="none"/>
                <a:tailEnd len="sm" w="sm" type="none"/>
              </a:ln>
            </p:spPr>
          </p:cxnSp>
          <p:sp>
            <p:nvSpPr>
              <p:cNvPr id="142" name="Google Shape;142;p26"/>
              <p:cNvSpPr/>
              <p:nvPr/>
            </p:nvSpPr>
            <p:spPr>
              <a:xfrm>
                <a:off x="845575" y="26399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6"/>
            <p:cNvSpPr txBox="1"/>
            <p:nvPr/>
          </p:nvSpPr>
          <p:spPr>
            <a:xfrm>
              <a:off x="332635" y="2405422"/>
              <a:ext cx="17817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900">
                <a:latin typeface="Montserrat"/>
                <a:ea typeface="Montserrat"/>
                <a:cs typeface="Montserrat"/>
                <a:sym typeface="Montserrat"/>
              </a:endParaRPr>
            </a:p>
          </p:txBody>
        </p:sp>
      </p:grpSp>
      <p:grpSp>
        <p:nvGrpSpPr>
          <p:cNvPr id="144" name="Google Shape;144;p26"/>
          <p:cNvGrpSpPr/>
          <p:nvPr/>
        </p:nvGrpSpPr>
        <p:grpSpPr>
          <a:xfrm>
            <a:off x="4484804" y="2151025"/>
            <a:ext cx="2825901" cy="1131654"/>
            <a:chOff x="3642907" y="2455789"/>
            <a:chExt cx="1816132" cy="1131654"/>
          </a:xfrm>
        </p:grpSpPr>
        <p:grpSp>
          <p:nvGrpSpPr>
            <p:cNvPr id="145" name="Google Shape;145;p26"/>
            <p:cNvGrpSpPr/>
            <p:nvPr/>
          </p:nvGrpSpPr>
          <p:grpSpPr>
            <a:xfrm>
              <a:off x="3924540" y="2800864"/>
              <a:ext cx="90000" cy="411816"/>
              <a:chOff x="845571" y="2563709"/>
              <a:chExt cx="90000" cy="411816"/>
            </a:xfrm>
          </p:grpSpPr>
          <p:cxnSp>
            <p:nvCxnSpPr>
              <p:cNvPr id="146" name="Google Shape;146;p2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7" name="Google Shape;147;p26"/>
              <p:cNvSpPr/>
              <p:nvPr/>
            </p:nvSpPr>
            <p:spPr>
              <a:xfrm>
                <a:off x="845571" y="2563709"/>
                <a:ext cx="900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6"/>
            <p:cNvSpPr txBox="1"/>
            <p:nvPr/>
          </p:nvSpPr>
          <p:spPr>
            <a:xfrm>
              <a:off x="3642907" y="321604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2016</a:t>
              </a:r>
              <a:endParaRPr b="1" sz="1200">
                <a:latin typeface="Montserrat"/>
                <a:ea typeface="Montserrat"/>
                <a:cs typeface="Montserrat"/>
                <a:sym typeface="Montserrat"/>
              </a:endParaRPr>
            </a:p>
          </p:txBody>
        </p:sp>
        <p:sp>
          <p:nvSpPr>
            <p:cNvPr id="149" name="Google Shape;149;p26"/>
            <p:cNvSpPr txBox="1"/>
            <p:nvPr/>
          </p:nvSpPr>
          <p:spPr>
            <a:xfrm>
              <a:off x="3924539" y="2455789"/>
              <a:ext cx="15345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First transition</a:t>
              </a:r>
              <a:endParaRPr b="1" sz="900">
                <a:latin typeface="Roboto"/>
                <a:ea typeface="Roboto"/>
                <a:cs typeface="Roboto"/>
                <a:sym typeface="Roboto"/>
              </a:endParaRPr>
            </a:p>
            <a:p>
              <a:pPr indent="0" lvl="0" marL="0" rtl="0" algn="l">
                <a:spcBef>
                  <a:spcPts val="0"/>
                </a:spcBef>
                <a:spcAft>
                  <a:spcPts val="1600"/>
                </a:spcAft>
                <a:buNone/>
              </a:pPr>
              <a:r>
                <a:t/>
              </a:r>
              <a:endParaRPr b="1" sz="900">
                <a:latin typeface="Roboto"/>
                <a:ea typeface="Roboto"/>
                <a:cs typeface="Roboto"/>
                <a:sym typeface="Roboto"/>
              </a:endParaRPr>
            </a:p>
          </p:txBody>
        </p:sp>
      </p:grpSp>
      <p:grpSp>
        <p:nvGrpSpPr>
          <p:cNvPr id="150" name="Google Shape;150;p26"/>
          <p:cNvGrpSpPr/>
          <p:nvPr/>
        </p:nvGrpSpPr>
        <p:grpSpPr>
          <a:xfrm>
            <a:off x="6914969" y="2550951"/>
            <a:ext cx="2224871" cy="1732474"/>
            <a:chOff x="5131289" y="2779587"/>
            <a:chExt cx="1901274" cy="1732474"/>
          </a:xfrm>
        </p:grpSpPr>
        <p:grpSp>
          <p:nvGrpSpPr>
            <p:cNvPr id="151" name="Google Shape;151;p26"/>
            <p:cNvGrpSpPr/>
            <p:nvPr/>
          </p:nvGrpSpPr>
          <p:grpSpPr>
            <a:xfrm rot="10800000">
              <a:off x="5455515" y="3156458"/>
              <a:ext cx="92400" cy="411825"/>
              <a:chOff x="2070100" y="2487500"/>
              <a:chExt cx="92400" cy="411825"/>
            </a:xfrm>
          </p:grpSpPr>
          <p:cxnSp>
            <p:nvCxnSpPr>
              <p:cNvPr id="152" name="Google Shape;152;p26"/>
              <p:cNvCxnSpPr/>
              <p:nvPr/>
            </p:nvCxnSpPr>
            <p:spPr>
              <a:xfrm>
                <a:off x="2116300" y="2539925"/>
                <a:ext cx="0" cy="359400"/>
              </a:xfrm>
              <a:prstGeom prst="straightConnector1">
                <a:avLst/>
              </a:prstGeom>
              <a:noFill/>
              <a:ln cap="flat" cmpd="sng" w="9525">
                <a:solidFill>
                  <a:srgbClr val="000000"/>
                </a:solidFill>
                <a:prstDash val="solid"/>
                <a:round/>
                <a:headEnd len="sm" w="sm" type="none"/>
                <a:tailEnd len="sm" w="sm" type="none"/>
              </a:ln>
            </p:spPr>
          </p:cxnSp>
          <p:sp>
            <p:nvSpPr>
              <p:cNvPr id="153" name="Google Shape;153;p26"/>
              <p:cNvSpPr/>
              <p:nvPr/>
            </p:nvSpPr>
            <p:spPr>
              <a:xfrm>
                <a:off x="2070100" y="24875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6"/>
            <p:cNvSpPr txBox="1"/>
            <p:nvPr/>
          </p:nvSpPr>
          <p:spPr>
            <a:xfrm>
              <a:off x="5131289" y="27795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2017</a:t>
              </a:r>
              <a:endParaRPr b="1" sz="1200">
                <a:latin typeface="Montserrat"/>
                <a:ea typeface="Montserrat"/>
                <a:cs typeface="Montserrat"/>
                <a:sym typeface="Montserrat"/>
              </a:endParaRPr>
            </a:p>
          </p:txBody>
        </p:sp>
        <p:sp>
          <p:nvSpPr>
            <p:cNvPr id="155" name="Google Shape;155;p26"/>
            <p:cNvSpPr txBox="1"/>
            <p:nvPr/>
          </p:nvSpPr>
          <p:spPr>
            <a:xfrm>
              <a:off x="5250863" y="3568261"/>
              <a:ext cx="1781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Discovered Techladies</a:t>
              </a:r>
              <a:endParaRPr b="1" sz="900">
                <a:latin typeface="Montserrat"/>
                <a:ea typeface="Montserrat"/>
                <a:cs typeface="Montserrat"/>
                <a:sym typeface="Montserrat"/>
              </a:endParaRPr>
            </a:p>
            <a:p>
              <a:pPr indent="0" lvl="0" marL="0" rtl="0" algn="l">
                <a:spcBef>
                  <a:spcPts val="0"/>
                </a:spcBef>
                <a:spcAft>
                  <a:spcPts val="0"/>
                </a:spcAft>
                <a:buNone/>
              </a:pPr>
              <a:r>
                <a:t/>
              </a:r>
              <a:endParaRPr b="1" sz="900">
                <a:latin typeface="Montserrat"/>
                <a:ea typeface="Montserrat"/>
                <a:cs typeface="Montserrat"/>
                <a:sym typeface="Montserrat"/>
              </a:endParaRPr>
            </a:p>
            <a:p>
              <a:pPr indent="0" lvl="0" marL="0" rtl="0" algn="l">
                <a:spcBef>
                  <a:spcPts val="0"/>
                </a:spcBef>
                <a:spcAft>
                  <a:spcPts val="1600"/>
                </a:spcAft>
                <a:buNone/>
              </a:pPr>
              <a:r>
                <a:rPr lang="en" sz="900">
                  <a:latin typeface="Montserrat"/>
                  <a:ea typeface="Montserrat"/>
                  <a:cs typeface="Montserrat"/>
                  <a:sym typeface="Montserrat"/>
                </a:rPr>
                <a:t>Attended Bootcamp #2 graduation party</a:t>
              </a:r>
              <a:endParaRPr b="1" sz="900">
                <a:latin typeface="Montserrat"/>
                <a:ea typeface="Montserrat"/>
                <a:cs typeface="Montserrat"/>
                <a:sym typeface="Montserrat"/>
              </a:endParaRPr>
            </a:p>
          </p:txBody>
        </p:sp>
      </p:grpSp>
      <p:grpSp>
        <p:nvGrpSpPr>
          <p:cNvPr id="156" name="Google Shape;156;p26"/>
          <p:cNvGrpSpPr/>
          <p:nvPr/>
        </p:nvGrpSpPr>
        <p:grpSpPr>
          <a:xfrm>
            <a:off x="2222389" y="2322276"/>
            <a:ext cx="2293932" cy="1733114"/>
            <a:chOff x="2071705" y="2703387"/>
            <a:chExt cx="1567750" cy="1733114"/>
          </a:xfrm>
        </p:grpSpPr>
        <p:sp>
          <p:nvSpPr>
            <p:cNvPr id="157" name="Google Shape;157;p26"/>
            <p:cNvSpPr txBox="1"/>
            <p:nvPr/>
          </p:nvSpPr>
          <p:spPr>
            <a:xfrm>
              <a:off x="2323955" y="3492700"/>
              <a:ext cx="1315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Montserrat"/>
                  <a:ea typeface="Montserrat"/>
                  <a:cs typeface="Montserrat"/>
                  <a:sym typeface="Montserrat"/>
                </a:rPr>
                <a:t>First job</a:t>
              </a:r>
              <a:endParaRPr b="1" sz="900">
                <a:latin typeface="Montserrat"/>
                <a:ea typeface="Montserrat"/>
                <a:cs typeface="Montserrat"/>
                <a:sym typeface="Montserrat"/>
              </a:endParaRPr>
            </a:p>
            <a:p>
              <a:pPr indent="0" lvl="0" marL="0" rtl="0" algn="l">
                <a:spcBef>
                  <a:spcPts val="0"/>
                </a:spcBef>
                <a:spcAft>
                  <a:spcPts val="1600"/>
                </a:spcAft>
                <a:buNone/>
              </a:pPr>
              <a:r>
                <a:t/>
              </a:r>
              <a:endParaRPr b="1" sz="900">
                <a:latin typeface="Montserrat"/>
                <a:ea typeface="Montserrat"/>
                <a:cs typeface="Montserrat"/>
                <a:sym typeface="Montserrat"/>
              </a:endParaRPr>
            </a:p>
          </p:txBody>
        </p:sp>
        <p:sp>
          <p:nvSpPr>
            <p:cNvPr id="158" name="Google Shape;158;p26"/>
            <p:cNvSpPr txBox="1"/>
            <p:nvPr/>
          </p:nvSpPr>
          <p:spPr>
            <a:xfrm>
              <a:off x="2071705" y="2703387"/>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Montserrat"/>
                  <a:ea typeface="Montserrat"/>
                  <a:cs typeface="Montserrat"/>
                  <a:sym typeface="Montserrat"/>
                </a:rPr>
                <a:t>2014</a:t>
              </a:r>
              <a:endParaRPr b="1" sz="1200">
                <a:latin typeface="Montserrat"/>
                <a:ea typeface="Montserrat"/>
                <a:cs typeface="Montserrat"/>
                <a:sym typeface="Montserrat"/>
              </a:endParaRPr>
            </a:p>
          </p:txBody>
        </p:sp>
        <p:grpSp>
          <p:nvGrpSpPr>
            <p:cNvPr id="159" name="Google Shape;159;p26"/>
            <p:cNvGrpSpPr/>
            <p:nvPr/>
          </p:nvGrpSpPr>
          <p:grpSpPr>
            <a:xfrm rot="10800000">
              <a:off x="2395316" y="3080258"/>
              <a:ext cx="72600" cy="411823"/>
              <a:chOff x="2089766" y="2563702"/>
              <a:chExt cx="72600" cy="411823"/>
            </a:xfrm>
          </p:grpSpPr>
          <p:cxnSp>
            <p:nvCxnSpPr>
              <p:cNvPr id="160" name="Google Shape;160;p2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1" name="Google Shape;161;p26"/>
              <p:cNvSpPr/>
              <p:nvPr/>
            </p:nvSpPr>
            <p:spPr>
              <a:xfrm>
                <a:off x="2089766" y="2563702"/>
                <a:ext cx="726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62" name="Google Shape;162;p26"/>
          <p:cNvPicPr preferRelativeResize="0"/>
          <p:nvPr/>
        </p:nvPicPr>
        <p:blipFill>
          <a:blip r:embed="rId3">
            <a:alphaModFix/>
          </a:blip>
          <a:stretch>
            <a:fillRect/>
          </a:stretch>
        </p:blipFill>
        <p:spPr>
          <a:xfrm rot="-274160">
            <a:off x="879908" y="1747500"/>
            <a:ext cx="1084450" cy="782300"/>
          </a:xfrm>
          <a:prstGeom prst="rect">
            <a:avLst/>
          </a:prstGeom>
          <a:noFill/>
          <a:ln>
            <a:noFill/>
          </a:ln>
        </p:spPr>
      </p:pic>
      <p:pic>
        <p:nvPicPr>
          <p:cNvPr id="163" name="Google Shape;163;p26"/>
          <p:cNvPicPr preferRelativeResize="0"/>
          <p:nvPr/>
        </p:nvPicPr>
        <p:blipFill>
          <a:blip r:embed="rId4">
            <a:alphaModFix/>
          </a:blip>
          <a:stretch>
            <a:fillRect/>
          </a:stretch>
        </p:blipFill>
        <p:spPr>
          <a:xfrm>
            <a:off x="5538249" y="1343025"/>
            <a:ext cx="1310144" cy="1131650"/>
          </a:xfrm>
          <a:prstGeom prst="rect">
            <a:avLst/>
          </a:prstGeom>
          <a:noFill/>
          <a:ln>
            <a:noFill/>
          </a:ln>
        </p:spPr>
      </p:pic>
      <p:pic>
        <p:nvPicPr>
          <p:cNvPr id="164" name="Google Shape;164;p26"/>
          <p:cNvPicPr preferRelativeResize="0"/>
          <p:nvPr/>
        </p:nvPicPr>
        <p:blipFill>
          <a:blip r:embed="rId5">
            <a:alphaModFix/>
          </a:blip>
          <a:stretch>
            <a:fillRect/>
          </a:stretch>
        </p:blipFill>
        <p:spPr>
          <a:xfrm rot="-150536">
            <a:off x="7100034" y="3950508"/>
            <a:ext cx="1675402" cy="286107"/>
          </a:xfrm>
          <a:prstGeom prst="rect">
            <a:avLst/>
          </a:prstGeom>
          <a:noFill/>
          <a:ln>
            <a:noFill/>
          </a:ln>
        </p:spPr>
      </p:pic>
      <p:sp>
        <p:nvSpPr>
          <p:cNvPr id="165" name="Google Shape;165;p26"/>
          <p:cNvSpPr/>
          <p:nvPr/>
        </p:nvSpPr>
        <p:spPr>
          <a:xfrm>
            <a:off x="1339325" y="2690974"/>
            <a:ext cx="7822175" cy="288400"/>
          </a:xfrm>
          <a:custGeom>
            <a:rect b="b" l="l" r="r" t="t"/>
            <a:pathLst>
              <a:path extrusionOk="0" h="11536" w="312887">
                <a:moveTo>
                  <a:pt x="0" y="5027"/>
                </a:moveTo>
                <a:cubicBezTo>
                  <a:pt x="7654" y="4952"/>
                  <a:pt x="34441" y="5402"/>
                  <a:pt x="45921" y="4577"/>
                </a:cubicBezTo>
                <a:cubicBezTo>
                  <a:pt x="57401" y="3752"/>
                  <a:pt x="60778" y="150"/>
                  <a:pt x="68881" y="75"/>
                </a:cubicBezTo>
                <a:cubicBezTo>
                  <a:pt x="76985" y="0"/>
                  <a:pt x="86364" y="2852"/>
                  <a:pt x="94542" y="4127"/>
                </a:cubicBezTo>
                <a:cubicBezTo>
                  <a:pt x="102721" y="5403"/>
                  <a:pt x="103546" y="7128"/>
                  <a:pt x="117952" y="7728"/>
                </a:cubicBezTo>
                <a:cubicBezTo>
                  <a:pt x="132358" y="8328"/>
                  <a:pt x="166349" y="9004"/>
                  <a:pt x="180980" y="7728"/>
                </a:cubicBezTo>
                <a:cubicBezTo>
                  <a:pt x="195611" y="6453"/>
                  <a:pt x="195686" y="-525"/>
                  <a:pt x="205740" y="75"/>
                </a:cubicBezTo>
                <a:cubicBezTo>
                  <a:pt x="215794" y="675"/>
                  <a:pt x="232152" y="10505"/>
                  <a:pt x="241306" y="11330"/>
                </a:cubicBezTo>
                <a:cubicBezTo>
                  <a:pt x="250460" y="12155"/>
                  <a:pt x="253386" y="5252"/>
                  <a:pt x="260664" y="5027"/>
                </a:cubicBezTo>
                <a:cubicBezTo>
                  <a:pt x="267942" y="4802"/>
                  <a:pt x="278297" y="10354"/>
                  <a:pt x="284975" y="9979"/>
                </a:cubicBezTo>
                <a:cubicBezTo>
                  <a:pt x="291653" y="9604"/>
                  <a:pt x="296080" y="3526"/>
                  <a:pt x="300732" y="2776"/>
                </a:cubicBezTo>
                <a:cubicBezTo>
                  <a:pt x="305384" y="2026"/>
                  <a:pt x="310861" y="5027"/>
                  <a:pt x="312887" y="5477"/>
                </a:cubicBezTo>
              </a:path>
            </a:pathLst>
          </a:custGeom>
          <a:noFill/>
          <a:ln cap="flat" cmpd="sng" w="152400">
            <a:solidFill>
              <a:schemeClr val="accent1"/>
            </a:solidFill>
            <a:prstDash val="solid"/>
            <a:round/>
            <a:headEnd len="med" w="med" type="none"/>
            <a:tailEnd len="med" w="med" type="none"/>
          </a:ln>
        </p:spPr>
      </p:sp>
    </p:spTree>
  </p:cSld>
  <p:clrMapOvr>
    <a:masterClrMapping/>
  </p:clrMapOvr>
  <mc:AlternateContent>
    <mc:Choice Requires="p14">
      <p:transition spd="slow" p14:dur="7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hm">
  <a:themeElements>
    <a:clrScheme name="Gameday">
      <a:dk1>
        <a:srgbClr val="394943"/>
      </a:dk1>
      <a:lt1>
        <a:srgbClr val="F2F4EF"/>
      </a:lt1>
      <a:dk2>
        <a:srgbClr val="666666"/>
      </a:dk2>
      <a:lt2>
        <a:srgbClr val="D9D9D9"/>
      </a:lt2>
      <a:accent1>
        <a:srgbClr val="394943"/>
      </a:accent1>
      <a:accent2>
        <a:srgbClr val="8BA59B"/>
      </a:accent2>
      <a:accent3>
        <a:srgbClr val="42153C"/>
      </a:accent3>
      <a:accent4>
        <a:srgbClr val="722868"/>
      </a:accent4>
      <a:accent5>
        <a:srgbClr val="8C5866"/>
      </a:accent5>
      <a:accent6>
        <a:srgbClr val="394943"/>
      </a:accent6>
      <a:hlink>
        <a:srgbClr val="394943"/>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