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>
      <p:extLst>
        <p:ext uri="{E3EDB536-0D56-4F60-86BA-61A60CA02DAB}">
          <p202:designTagLst xmlns:p202="http://schemas.microsoft.com/office/powerpoint/2020/02/main">
            <p202:designTag name="BPID" val="{F6E208F8-9012-4B94-8725-091F7C6F25FB}"/>
          </p202:designTagLst>
        </p:ext>
      </p:extLst>
    </p:sldId>
    <p:sldId id="260" r:id="rId6"/>
    <p:sldId id="274" r:id="rId7"/>
    <p:sldId id="275" r:id="rId8"/>
    <p:sldId id="2147470763" r:id="rId9"/>
    <p:sldId id="2147470764" r:id="rId10"/>
    <p:sldId id="2147470765" r:id="rId11"/>
    <p:sldId id="2147470766" r:id="rId12"/>
    <p:sldId id="2147470773" r:id="rId13"/>
    <p:sldId id="2147470770" r:id="rId14"/>
    <p:sldId id="2147470771" r:id="rId15"/>
    <p:sldId id="2147470772" r:id="rId16"/>
    <p:sldId id="2147470769" r:id="rId17"/>
    <p:sldId id="2147470768" r:id="rId18"/>
    <p:sldId id="262" r:id="rId19"/>
    <p:sldId id="2147470774" r:id="rId20"/>
    <p:sldId id="2147470775" r:id="rId21"/>
    <p:sldId id="2147470776" r:id="rId22"/>
    <p:sldId id="2147470777" r:id="rId23"/>
    <p:sldId id="2147470780" r:id="rId24">
      <p:extLst>
        <p:ext uri="{E3EDB536-0D56-4F60-86BA-61A60CA02DAB}">
          <p202:designTagLst xmlns:p202="http://schemas.microsoft.com/office/powerpoint/2020/02/main">
            <p202:designTag name="BPID" val="{B32AF9F8-7381-4EC7-9662-057E1FE426D8}"/>
          </p202:designTagLst>
        </p:ext>
      </p:extLst>
    </p:sldId>
    <p:sldId id="2147470778" r:id="rId25"/>
    <p:sldId id="2147470781" r:id="rId26">
      <p:extLst>
        <p:ext uri="{E3EDB536-0D56-4F60-86BA-61A60CA02DAB}">
          <p202:designTagLst xmlns:p202="http://schemas.microsoft.com/office/powerpoint/2020/02/main">
            <p202:designTag name="BPID" val="{B32AF9F8-7381-4EC7-9662-057E1FE426D8}"/>
          </p202:designTagLst>
        </p:ext>
      </p:extLst>
    </p:sldId>
    <p:sldId id="268" r:id="rId27"/>
    <p:sldId id="2147470782" r:id="rId28"/>
    <p:sldId id="2147470783" r:id="rId29"/>
    <p:sldId id="2147470784" r:id="rId30"/>
    <p:sldId id="2147470785" r:id="rId31"/>
    <p:sldId id="2147470786" r:id="rId32"/>
    <p:sldId id="21474707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D90"/>
    <a:srgbClr val="B2B2FF"/>
    <a:srgbClr val="7C3BC5"/>
    <a:srgbClr val="A3A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62"/>
    <p:restoredTop sz="95897"/>
  </p:normalViewPr>
  <p:slideViewPr>
    <p:cSldViewPr snapToGrid="0">
      <p:cViewPr>
        <p:scale>
          <a:sx n="97" d="100"/>
          <a:sy n="97" d="100"/>
        </p:scale>
        <p:origin x="28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BC460-ED93-FE44-94FB-4B0A7EB3C441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F0306-3AFF-3140-BDD9-A1673273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65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If you were to complete the whole design thinking process it would look like this  - we recommend you do this when entering Imagine Cup!</a:t>
            </a:r>
          </a:p>
          <a:p>
            <a:endParaRPr lang="en-AU"/>
          </a:p>
          <a:p>
            <a:r>
              <a:rPr lang="en-AU"/>
              <a:t>With design thinking we seek to understand the life of our user, what they want to accomplish, and the difficulties they face with that. </a:t>
            </a:r>
          </a:p>
          <a:p>
            <a:r>
              <a:rPr lang="en-AU"/>
              <a:t>From there we can define a problem, and then work on generating ideas to solve that problem. </a:t>
            </a:r>
          </a:p>
          <a:p>
            <a:r>
              <a:rPr lang="en-AU"/>
              <a:t>Once you have a solid idea, you can take that and prototype it. Then a key step is testing it on your actual users and seeing what they think. </a:t>
            </a:r>
          </a:p>
          <a:p>
            <a:endParaRPr lang="en-AU"/>
          </a:p>
          <a:p>
            <a:r>
              <a:rPr lang="en-AU"/>
              <a:t>From there you iterate and follow this process again and again to work out how to improve your ability to help your user. Sometimes this means going with a whole different solution, and sometimes it’s just making a few changes. </a:t>
            </a:r>
          </a:p>
          <a:p>
            <a:endParaRPr lang="en-AU"/>
          </a:p>
          <a:p>
            <a:r>
              <a:rPr lang="en-AU"/>
              <a:t>A key tip is not to get too invested in the tech, but rather to be fully invested in the outcome of your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9A532-6D5C-4531-8AD9-D233BAFD79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If you were to complete the whole design thinking process it would look like this  - we recommend you do this when entering Imagine Cup!</a:t>
            </a:r>
          </a:p>
          <a:p>
            <a:endParaRPr lang="en-AU"/>
          </a:p>
          <a:p>
            <a:r>
              <a:rPr lang="en-AU"/>
              <a:t>With design thinking we seek to understand the life of our user, what they want to accomplish, and the difficulties they face with that. </a:t>
            </a:r>
          </a:p>
          <a:p>
            <a:r>
              <a:rPr lang="en-AU"/>
              <a:t>From there we can define a problem, and then work on generating ideas to solve that problem. </a:t>
            </a:r>
          </a:p>
          <a:p>
            <a:r>
              <a:rPr lang="en-AU"/>
              <a:t>Once you have a solid idea, you can take that and prototype it. Then a key step is testing it on your actual users and seeing what they think. </a:t>
            </a:r>
          </a:p>
          <a:p>
            <a:endParaRPr lang="en-AU"/>
          </a:p>
          <a:p>
            <a:r>
              <a:rPr lang="en-AU"/>
              <a:t>From there you iterate and follow this process again and again to work out how to improve your ability to help your user. Sometimes this means going with a whole different solution, and sometimes it’s just making a few changes. </a:t>
            </a:r>
          </a:p>
          <a:p>
            <a:endParaRPr lang="en-AU"/>
          </a:p>
          <a:p>
            <a:r>
              <a:rPr lang="en-AU"/>
              <a:t>A key tip is not to get too invested in the tech, but rather to be fully invested in the outcome of your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9A532-6D5C-4531-8AD9-D233BAFD79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If you were to complete the whole design thinking process it would look like this  - we recommend you do this when entering Imagine Cup!</a:t>
            </a:r>
          </a:p>
          <a:p>
            <a:endParaRPr lang="en-AU"/>
          </a:p>
          <a:p>
            <a:r>
              <a:rPr lang="en-AU"/>
              <a:t>With design thinking we seek to understand the life of our user, what they want to accomplish, and the difficulties they face with that. </a:t>
            </a:r>
          </a:p>
          <a:p>
            <a:r>
              <a:rPr lang="en-AU"/>
              <a:t>From there we can define a problem, and then work on generating ideas to solve that problem. </a:t>
            </a:r>
          </a:p>
          <a:p>
            <a:r>
              <a:rPr lang="en-AU"/>
              <a:t>Once you have a solid idea, you can take that and prototype it. Then a key step is testing it on your actual users and seeing what they think. </a:t>
            </a:r>
          </a:p>
          <a:p>
            <a:endParaRPr lang="en-AU"/>
          </a:p>
          <a:p>
            <a:r>
              <a:rPr lang="en-AU"/>
              <a:t>From there you iterate and follow this process again and again to work out how to improve your ability to help your user. Sometimes this means going with a whole different solution, and sometimes it’s just making a few changes. </a:t>
            </a:r>
          </a:p>
          <a:p>
            <a:endParaRPr lang="en-AU"/>
          </a:p>
          <a:p>
            <a:r>
              <a:rPr lang="en-AU"/>
              <a:t>A key tip is not to get too invested in the tech, but rather to be fully invested in the outcome of your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9A532-6D5C-4531-8AD9-D233BAFD79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C67E-3298-690C-7336-00846EE9D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CBD4-0B47-DCCA-C72B-AE80DE0BB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0C1D-BF38-8B99-6FDA-51A972E2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B50D-F92A-6DC5-E587-6CA19B47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28DB-1D9F-343E-1E9C-C0C551C2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1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440-E61A-B80C-2270-62A1B9A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C8FA-5C57-66B9-F896-EDCDEF3B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35B4-C303-B0E9-6114-4D72656F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520C-71F1-F5C1-3FC1-ADBAF012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23C5-50B6-E0DA-D63D-3DC87658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7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C5FBE-2964-66C5-0BA0-74BB2E83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1F0F-4EFF-3981-C0C7-E48FCF11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F953-906D-6FF3-2E08-4A95C436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4B36-4C7C-2D7F-290D-384FF873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40DD-C311-154D-8531-3A9FC1F1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23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B443-C8BA-1CB3-D34E-5AFC3FE0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75D9-1AE6-6231-39C5-1462763B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936C-E250-8789-FB6A-A3C78309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67C3-DA9C-5687-BB88-AC063330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D12F-0939-1307-2F9D-D0CC0C43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1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AD02-B73A-EB72-2E58-899408CC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78BF-B5E0-183B-3073-DC403279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832B-2963-C0B3-673D-DFDAE371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6BDB-5FD8-1E27-89A5-5DE3E93A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996C-C434-2EC6-507F-EB14F28E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3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78D-FC0D-53E6-0CEE-E127713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29B5-2FD3-6304-940C-18D3D806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37B39-531F-6E05-F15A-A9688823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522B-E9AE-2CE3-668F-F149E269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C9F5-2F58-D466-DD07-7302F0E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12848-D095-80CF-0DD6-971ABA91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3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CFCA-DD43-C60D-2C18-A3120A6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52B8-C864-B862-3497-AB2AB780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70A3C-2B2F-0F69-39F1-E8C989667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68DEF-A2B9-C43E-A7AE-71957F02B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84E8B-6504-687E-C936-464894FC1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2A1EB-9E93-1E25-CE65-A5D2E70A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C7BF9-373D-EA83-1A88-41F5C466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2A25-F0BE-5E9E-9863-089FECF7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10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7329-C224-2A95-2EDF-F9152658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393C6-D234-9139-B9C0-BC94C3AA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D79C0-DDC0-A7B1-BD1D-7A52D87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B8C1D-E655-51F2-DFDD-650E3EFE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96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C937-996D-0EA4-2BCA-B0491E05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FA696-D828-CD2C-011A-01A0CCE6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13CB-5F9C-3373-96E0-1CA27CA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83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E188-54DC-B1B3-5CFE-3A7D859E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6710-A17E-5205-61F3-D91E06A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332C2-460F-8CFF-BCCC-AF1A7C60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7DB4-DA52-04A7-E498-4E0E6509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CBEC-0882-B13C-3DA6-0A09D940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9EAB-4825-93FC-6D47-E0E7B53E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3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684D-2001-DA7A-AB1B-463C3853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E3359-197C-65DE-49E6-F0752E76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442B-9CE1-497F-6F9E-C06B098B8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BFC9D-737D-50C2-8EE6-EB1808A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43682-EE2D-C0D9-2B10-1353CC16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4F10-C636-450C-54A3-409A544D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9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1FADE-2512-DA44-D044-FB93FFB0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1F490-32AE-7F4E-5976-5337695A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D57C-C78A-D91A-7E54-68D86C728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E6F0-9998-2241-B774-9299408A15B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70AE-4FB4-8F08-E597-D78EBE5B9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FF5D-4CE7-0FB1-1955-B96C44261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23CD-9F9D-094D-816D-1C13C8A2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69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ognitive-services/#overview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ognitive-services/#overview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F14-D6C1-7AA7-B2DF-13F6CB5F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08A9C-3FD3-0C64-66F1-E4ECD9539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Meet the 2021 Imagine Cup Top 4 teams! - Microsoft Community Hub">
            <a:extLst>
              <a:ext uri="{FF2B5EF4-FFF2-40B4-BE49-F238E27FC236}">
                <a16:creationId xmlns:a16="http://schemas.microsoft.com/office/drawing/2014/main" id="{7CDE6A69-AA78-C7F7-A661-0AA06E6F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9D3E12-9094-21D5-B7C4-B3EB4198D8F2}"/>
              </a:ext>
            </a:extLst>
          </p:cNvPr>
          <p:cNvSpPr/>
          <p:nvPr/>
        </p:nvSpPr>
        <p:spPr>
          <a:xfrm>
            <a:off x="1819656" y="2615184"/>
            <a:ext cx="5687568" cy="1591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271E-96A0-300C-8224-24C9E03AB399}"/>
              </a:ext>
            </a:extLst>
          </p:cNvPr>
          <p:cNvSpPr txBox="1"/>
          <p:nvPr/>
        </p:nvSpPr>
        <p:spPr>
          <a:xfrm>
            <a:off x="2465196" y="2648069"/>
            <a:ext cx="6779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600" dirty="0">
                <a:solidFill>
                  <a:schemeClr val="bg1"/>
                </a:solidFill>
              </a:rPr>
              <a:t>Ponder. Plan. Pitch.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AE351-768E-2037-D8D8-FA08E5F2CED6}"/>
              </a:ext>
            </a:extLst>
          </p:cNvPr>
          <p:cNvSpPr txBox="1"/>
          <p:nvPr/>
        </p:nvSpPr>
        <p:spPr>
          <a:xfrm>
            <a:off x="6946679" y="3797647"/>
            <a:ext cx="208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With Renee Noble</a:t>
            </a:r>
          </a:p>
        </p:txBody>
      </p:sp>
    </p:spTree>
    <p:extLst>
      <p:ext uri="{BB962C8B-B14F-4D97-AF65-F5344CB8AC3E}">
        <p14:creationId xmlns:p14="http://schemas.microsoft.com/office/powerpoint/2010/main" val="374373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AD34FB-330C-F1C9-C9CF-D219F5FE0F22}"/>
              </a:ext>
            </a:extLst>
          </p:cNvPr>
          <p:cNvSpPr/>
          <p:nvPr/>
        </p:nvSpPr>
        <p:spPr>
          <a:xfrm>
            <a:off x="413657" y="2394857"/>
            <a:ext cx="11386457" cy="3995057"/>
          </a:xfrm>
          <a:prstGeom prst="roundRect">
            <a:avLst/>
          </a:prstGeom>
          <a:solidFill>
            <a:srgbClr val="7C3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2181A-4381-7D0E-F257-DAAC13CCB72E}"/>
              </a:ext>
            </a:extLst>
          </p:cNvPr>
          <p:cNvSpPr/>
          <p:nvPr/>
        </p:nvSpPr>
        <p:spPr>
          <a:xfrm>
            <a:off x="0" y="0"/>
            <a:ext cx="12192000" cy="1485325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E417F-1ACA-6B41-357F-D9FF274A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2B2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5116-D6A2-B960-111E-C4F4ACB2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Understand users, define problems, create ideas, build and iterate!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9867C-6CB0-7E5E-A84E-DBE125CB0C87}"/>
              </a:ext>
            </a:extLst>
          </p:cNvPr>
          <p:cNvSpPr txBox="1"/>
          <p:nvPr/>
        </p:nvSpPr>
        <p:spPr>
          <a:xfrm>
            <a:off x="6574536" y="1435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6F9B1A-98BE-C0D2-B0C7-A6F3FF1D8D0C}"/>
              </a:ext>
            </a:extLst>
          </p:cNvPr>
          <p:cNvSpPr/>
          <p:nvPr/>
        </p:nvSpPr>
        <p:spPr>
          <a:xfrm>
            <a:off x="838200" y="2657180"/>
            <a:ext cx="2441448" cy="2441448"/>
          </a:xfrm>
          <a:prstGeom prst="ellipse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5B2D90"/>
              </a:solidFill>
              <a:latin typeface="Bradley Hand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88D7D-FBD8-AA01-1CD6-DE8A120FA337}"/>
              </a:ext>
            </a:extLst>
          </p:cNvPr>
          <p:cNvSpPr txBox="1"/>
          <p:nvPr/>
        </p:nvSpPr>
        <p:spPr>
          <a:xfrm>
            <a:off x="993215" y="3133825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Bradley Hand" pitchFamily="2" charset="77"/>
              </a:rPr>
              <a:t>Empathise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1C0574BF-6BF1-0EC8-A109-324647EC7E2B}"/>
              </a:ext>
            </a:extLst>
          </p:cNvPr>
          <p:cNvSpPr/>
          <p:nvPr/>
        </p:nvSpPr>
        <p:spPr>
          <a:xfrm>
            <a:off x="1509904" y="3764720"/>
            <a:ext cx="1098040" cy="1057586"/>
          </a:xfrm>
          <a:prstGeom prst="hear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pic>
        <p:nvPicPr>
          <p:cNvPr id="14" name="Graphic 13" descr="Group with solid fill">
            <a:extLst>
              <a:ext uri="{FF2B5EF4-FFF2-40B4-BE49-F238E27FC236}">
                <a16:creationId xmlns:a16="http://schemas.microsoft.com/office/drawing/2014/main" id="{C551D9D0-4EEA-E77A-E7F4-0397FD699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142" y="3955888"/>
            <a:ext cx="675250" cy="6752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B5DE2BF-587B-5B17-D115-DB1D7DBD65F3}"/>
              </a:ext>
            </a:extLst>
          </p:cNvPr>
          <p:cNvSpPr/>
          <p:nvPr/>
        </p:nvSpPr>
        <p:spPr>
          <a:xfrm>
            <a:off x="2757080" y="3580864"/>
            <a:ext cx="2441448" cy="2441448"/>
          </a:xfrm>
          <a:prstGeom prst="ellipse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2A5551"/>
              </a:solidFill>
              <a:latin typeface="Bradley Hand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483C5-D86D-50F1-ADA3-591CC0160C66}"/>
              </a:ext>
            </a:extLst>
          </p:cNvPr>
          <p:cNvSpPr txBox="1"/>
          <p:nvPr/>
        </p:nvSpPr>
        <p:spPr>
          <a:xfrm>
            <a:off x="3235602" y="5120216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Define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18" name="Graphic 17" descr="Pencil outline">
            <a:extLst>
              <a:ext uri="{FF2B5EF4-FFF2-40B4-BE49-F238E27FC236}">
                <a16:creationId xmlns:a16="http://schemas.microsoft.com/office/drawing/2014/main" id="{681F920B-D57C-483A-CF5F-49FD4FF77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9540" y="3825614"/>
            <a:ext cx="1396168" cy="139616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A14D0E2-27DB-714C-8379-03A9ACCF13C6}"/>
              </a:ext>
            </a:extLst>
          </p:cNvPr>
          <p:cNvSpPr/>
          <p:nvPr/>
        </p:nvSpPr>
        <p:spPr>
          <a:xfrm>
            <a:off x="4792294" y="2678768"/>
            <a:ext cx="2441448" cy="2441448"/>
          </a:xfrm>
          <a:prstGeom prst="ellipse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5B2D90"/>
              </a:solidFill>
              <a:latin typeface="Bradley Hand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573EB-5B4B-4700-F03B-3309DE9E6846}"/>
              </a:ext>
            </a:extLst>
          </p:cNvPr>
          <p:cNvSpPr txBox="1"/>
          <p:nvPr/>
        </p:nvSpPr>
        <p:spPr>
          <a:xfrm>
            <a:off x="5380920" y="295038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Ideate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28" name="Graphic 27" descr="Lightbulb with solid fill">
            <a:extLst>
              <a:ext uri="{FF2B5EF4-FFF2-40B4-BE49-F238E27FC236}">
                <a16:creationId xmlns:a16="http://schemas.microsoft.com/office/drawing/2014/main" id="{C0A49ADB-4B60-A7B0-5A92-B6FB1AC48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3502" y="3518215"/>
            <a:ext cx="1210387" cy="121038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AC66F8-A899-2FD8-B447-C7784F6F1EE2}"/>
              </a:ext>
            </a:extLst>
          </p:cNvPr>
          <p:cNvCxnSpPr>
            <a:cxnSpLocks/>
          </p:cNvCxnSpPr>
          <p:nvPr/>
        </p:nvCxnSpPr>
        <p:spPr>
          <a:xfrm>
            <a:off x="6392535" y="4102607"/>
            <a:ext cx="231354" cy="958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ABCA9-D4A0-43F9-102F-D2716F867C18}"/>
              </a:ext>
            </a:extLst>
          </p:cNvPr>
          <p:cNvCxnSpPr>
            <a:cxnSpLocks/>
          </p:cNvCxnSpPr>
          <p:nvPr/>
        </p:nvCxnSpPr>
        <p:spPr>
          <a:xfrm flipV="1">
            <a:off x="6431974" y="3839493"/>
            <a:ext cx="248330" cy="20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DE4028-30BB-B813-AD96-123BB5B65F5C}"/>
              </a:ext>
            </a:extLst>
          </p:cNvPr>
          <p:cNvCxnSpPr>
            <a:cxnSpLocks/>
          </p:cNvCxnSpPr>
          <p:nvPr/>
        </p:nvCxnSpPr>
        <p:spPr>
          <a:xfrm flipV="1">
            <a:off x="6301892" y="3435733"/>
            <a:ext cx="206320" cy="1670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608B1F-EDA6-92B7-5DC8-9B913A8A0CD3}"/>
              </a:ext>
            </a:extLst>
          </p:cNvPr>
          <p:cNvGrpSpPr/>
          <p:nvPr/>
        </p:nvGrpSpPr>
        <p:grpSpPr>
          <a:xfrm flipH="1">
            <a:off x="5316565" y="3458125"/>
            <a:ext cx="389298" cy="762736"/>
            <a:chOff x="8610293" y="3864890"/>
            <a:chExt cx="378412" cy="762736"/>
          </a:xfrm>
          <a:solidFill>
            <a:schemeClr val="bg1"/>
          </a:solidFill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0A9AA2-AC52-1C45-E82F-80D95C309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00936" y="4531764"/>
              <a:ext cx="231354" cy="95862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91EBA3-47C2-84E6-20E5-60B0A55F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375" y="4268650"/>
              <a:ext cx="248330" cy="20956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548AD8-CB63-F951-5EBC-C76FC05D8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293" y="3864890"/>
              <a:ext cx="206320" cy="167089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F80513-3BD8-50DA-359F-369AB2B63F9D}"/>
              </a:ext>
            </a:extLst>
          </p:cNvPr>
          <p:cNvSpPr txBox="1"/>
          <p:nvPr/>
        </p:nvSpPr>
        <p:spPr>
          <a:xfrm>
            <a:off x="7117302" y="508930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Bradley Hand" pitchFamily="2" charset="77"/>
              </a:rPr>
              <a:t>Prototype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55" name="Graphic 54" descr="Programmer female with solid fill">
            <a:extLst>
              <a:ext uri="{FF2B5EF4-FFF2-40B4-BE49-F238E27FC236}">
                <a16:creationId xmlns:a16="http://schemas.microsoft.com/office/drawing/2014/main" id="{692E1541-40A0-0804-5AAA-D75CCE4134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7775" y="3899925"/>
            <a:ext cx="1168694" cy="11686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DC4F091-9D56-FFF4-2993-45ECCD4DC910}"/>
              </a:ext>
            </a:extLst>
          </p:cNvPr>
          <p:cNvSpPr txBox="1"/>
          <p:nvPr/>
        </p:nvSpPr>
        <p:spPr>
          <a:xfrm>
            <a:off x="9414559" y="2948850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Iterate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61" name="Graphic 60" descr="Repeat outline">
            <a:extLst>
              <a:ext uri="{FF2B5EF4-FFF2-40B4-BE49-F238E27FC236}">
                <a16:creationId xmlns:a16="http://schemas.microsoft.com/office/drawing/2014/main" id="{252DA5AE-F8DC-86C1-6E98-7556C9894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1213">
            <a:off x="9311332" y="3305593"/>
            <a:ext cx="1582232" cy="15822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C6F042F-DD57-1C9E-7C61-F34DEB10B975}"/>
              </a:ext>
            </a:extLst>
          </p:cNvPr>
          <p:cNvSpPr/>
          <p:nvPr/>
        </p:nvSpPr>
        <p:spPr>
          <a:xfrm>
            <a:off x="6769096" y="3648428"/>
            <a:ext cx="2441448" cy="24414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bg1">
                  <a:lumMod val="6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F7658-9882-8DDB-1338-1F58F30AE1A6}"/>
              </a:ext>
            </a:extLst>
          </p:cNvPr>
          <p:cNvSpPr txBox="1"/>
          <p:nvPr/>
        </p:nvSpPr>
        <p:spPr>
          <a:xfrm>
            <a:off x="7104241" y="517810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Bradley Hand" pitchFamily="2" charset="77"/>
              </a:rPr>
              <a:t>Prototype</a:t>
            </a:r>
            <a:endParaRPr lang="en-AU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DD174C7A-DCB3-25B9-10BC-E6898A51FC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64714" y="3988725"/>
            <a:ext cx="1168694" cy="11686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C9DE2A-BF95-B034-4D39-F9874EFD4A83}"/>
              </a:ext>
            </a:extLst>
          </p:cNvPr>
          <p:cNvSpPr/>
          <p:nvPr/>
        </p:nvSpPr>
        <p:spPr>
          <a:xfrm>
            <a:off x="8830506" y="2762884"/>
            <a:ext cx="2441448" cy="24414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bg1">
                  <a:lumMod val="6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E63D8-5354-01B8-D9CF-E2DAB32749C2}"/>
              </a:ext>
            </a:extLst>
          </p:cNvPr>
          <p:cNvSpPr txBox="1"/>
          <p:nvPr/>
        </p:nvSpPr>
        <p:spPr>
          <a:xfrm>
            <a:off x="9401498" y="3037650"/>
            <a:ext cx="1269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>
                    <a:lumMod val="65000"/>
                  </a:schemeClr>
                </a:solidFill>
                <a:latin typeface="Bradley Hand" pitchFamily="2" charset="77"/>
              </a:rPr>
              <a:t>Iterate</a:t>
            </a:r>
            <a:endParaRPr lang="en-AU" sz="32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Graphic 16" descr="Repeat outline">
            <a:extLst>
              <a:ext uri="{FF2B5EF4-FFF2-40B4-BE49-F238E27FC236}">
                <a16:creationId xmlns:a16="http://schemas.microsoft.com/office/drawing/2014/main" id="{9D9DD64B-86AA-3359-27B7-C3E9E6068A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41213">
            <a:off x="9298271" y="3394393"/>
            <a:ext cx="1582232" cy="15822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A96168-084B-FA93-0A78-F1D9A70BE37A}"/>
              </a:ext>
            </a:extLst>
          </p:cNvPr>
          <p:cNvSpPr txBox="1"/>
          <p:nvPr/>
        </p:nvSpPr>
        <p:spPr>
          <a:xfrm>
            <a:off x="930767" y="5503106"/>
            <a:ext cx="161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  <a:latin typeface="Bradley Hand" pitchFamily="2" charset="77"/>
              </a:rPr>
              <a:t>Pitch!</a:t>
            </a:r>
            <a:endParaRPr lang="en-AU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F4195D-AE01-C7A2-7807-181D99FC1D81}"/>
              </a:ext>
            </a:extLst>
          </p:cNvPr>
          <p:cNvSpPr txBox="1"/>
          <p:nvPr/>
        </p:nvSpPr>
        <p:spPr>
          <a:xfrm>
            <a:off x="-1915886" y="3701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709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-631371"/>
            <a:ext cx="4271184" cy="7391094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How to… empathy!</a:t>
            </a: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817352" cy="5979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Asking questions is key!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3600" b="1" dirty="0">
                <a:solidFill>
                  <a:srgbClr val="5B2D90"/>
                </a:solidFill>
              </a:rPr>
              <a:t>WHO</a:t>
            </a:r>
          </a:p>
          <a:p>
            <a:r>
              <a:rPr lang="en-AU" sz="3600" b="1" dirty="0">
                <a:solidFill>
                  <a:srgbClr val="5B2D90"/>
                </a:solidFill>
              </a:rPr>
              <a:t>WHAT</a:t>
            </a:r>
          </a:p>
          <a:p>
            <a:r>
              <a:rPr lang="en-AU" sz="3600" b="1" dirty="0">
                <a:solidFill>
                  <a:srgbClr val="5B2D90"/>
                </a:solidFill>
              </a:rPr>
              <a:t>WHY</a:t>
            </a:r>
          </a:p>
          <a:p>
            <a:r>
              <a:rPr lang="en-AU" sz="3600" b="1" dirty="0">
                <a:solidFill>
                  <a:srgbClr val="5B2D90"/>
                </a:solidFill>
              </a:rPr>
              <a:t>HOW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82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-631371"/>
            <a:ext cx="4271184" cy="7391094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How to… empathy!</a:t>
            </a: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817352" cy="5979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Asking questions is key!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600" b="1" dirty="0">
                <a:solidFill>
                  <a:srgbClr val="5B2D90"/>
                </a:solidFill>
              </a:rPr>
              <a:t>WHO - </a:t>
            </a:r>
            <a:r>
              <a:rPr lang="en-AU" dirty="0"/>
              <a:t>Get specific about who you are talking about!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i="1" dirty="0">
                <a:solidFill>
                  <a:srgbClr val="5B2D90"/>
                </a:solidFill>
              </a:rPr>
              <a:t>You can solve everyone’s problems at once!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Are the problems specific to a unique to a:</a:t>
            </a:r>
          </a:p>
          <a:p>
            <a:r>
              <a:rPr lang="en-AU" dirty="0"/>
              <a:t>Demographic of people</a:t>
            </a:r>
          </a:p>
          <a:p>
            <a:r>
              <a:rPr lang="en-AU" dirty="0"/>
              <a:t>Location</a:t>
            </a:r>
          </a:p>
          <a:p>
            <a:r>
              <a:rPr lang="en-AU" dirty="0"/>
              <a:t>User of specific products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91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-631371"/>
            <a:ext cx="4271184" cy="7391094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How to… empathy!</a:t>
            </a: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817352" cy="5979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400" dirty="0"/>
              <a:t>Asking questions is key!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600" b="1" dirty="0">
                <a:solidFill>
                  <a:srgbClr val="5B2D90"/>
                </a:solidFill>
              </a:rPr>
              <a:t>WHAT – </a:t>
            </a:r>
            <a:r>
              <a:rPr lang="en-AU" dirty="0"/>
              <a:t>Identify what their life looks like, what parts are hard.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i="1" dirty="0">
                <a:solidFill>
                  <a:srgbClr val="5B2D90"/>
                </a:solidFill>
              </a:rPr>
              <a:t>Try and solve a specific part of their issues.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Consider:</a:t>
            </a:r>
          </a:p>
          <a:p>
            <a:r>
              <a:rPr lang="en-AU" dirty="0"/>
              <a:t>Describe the users life</a:t>
            </a:r>
          </a:p>
          <a:p>
            <a:r>
              <a:rPr lang="en-AU" dirty="0"/>
              <a:t>What tasks the user do in a day/week/month</a:t>
            </a:r>
          </a:p>
          <a:p>
            <a:r>
              <a:rPr lang="en-AU" dirty="0"/>
              <a:t>Why is it difficult at the moment?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6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-631371"/>
            <a:ext cx="4271184" cy="7391094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How to… empathy!</a:t>
            </a: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27422" cy="5979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400" dirty="0"/>
              <a:t>Asking questions is key!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600" b="1" dirty="0">
                <a:solidFill>
                  <a:srgbClr val="5B2D90"/>
                </a:solidFill>
              </a:rPr>
              <a:t>WHY – </a:t>
            </a:r>
            <a:r>
              <a:rPr lang="en-AU" dirty="0"/>
              <a:t>Is there a reason things are challenging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i="1" dirty="0">
                <a:solidFill>
                  <a:srgbClr val="5B2D90"/>
                </a:solidFill>
              </a:rPr>
              <a:t>Being specific about difficulties helps you get started.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What get’s in their way:</a:t>
            </a:r>
          </a:p>
          <a:p>
            <a:r>
              <a:rPr lang="en-AU" dirty="0"/>
              <a:t>Are their physical difficulties</a:t>
            </a:r>
          </a:p>
          <a:p>
            <a:r>
              <a:rPr lang="en-AU" dirty="0"/>
              <a:t>A lack of data/information</a:t>
            </a:r>
          </a:p>
          <a:p>
            <a:r>
              <a:rPr lang="en-AU" dirty="0"/>
              <a:t>Are their systemic barriers that slow them down.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645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-631371"/>
            <a:ext cx="4271184" cy="7391094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How to… empathy!</a:t>
            </a: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27422" cy="5979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4400" dirty="0"/>
              <a:t>Asking questions is key!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600" b="1" dirty="0">
                <a:solidFill>
                  <a:srgbClr val="5B2D90"/>
                </a:solidFill>
              </a:rPr>
              <a:t>How – </a:t>
            </a:r>
            <a:r>
              <a:rPr lang="en-AU" dirty="0"/>
              <a:t>Can we remove the barriers or work around them?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i="1" dirty="0">
                <a:solidFill>
                  <a:srgbClr val="5B2D90"/>
                </a:solidFill>
              </a:rPr>
              <a:t>Come at it from the problem side, not solution first. What do they </a:t>
            </a:r>
            <a:r>
              <a:rPr lang="en-AU" b="1" i="1" u="sng" dirty="0">
                <a:solidFill>
                  <a:srgbClr val="5B2D90"/>
                </a:solidFill>
              </a:rPr>
              <a:t>need</a:t>
            </a:r>
            <a:r>
              <a:rPr lang="en-AU" b="1" i="1" dirty="0">
                <a:solidFill>
                  <a:srgbClr val="5B2D90"/>
                </a:solidFill>
              </a:rPr>
              <a:t>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What do they need access to?</a:t>
            </a:r>
          </a:p>
          <a:p>
            <a:r>
              <a:rPr lang="en-AU" dirty="0"/>
              <a:t>People? </a:t>
            </a:r>
          </a:p>
          <a:p>
            <a:r>
              <a:rPr lang="en-AU" dirty="0"/>
              <a:t>Expertise?</a:t>
            </a:r>
          </a:p>
          <a:p>
            <a:r>
              <a:rPr lang="en-AU" dirty="0"/>
              <a:t>Resources?</a:t>
            </a:r>
          </a:p>
          <a:p>
            <a:r>
              <a:rPr lang="en-AU" dirty="0"/>
              <a:t>Automation?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75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1434143"/>
            <a:ext cx="4271184" cy="5325580"/>
          </a:xfrm>
        </p:spPr>
        <p:txBody>
          <a:bodyPr>
            <a:normAutofit fontScale="90000"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Team Time!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i="1" dirty="0">
                <a:solidFill>
                  <a:srgbClr val="B2B2FF"/>
                </a:solidFill>
              </a:rPr>
              <a:t>We’ll work in groups to go deeper!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33972" cy="4351338"/>
          </a:xfrm>
        </p:spPr>
        <p:txBody>
          <a:bodyPr/>
          <a:lstStyle/>
          <a:p>
            <a:pPr marL="0" indent="0">
              <a:buNone/>
            </a:pPr>
            <a:r>
              <a:rPr lang="en-AU" sz="4400" dirty="0"/>
              <a:t>Choose your mission!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Off the topics we have chosen, nominate one that you want to join the discussion for</a:t>
            </a:r>
          </a:p>
        </p:txBody>
      </p:sp>
    </p:spTree>
    <p:extLst>
      <p:ext uri="{BB962C8B-B14F-4D97-AF65-F5344CB8AC3E}">
        <p14:creationId xmlns:p14="http://schemas.microsoft.com/office/powerpoint/2010/main" val="418527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859971"/>
            <a:ext cx="4271184" cy="5899752"/>
          </a:xfrm>
        </p:spPr>
        <p:txBody>
          <a:bodyPr>
            <a:normAutofit fontScale="90000"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Team Time!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i="1" dirty="0">
                <a:solidFill>
                  <a:srgbClr val="B2B2FF"/>
                </a:solidFill>
              </a:rPr>
              <a:t>We’ll work in groups to go deeper!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sz="2700" dirty="0">
                <a:solidFill>
                  <a:srgbClr val="B2B2FF"/>
                </a:solidFill>
              </a:rPr>
            </a:br>
            <a:r>
              <a:rPr lang="en-AU" sz="2700" dirty="0">
                <a:solidFill>
                  <a:srgbClr val="B2B2FF"/>
                </a:solidFill>
              </a:rPr>
              <a:t>(15 mins)</a:t>
            </a:r>
            <a:br>
              <a:rPr lang="en-AU" dirty="0">
                <a:solidFill>
                  <a:srgbClr val="B2B2FF"/>
                </a:solidFill>
              </a:rPr>
            </a:b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02" y="497871"/>
            <a:ext cx="6762924" cy="6261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400" dirty="0"/>
              <a:t>Choose your mission!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Of the topics we have chosen, nominate one that you want to join the brainstorm for</a:t>
            </a:r>
          </a:p>
          <a:p>
            <a:pPr marL="0" indent="0">
              <a:buNone/>
            </a:pPr>
            <a:endParaRPr lang="en-AU" sz="1000" dirty="0"/>
          </a:p>
          <a:p>
            <a:pPr marL="0" indent="0">
              <a:buNone/>
            </a:pPr>
            <a:r>
              <a:rPr lang="en-AU" b="1" dirty="0"/>
              <a:t>For your topic…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Who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specific stakeholders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ctr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their tasks/challenges</a:t>
            </a:r>
          </a:p>
          <a:p>
            <a:pPr marL="342900" lvl="0" indent="-342900" fontAlgn="ctr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Why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there challenges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coul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their life be easier?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(no tech)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AU" b="1" i="1" dirty="0">
              <a:solidFill>
                <a:srgbClr val="5B2D9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en-AU" b="1" i="1" dirty="0">
                <a:solidFill>
                  <a:srgbClr val="5B2D9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the PowerPoint Slides to brainstorm!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AU" b="1" i="1" dirty="0">
                <a:solidFill>
                  <a:srgbClr val="5B2D9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Pick 1 or 2 </a:t>
            </a:r>
            <a:r>
              <a:rPr lang="en-AU" b="1" i="1" u="sng" dirty="0">
                <a:solidFill>
                  <a:srgbClr val="5B2D9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focus difficulties</a:t>
            </a:r>
            <a:r>
              <a:rPr lang="en-AU" i="1" dirty="0">
                <a:solidFill>
                  <a:srgbClr val="5B2D9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i="1" dirty="0">
                <a:solidFill>
                  <a:srgbClr val="5B2D9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present on</a:t>
            </a:r>
            <a:endParaRPr lang="en-AU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556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24920-D1B6-23AE-B9FE-49F6C506C0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D4A1B-FB9D-C5D6-5972-A16B7B9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42268"/>
            <a:ext cx="10515600" cy="1325563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rgbClr val="B2B2FF"/>
                </a:solidFill>
              </a:rPr>
              <a:t>Let’s hear those ideas!</a:t>
            </a:r>
          </a:p>
        </p:txBody>
      </p:sp>
    </p:spTree>
    <p:extLst>
      <p:ext uri="{BB962C8B-B14F-4D97-AF65-F5344CB8AC3E}">
        <p14:creationId xmlns:p14="http://schemas.microsoft.com/office/powerpoint/2010/main" val="371151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24920-D1B6-23AE-B9FE-49F6C506C0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D4A1B-FB9D-C5D6-5972-A16B7B9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298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sz="7200" dirty="0">
                <a:solidFill>
                  <a:srgbClr val="5B2D90"/>
                </a:solidFill>
              </a:rPr>
              <a:t>So… </a:t>
            </a:r>
            <a:br>
              <a:rPr lang="en-AU" sz="7200" dirty="0">
                <a:solidFill>
                  <a:srgbClr val="5B2D90"/>
                </a:solidFill>
              </a:rPr>
            </a:br>
            <a:r>
              <a:rPr lang="en-AU" sz="7200" dirty="0">
                <a:solidFill>
                  <a:srgbClr val="5B2D90"/>
                </a:solidFill>
              </a:rPr>
              <a:t>how do build a solution?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8834B3-B88E-3CAB-332C-C4FECF919E78}"/>
              </a:ext>
            </a:extLst>
          </p:cNvPr>
          <p:cNvSpPr txBox="1">
            <a:spLocks/>
          </p:cNvSpPr>
          <p:nvPr/>
        </p:nvSpPr>
        <p:spPr>
          <a:xfrm>
            <a:off x="6533322" y="5116069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solidFill>
                  <a:srgbClr val="5B2D90"/>
                </a:solidFill>
              </a:rPr>
              <a:t>To enter Imagine Cup you need to include </a:t>
            </a:r>
            <a:r>
              <a:rPr lang="en-AU" sz="4000" b="1" u="sng" dirty="0">
                <a:solidFill>
                  <a:srgbClr val="5B2D90"/>
                </a:solidFill>
              </a:rPr>
              <a:t>Azure</a:t>
            </a:r>
            <a:r>
              <a:rPr lang="en-AU" sz="4000" dirty="0">
                <a:solidFill>
                  <a:srgbClr val="5B2D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41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735E-FE3D-7226-95EB-415F2469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18" y="2639441"/>
            <a:ext cx="4125468" cy="4351338"/>
          </a:xfrm>
        </p:spPr>
        <p:txBody>
          <a:bodyPr/>
          <a:lstStyle/>
          <a:p>
            <a:pPr marL="0" indent="0">
              <a:buNone/>
            </a:pPr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Dream it. Build it. Live it.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6633D-A569-1673-B3F4-E678AC1B1A81}"/>
              </a:ext>
            </a:extLst>
          </p:cNvPr>
          <p:cNvSpPr/>
          <p:nvPr/>
        </p:nvSpPr>
        <p:spPr>
          <a:xfrm>
            <a:off x="5568696" y="0"/>
            <a:ext cx="6623304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pic>
        <p:nvPicPr>
          <p:cNvPr id="2050" name="Picture 2" descr="Sri Lankan students emerge as top finalists at Imagine Cup SEA New Markets  Regional Competition, to represent country at World Finals - Adaderana Biz  English | Sri Lanka Business News">
            <a:extLst>
              <a:ext uri="{FF2B5EF4-FFF2-40B4-BE49-F238E27FC236}">
                <a16:creationId xmlns:a16="http://schemas.microsoft.com/office/drawing/2014/main" id="{325827EB-62EA-DD73-6585-2477C243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9880"/>
            <a:ext cx="5482888" cy="18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group of students working on advanced technology using virtual reality">
            <a:extLst>
              <a:ext uri="{FF2B5EF4-FFF2-40B4-BE49-F238E27FC236}">
                <a16:creationId xmlns:a16="http://schemas.microsoft.com/office/drawing/2014/main" id="{5DFE15B2-6C9F-01B9-B016-1FDE0807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" y="3300984"/>
            <a:ext cx="5114247" cy="25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11596-ED85-9460-105A-2142691586F8}"/>
              </a:ext>
            </a:extLst>
          </p:cNvPr>
          <p:cNvSpPr txBox="1"/>
          <p:nvPr/>
        </p:nvSpPr>
        <p:spPr>
          <a:xfrm>
            <a:off x="6367280" y="1103795"/>
            <a:ext cx="51541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B2B2FF"/>
                </a:solidFill>
              </a:rPr>
              <a:t>Build real tech to shape our world</a:t>
            </a:r>
          </a:p>
          <a:p>
            <a:endParaRPr lang="en-A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bg1"/>
                </a:solidFill>
              </a:rPr>
              <a:t>Develop your skills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bg1"/>
                </a:solidFill>
              </a:rPr>
              <a:t>Create connections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bg1"/>
                </a:solidFill>
              </a:rPr>
              <a:t>Make a difference</a:t>
            </a:r>
          </a:p>
          <a:p>
            <a:endParaRPr lang="en-A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8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859971"/>
            <a:ext cx="4271184" cy="5899752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5B2D90"/>
                </a:solidFill>
              </a:rPr>
              <a:t>Azure is…</a:t>
            </a:r>
            <a:br>
              <a:rPr lang="en-AU" dirty="0">
                <a:solidFill>
                  <a:srgbClr val="5B2D90"/>
                </a:solidFill>
              </a:rPr>
            </a:br>
            <a:br>
              <a:rPr lang="en-AU" i="1" dirty="0">
                <a:solidFill>
                  <a:srgbClr val="5B2D90"/>
                </a:solidFill>
              </a:rPr>
            </a:br>
            <a:r>
              <a:rPr lang="en-AU" i="1" dirty="0">
                <a:solidFill>
                  <a:srgbClr val="5B2D90"/>
                </a:solidFill>
              </a:rPr>
              <a:t>A Cloud Computing Platform</a:t>
            </a:r>
            <a:br>
              <a:rPr lang="en-AU" dirty="0">
                <a:solidFill>
                  <a:srgbClr val="5B2D90"/>
                </a:solidFill>
              </a:rPr>
            </a:br>
            <a:br>
              <a:rPr lang="en-AU" dirty="0">
                <a:solidFill>
                  <a:srgbClr val="5B2D90"/>
                </a:solidFill>
              </a:rPr>
            </a:br>
            <a:br>
              <a:rPr lang="en-AU" dirty="0">
                <a:solidFill>
                  <a:srgbClr val="5B2D90"/>
                </a:solidFill>
              </a:rPr>
            </a:br>
            <a:br>
              <a:rPr lang="en-AU" sz="2700" dirty="0">
                <a:solidFill>
                  <a:srgbClr val="5B2D90"/>
                </a:solidFill>
              </a:rPr>
            </a:br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02" y="497871"/>
            <a:ext cx="6762924" cy="626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What does that mean?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Host sites, host data</a:t>
            </a:r>
            <a:br>
              <a:rPr lang="en-AU" dirty="0"/>
            </a:br>
            <a:endParaRPr lang="en-AU" dirty="0"/>
          </a:p>
          <a:p>
            <a:r>
              <a:rPr lang="en-AU" dirty="0"/>
              <a:t>Use cool APIs &amp; avoid reinventing the wheel</a:t>
            </a:r>
            <a:br>
              <a:rPr lang="en-AU" dirty="0"/>
            </a:br>
            <a:endParaRPr lang="en-AU" dirty="0"/>
          </a:p>
          <a:p>
            <a:r>
              <a:rPr lang="en-AU" dirty="0"/>
              <a:t>Integrate IoT/Hardware with the cloud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i="1" dirty="0">
                <a:solidFill>
                  <a:srgbClr val="B2B2FF"/>
                </a:solidFill>
              </a:rPr>
              <a:t>Making it easier to make something “go live”</a:t>
            </a:r>
          </a:p>
        </p:txBody>
      </p:sp>
    </p:spTree>
    <p:extLst>
      <p:ext uri="{BB962C8B-B14F-4D97-AF65-F5344CB8AC3E}">
        <p14:creationId xmlns:p14="http://schemas.microsoft.com/office/powerpoint/2010/main" val="123379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95" y="-331304"/>
            <a:ext cx="4271184" cy="7091027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5B2D90"/>
                </a:solidFill>
              </a:rPr>
              <a:t>Essential Cloud Tech</a:t>
            </a:r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02" y="497871"/>
            <a:ext cx="6762924" cy="626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“The must haves” of a Cloud Compute Platform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Deploy a web server</a:t>
            </a:r>
            <a:br>
              <a:rPr lang="en-AU" dirty="0"/>
            </a:br>
            <a:endParaRPr lang="en-AU" dirty="0"/>
          </a:p>
          <a:p>
            <a:r>
              <a:rPr lang="en-AU" dirty="0"/>
              <a:t>Host Static Websites</a:t>
            </a:r>
            <a:br>
              <a:rPr lang="en-AU" dirty="0"/>
            </a:br>
            <a:endParaRPr lang="en-AU" dirty="0"/>
          </a:p>
          <a:p>
            <a:r>
              <a:rPr lang="en-AU" dirty="0"/>
              <a:t>Keep a database</a:t>
            </a:r>
            <a:br>
              <a:rPr lang="en-AU" dirty="0"/>
            </a:br>
            <a:endParaRPr lang="en-AU" dirty="0"/>
          </a:p>
          <a:p>
            <a:r>
              <a:rPr lang="en-AU" dirty="0"/>
              <a:t>Store files</a:t>
            </a:r>
            <a:br>
              <a:rPr lang="en-AU" dirty="0"/>
            </a:br>
            <a:endParaRPr lang="en-AU" dirty="0"/>
          </a:p>
          <a:p>
            <a:r>
              <a:rPr lang="en-AU" dirty="0"/>
              <a:t>Manage DevOps and scaling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20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95" y="-331304"/>
            <a:ext cx="4271184" cy="7091027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5B2D90"/>
                </a:solidFill>
              </a:rPr>
              <a:t>Make Tech Easy with APIs</a:t>
            </a:r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02" y="497871"/>
            <a:ext cx="6762924" cy="626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Azure Cognitive Services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We built the tech so you don’t have to</a:t>
            </a:r>
          </a:p>
          <a:p>
            <a:endParaRPr lang="en-AU" dirty="0"/>
          </a:p>
          <a:p>
            <a:r>
              <a:rPr lang="en-AU" dirty="0"/>
              <a:t>Do translation, machine vision, audio processing, and more. </a:t>
            </a:r>
            <a:br>
              <a:rPr lang="en-AU" dirty="0"/>
            </a:br>
            <a:endParaRPr lang="en-AU" dirty="0"/>
          </a:p>
          <a:p>
            <a:r>
              <a:rPr lang="en-AU" dirty="0"/>
              <a:t>Easy to incorporate into any piece of software through API calls.</a:t>
            </a:r>
          </a:p>
        </p:txBody>
      </p:sp>
    </p:spTree>
    <p:extLst>
      <p:ext uri="{BB962C8B-B14F-4D97-AF65-F5344CB8AC3E}">
        <p14:creationId xmlns:p14="http://schemas.microsoft.com/office/powerpoint/2010/main" val="449270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BD80-13AA-612D-F4D3-4732CB54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365" y="3845615"/>
            <a:ext cx="5098152" cy="2452687"/>
          </a:xfrm>
        </p:spPr>
        <p:txBody>
          <a:bodyPr anchor="ctr">
            <a:normAutofit/>
          </a:bodyPr>
          <a:lstStyle/>
          <a:p>
            <a:r>
              <a:rPr lang="en-AU" sz="3600" dirty="0"/>
              <a:t>Loads more info on the Cognitive Services Page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D70555-82EF-F97C-8BCE-CE69F1E45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851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0DE1-8E30-CD8A-3688-A0420FC5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35" y="5396119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800" dirty="0">
                <a:hlinkClick r:id="rId3"/>
              </a:rPr>
              <a:t>https://azure.microsoft.com/en-us/products/cognitive-services/#overview</a:t>
            </a:r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31047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95" y="-331304"/>
            <a:ext cx="4271184" cy="7091027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5B2D90"/>
                </a:solidFill>
              </a:rPr>
              <a:t>Touch the Tech with IoT</a:t>
            </a:r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02" y="497871"/>
            <a:ext cx="6762924" cy="626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IoT Central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Put tangible tech in people’s hands</a:t>
            </a:r>
          </a:p>
          <a:p>
            <a:endParaRPr lang="en-AU" dirty="0"/>
          </a:p>
          <a:p>
            <a:r>
              <a:rPr lang="en-AU" dirty="0"/>
              <a:t>Collect real data in real time</a:t>
            </a:r>
            <a:br>
              <a:rPr lang="en-AU" dirty="0"/>
            </a:br>
            <a:endParaRPr lang="en-AU" dirty="0"/>
          </a:p>
          <a:p>
            <a:r>
              <a:rPr lang="en-AU" dirty="0"/>
              <a:t>Link that data to the cloud, use cloud compute to crunch the numbers</a:t>
            </a:r>
            <a:br>
              <a:rPr lang="en-AU" dirty="0"/>
            </a:br>
            <a:endParaRPr lang="en-AU" dirty="0"/>
          </a:p>
          <a:p>
            <a:r>
              <a:rPr lang="en-AU" dirty="0"/>
              <a:t>Or use edge devices to keep it localised/fast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741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BD80-13AA-612D-F4D3-4732CB54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365" y="3054627"/>
            <a:ext cx="5098152" cy="2452687"/>
          </a:xfrm>
        </p:spPr>
        <p:txBody>
          <a:bodyPr anchor="ctr">
            <a:normAutofit/>
          </a:bodyPr>
          <a:lstStyle/>
          <a:p>
            <a:r>
              <a:rPr lang="en-AU" sz="3600" dirty="0"/>
              <a:t>Loads more info on the Azure IoT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70555-82EF-F97C-8BCE-CE69F1E45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49" r="-38092" b="-103"/>
          <a:stretch/>
        </p:blipFill>
        <p:spPr>
          <a:xfrm>
            <a:off x="0" y="0"/>
            <a:ext cx="12258261" cy="2961942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0DE1-8E30-CD8A-3688-A0420FC5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34" y="4985301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800" dirty="0">
                <a:hlinkClick r:id="rId3"/>
              </a:rPr>
              <a:t>https://azure.microsoft.com/en-us/products/cognitive-services/#overview</a:t>
            </a:r>
            <a:endParaRPr lang="en-AU" sz="1800" dirty="0"/>
          </a:p>
          <a:p>
            <a:endParaRPr lang="en-A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D34C9-9E04-1BD4-C7BB-EFC50F590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6964" t="686" r="1351" b="-686"/>
          <a:stretch/>
        </p:blipFill>
        <p:spPr>
          <a:xfrm>
            <a:off x="2177948" y="-26504"/>
            <a:ext cx="10014052" cy="301238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8554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7A37-361C-5EF7-3F0F-B747162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was all that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D20C-88CF-2FCA-C537-E48E623F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Here’s a reference guide with some ideas</a:t>
            </a:r>
          </a:p>
        </p:txBody>
      </p:sp>
    </p:spTree>
    <p:extLst>
      <p:ext uri="{BB962C8B-B14F-4D97-AF65-F5344CB8AC3E}">
        <p14:creationId xmlns:p14="http://schemas.microsoft.com/office/powerpoint/2010/main" val="9376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9" y="1532420"/>
            <a:ext cx="4271184" cy="5325580"/>
          </a:xfrm>
        </p:spPr>
        <p:txBody>
          <a:bodyPr>
            <a:normAutofit fontScale="90000"/>
          </a:bodyPr>
          <a:lstStyle/>
          <a:p>
            <a:r>
              <a:rPr lang="en-AU" sz="7300" dirty="0">
                <a:solidFill>
                  <a:srgbClr val="5B2D90"/>
                </a:solidFill>
              </a:rPr>
              <a:t>Team Time!</a:t>
            </a:r>
            <a:br>
              <a:rPr lang="en-AU" dirty="0">
                <a:solidFill>
                  <a:srgbClr val="5B2D90"/>
                </a:solidFill>
              </a:rPr>
            </a:br>
            <a:br>
              <a:rPr lang="en-AU" dirty="0">
                <a:solidFill>
                  <a:srgbClr val="5B2D90"/>
                </a:solidFill>
              </a:rPr>
            </a:br>
            <a:r>
              <a:rPr lang="en-AU" i="1" dirty="0">
                <a:solidFill>
                  <a:srgbClr val="5B2D90"/>
                </a:solidFill>
              </a:rPr>
              <a:t>Let’s look at solutions</a:t>
            </a:r>
            <a:br>
              <a:rPr lang="en-AU" i="1" dirty="0">
                <a:solidFill>
                  <a:srgbClr val="5B2D90"/>
                </a:solidFill>
              </a:rPr>
            </a:br>
            <a:br>
              <a:rPr lang="en-AU" i="1" dirty="0">
                <a:solidFill>
                  <a:srgbClr val="5B2D90"/>
                </a:solidFill>
              </a:rPr>
            </a:br>
            <a:br>
              <a:rPr lang="en-AU" dirty="0">
                <a:solidFill>
                  <a:srgbClr val="5B2D90"/>
                </a:solidFill>
              </a:rPr>
            </a:br>
            <a:r>
              <a:rPr lang="en-AU" sz="3100" dirty="0">
                <a:solidFill>
                  <a:srgbClr val="5B2D90"/>
                </a:solidFill>
              </a:rPr>
              <a:t>(15 mins)</a:t>
            </a:r>
            <a:br>
              <a:rPr lang="en-AU" dirty="0">
                <a:solidFill>
                  <a:srgbClr val="5B2D90"/>
                </a:solidFill>
              </a:rPr>
            </a:br>
            <a:br>
              <a:rPr lang="en-AU" dirty="0">
                <a:solidFill>
                  <a:srgbClr val="5B2D90"/>
                </a:solidFill>
              </a:rPr>
            </a:br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33972" cy="5994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400" dirty="0"/>
              <a:t>Bring your problem to the tech.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Brainstorm how </a:t>
            </a:r>
            <a:r>
              <a:rPr lang="en-AU" b="1" dirty="0"/>
              <a:t>technology could be part </a:t>
            </a:r>
            <a:r>
              <a:rPr lang="en-AU" dirty="0"/>
              <a:t>of the solution to the key issues your identified.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Consider hosting, utilising Azure APIs, IoT, and more.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br>
              <a:rPr lang="en-AU" dirty="0"/>
            </a:br>
            <a:br>
              <a:rPr lang="en-AU" dirty="0"/>
            </a:br>
            <a:r>
              <a:rPr lang="en-AU" b="1" dirty="0">
                <a:solidFill>
                  <a:srgbClr val="5B2D90"/>
                </a:solidFill>
              </a:rPr>
              <a:t>Make sure your focus is the user!</a:t>
            </a:r>
          </a:p>
        </p:txBody>
      </p:sp>
    </p:spTree>
    <p:extLst>
      <p:ext uri="{BB962C8B-B14F-4D97-AF65-F5344CB8AC3E}">
        <p14:creationId xmlns:p14="http://schemas.microsoft.com/office/powerpoint/2010/main" val="1377305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9" y="1532420"/>
            <a:ext cx="4271184" cy="5325580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Pitch it at me!</a:t>
            </a:r>
            <a:br>
              <a:rPr lang="en-AU" i="1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33972" cy="599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Why pitch?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Why do we pitch?</a:t>
            </a:r>
          </a:p>
          <a:p>
            <a:r>
              <a:rPr lang="en-AU" dirty="0"/>
              <a:t>Communicate vision</a:t>
            </a:r>
          </a:p>
          <a:p>
            <a:r>
              <a:rPr lang="en-AU" dirty="0"/>
              <a:t>Show we have a plan</a:t>
            </a:r>
          </a:p>
          <a:p>
            <a:r>
              <a:rPr lang="en-AU" dirty="0"/>
              <a:t>Get buy in</a:t>
            </a:r>
          </a:p>
          <a:p>
            <a:r>
              <a:rPr lang="en-AU" dirty="0"/>
              <a:t>Get people involved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br>
              <a:rPr lang="en-AU" dirty="0"/>
            </a:br>
            <a:br>
              <a:rPr lang="en-AU" dirty="0"/>
            </a:br>
            <a:r>
              <a:rPr lang="en-AU" b="1" dirty="0">
                <a:solidFill>
                  <a:srgbClr val="5B2D90"/>
                </a:solidFill>
              </a:rPr>
              <a:t>We don’t just do it for comps, we do it all the time!</a:t>
            </a:r>
          </a:p>
        </p:txBody>
      </p:sp>
    </p:spTree>
    <p:extLst>
      <p:ext uri="{BB962C8B-B14F-4D97-AF65-F5344CB8AC3E}">
        <p14:creationId xmlns:p14="http://schemas.microsoft.com/office/powerpoint/2010/main" val="172213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9" y="1532420"/>
            <a:ext cx="4271184" cy="5325580"/>
          </a:xfrm>
        </p:spPr>
        <p:txBody>
          <a:bodyPr>
            <a:normAutofit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Pitch it at me!</a:t>
            </a:r>
            <a:br>
              <a:rPr lang="en-AU" i="1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33972" cy="59942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4400" dirty="0"/>
              <a:t>The art of pitching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900" dirty="0">
                <a:solidFill>
                  <a:srgbClr val="B2B2FF"/>
                </a:solidFill>
              </a:rPr>
              <a:t>Telling a story</a:t>
            </a:r>
          </a:p>
          <a:p>
            <a:pPr marL="0" indent="0">
              <a:buNone/>
            </a:pPr>
            <a:r>
              <a:rPr lang="en-AU" b="1" dirty="0"/>
              <a:t>People</a:t>
            </a:r>
            <a:br>
              <a:rPr lang="en-AU" b="1" dirty="0"/>
            </a:br>
            <a:r>
              <a:rPr lang="en-AU" dirty="0"/>
              <a:t>who are we helping, what is their problem?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b="1" dirty="0"/>
              <a:t>Making a difference</a:t>
            </a:r>
            <a:br>
              <a:rPr lang="en-AU" dirty="0"/>
            </a:br>
            <a:r>
              <a:rPr lang="en-AU" dirty="0"/>
              <a:t>How are we helping, is this a new way to do it?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Vision &amp; Growth</a:t>
            </a:r>
          </a:p>
          <a:p>
            <a:pPr marL="0" indent="0">
              <a:buNone/>
            </a:pPr>
            <a:r>
              <a:rPr lang="en-AU" dirty="0"/>
              <a:t>How does technology let us do this?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br>
              <a:rPr lang="en-AU" dirty="0"/>
            </a:br>
            <a:br>
              <a:rPr lang="en-AU" dirty="0"/>
            </a:br>
            <a:r>
              <a:rPr lang="en-AU" b="1" dirty="0">
                <a:solidFill>
                  <a:srgbClr val="5B2D90"/>
                </a:solidFill>
              </a:rPr>
              <a:t>Take your audience on a journey they get attached to. </a:t>
            </a:r>
          </a:p>
        </p:txBody>
      </p:sp>
    </p:spTree>
    <p:extLst>
      <p:ext uri="{BB962C8B-B14F-4D97-AF65-F5344CB8AC3E}">
        <p14:creationId xmlns:p14="http://schemas.microsoft.com/office/powerpoint/2010/main" val="159997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4D0C02-077D-2243-8E0F-273C7A4947D1}"/>
              </a:ext>
            </a:extLst>
          </p:cNvPr>
          <p:cNvSpPr/>
          <p:nvPr/>
        </p:nvSpPr>
        <p:spPr>
          <a:xfrm>
            <a:off x="1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129A8-11C4-D358-5113-46635C823761}"/>
              </a:ext>
            </a:extLst>
          </p:cNvPr>
          <p:cNvSpPr/>
          <p:nvPr/>
        </p:nvSpPr>
        <p:spPr>
          <a:xfrm>
            <a:off x="8836151" y="798097"/>
            <a:ext cx="2414016" cy="241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E2AE71-70CF-07BF-1EC5-37AC5C9E9D4D}"/>
              </a:ext>
            </a:extLst>
          </p:cNvPr>
          <p:cNvSpPr/>
          <p:nvPr/>
        </p:nvSpPr>
        <p:spPr>
          <a:xfrm>
            <a:off x="8836152" y="3753612"/>
            <a:ext cx="2414016" cy="241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55E79-DB73-C4A2-3C46-1938DE1FFE2D}"/>
              </a:ext>
            </a:extLst>
          </p:cNvPr>
          <p:cNvSpPr/>
          <p:nvPr/>
        </p:nvSpPr>
        <p:spPr>
          <a:xfrm>
            <a:off x="5549308" y="798097"/>
            <a:ext cx="2414016" cy="241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DF4FF4-7E49-E0C2-F392-2B7C21F9FD9D}"/>
              </a:ext>
            </a:extLst>
          </p:cNvPr>
          <p:cNvSpPr/>
          <p:nvPr/>
        </p:nvSpPr>
        <p:spPr>
          <a:xfrm>
            <a:off x="5574252" y="3823716"/>
            <a:ext cx="2414016" cy="241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Graphic 9" descr="Leaf with solid fill">
            <a:extLst>
              <a:ext uri="{FF2B5EF4-FFF2-40B4-BE49-F238E27FC236}">
                <a16:creationId xmlns:a16="http://schemas.microsoft.com/office/drawing/2014/main" id="{431DAA27-2164-FDD7-CA5F-5FE2D09B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8571" y="1110517"/>
            <a:ext cx="1789176" cy="1789176"/>
          </a:xfrm>
          <a:prstGeom prst="rect">
            <a:avLst/>
          </a:prstGeom>
        </p:spPr>
      </p:pic>
      <p:pic>
        <p:nvPicPr>
          <p:cNvPr id="12" name="Graphic 11" descr="Heartbeat with solid fill">
            <a:extLst>
              <a:ext uri="{FF2B5EF4-FFF2-40B4-BE49-F238E27FC236}">
                <a16:creationId xmlns:a16="http://schemas.microsoft.com/office/drawing/2014/main" id="{3E4D1519-3A69-F091-8602-63A6D279C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7277" y="727993"/>
            <a:ext cx="2447966" cy="2447966"/>
          </a:xfrm>
          <a:prstGeom prst="rect">
            <a:avLst/>
          </a:prstGeom>
        </p:spPr>
      </p:pic>
      <p:pic>
        <p:nvPicPr>
          <p:cNvPr id="16" name="Graphic 15" descr="Head with gears with solid fill">
            <a:extLst>
              <a:ext uri="{FF2B5EF4-FFF2-40B4-BE49-F238E27FC236}">
                <a16:creationId xmlns:a16="http://schemas.microsoft.com/office/drawing/2014/main" id="{AF3884B9-F50A-ED0C-0F89-605F78CCC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6672" y="4104132"/>
            <a:ext cx="1894332" cy="1894332"/>
          </a:xfrm>
          <a:prstGeom prst="rect">
            <a:avLst/>
          </a:prstGeom>
        </p:spPr>
      </p:pic>
      <p:pic>
        <p:nvPicPr>
          <p:cNvPr id="18" name="Graphic 17" descr="Home1 with solid fill">
            <a:extLst>
              <a:ext uri="{FF2B5EF4-FFF2-40B4-BE49-F238E27FC236}">
                <a16:creationId xmlns:a16="http://schemas.microsoft.com/office/drawing/2014/main" id="{7D6CAE39-4376-7CE0-096C-1F55C12C0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6746" y="3849624"/>
            <a:ext cx="2052828" cy="20528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B43913-283C-D952-B548-BC64FA8D25BC}"/>
              </a:ext>
            </a:extLst>
          </p:cNvPr>
          <p:cNvSpPr txBox="1"/>
          <p:nvPr/>
        </p:nvSpPr>
        <p:spPr>
          <a:xfrm>
            <a:off x="9294736" y="2686571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1148C-A4D6-56BC-BE58-6BB8218BCDA0}"/>
              </a:ext>
            </a:extLst>
          </p:cNvPr>
          <p:cNvSpPr txBox="1"/>
          <p:nvPr/>
        </p:nvSpPr>
        <p:spPr>
          <a:xfrm>
            <a:off x="6152709" y="2708269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Healthcare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8E86F-EF32-53DC-7281-41DFD00CF1D3}"/>
              </a:ext>
            </a:extLst>
          </p:cNvPr>
          <p:cNvSpPr txBox="1"/>
          <p:nvPr/>
        </p:nvSpPr>
        <p:spPr>
          <a:xfrm>
            <a:off x="9567067" y="5711428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Lifestyle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635AB-7303-01D7-28D7-21BA28FE6FBF}"/>
              </a:ext>
            </a:extLst>
          </p:cNvPr>
          <p:cNvSpPr txBox="1"/>
          <p:nvPr/>
        </p:nvSpPr>
        <p:spPr>
          <a:xfrm>
            <a:off x="6198824" y="5798296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5E9609-FAFA-967D-C2C1-AB278A9713C4}"/>
              </a:ext>
            </a:extLst>
          </p:cNvPr>
          <p:cNvSpPr txBox="1"/>
          <p:nvPr/>
        </p:nvSpPr>
        <p:spPr>
          <a:xfrm>
            <a:off x="407671" y="2745450"/>
            <a:ext cx="4075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Four categories where you can make your difference!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88C0CA-CA86-A9B0-B952-2A59D503CE2B}"/>
              </a:ext>
            </a:extLst>
          </p:cNvPr>
          <p:cNvSpPr txBox="1"/>
          <p:nvPr/>
        </p:nvSpPr>
        <p:spPr>
          <a:xfrm>
            <a:off x="407672" y="568452"/>
            <a:ext cx="3611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rgbClr val="B2B2FF"/>
                </a:solidFill>
              </a:rPr>
              <a:t>What do we make?</a:t>
            </a:r>
          </a:p>
        </p:txBody>
      </p:sp>
    </p:spTree>
    <p:extLst>
      <p:ext uri="{BB962C8B-B14F-4D97-AF65-F5344CB8AC3E}">
        <p14:creationId xmlns:p14="http://schemas.microsoft.com/office/powerpoint/2010/main" val="2665543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9" y="1929985"/>
            <a:ext cx="4271184" cy="5325580"/>
          </a:xfrm>
        </p:spPr>
        <p:txBody>
          <a:bodyPr>
            <a:normAutofit fontScale="90000"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Team Time</a:t>
            </a:r>
            <a:br>
              <a:rPr lang="en-AU" sz="7300" dirty="0">
                <a:solidFill>
                  <a:srgbClr val="B2B2FF"/>
                </a:solidFill>
              </a:rPr>
            </a:br>
            <a:r>
              <a:rPr lang="en-AU" sz="4900" dirty="0">
                <a:solidFill>
                  <a:srgbClr val="B2B2FF"/>
                </a:solidFill>
              </a:rPr>
              <a:t>Build you pitch!</a:t>
            </a:r>
            <a:br>
              <a:rPr lang="en-AU" sz="4900" dirty="0">
                <a:solidFill>
                  <a:srgbClr val="B2B2FF"/>
                </a:solidFill>
              </a:rPr>
            </a:br>
            <a:br>
              <a:rPr lang="en-AU" sz="5300" dirty="0">
                <a:solidFill>
                  <a:srgbClr val="B2B2FF"/>
                </a:solidFill>
              </a:rPr>
            </a:br>
            <a:br>
              <a:rPr lang="en-AU" sz="5300" dirty="0">
                <a:solidFill>
                  <a:srgbClr val="B2B2FF"/>
                </a:solidFill>
              </a:rPr>
            </a:br>
            <a:r>
              <a:rPr lang="en-AU" sz="3600" dirty="0">
                <a:solidFill>
                  <a:srgbClr val="B2B2FF"/>
                </a:solidFill>
              </a:rPr>
              <a:t>(10 mins)</a:t>
            </a:r>
            <a:br>
              <a:rPr lang="en-AU" i="1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33972" cy="599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Make a 1-2 minute pitch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Include answers to the 3 questions</a:t>
            </a:r>
            <a:br>
              <a:rPr lang="en-AU" b="1" dirty="0"/>
            </a:br>
            <a:r>
              <a:rPr lang="en-AU" i="1" dirty="0"/>
              <a:t>(people, difference, tech vision)</a:t>
            </a:r>
          </a:p>
          <a:p>
            <a:endParaRPr lang="en-AU" b="1" dirty="0"/>
          </a:p>
          <a:p>
            <a:r>
              <a:rPr lang="en-AU" b="1" dirty="0"/>
              <a:t>Plan it and practice it together</a:t>
            </a:r>
            <a:br>
              <a:rPr lang="en-AU" b="1" dirty="0"/>
            </a:br>
            <a:br>
              <a:rPr lang="en-AU" b="1" dirty="0"/>
            </a:br>
            <a:r>
              <a:rPr lang="en-AU" b="1" dirty="0"/>
              <a:t>Get ready to pitch to the audience!</a:t>
            </a:r>
          </a:p>
          <a:p>
            <a:pPr marL="0" indent="0">
              <a:buNone/>
            </a:pPr>
            <a:br>
              <a:rPr lang="en-AU" dirty="0"/>
            </a:br>
            <a:br>
              <a:rPr lang="en-AU" dirty="0"/>
            </a:br>
            <a:r>
              <a:rPr lang="en-AU" b="1" dirty="0">
                <a:solidFill>
                  <a:srgbClr val="5B2D90"/>
                </a:solidFill>
              </a:rPr>
              <a:t>Get ready to here pitches and provide support!</a:t>
            </a:r>
          </a:p>
        </p:txBody>
      </p:sp>
    </p:spTree>
    <p:extLst>
      <p:ext uri="{BB962C8B-B14F-4D97-AF65-F5344CB8AC3E}">
        <p14:creationId xmlns:p14="http://schemas.microsoft.com/office/powerpoint/2010/main" val="887882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24920-D1B6-23AE-B9FE-49F6C506C0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D4A1B-FB9D-C5D6-5972-A16B7B9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574" y="2529016"/>
            <a:ext cx="5956852" cy="1325563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rgbClr val="B2B2FF"/>
                </a:solidFill>
              </a:rPr>
              <a:t>It’s Pitch Time!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363-DDE8-90B7-9FA0-001597755CEC}"/>
              </a:ext>
            </a:extLst>
          </p:cNvPr>
          <p:cNvSpPr txBox="1"/>
          <p:nvPr/>
        </p:nvSpPr>
        <p:spPr>
          <a:xfrm>
            <a:off x="1338469" y="4712661"/>
            <a:ext cx="11211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B2B2FF"/>
                </a:solidFill>
              </a:rPr>
              <a:t>Listen, and say 1 thing you liked and 1 bit of supportive feedback</a:t>
            </a:r>
          </a:p>
        </p:txBody>
      </p:sp>
    </p:spTree>
    <p:extLst>
      <p:ext uri="{BB962C8B-B14F-4D97-AF65-F5344CB8AC3E}">
        <p14:creationId xmlns:p14="http://schemas.microsoft.com/office/powerpoint/2010/main" val="3469784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F14-D6C1-7AA7-B2DF-13F6CB5F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680" y="-971583"/>
            <a:ext cx="9144000" cy="2387600"/>
          </a:xfrm>
        </p:spPr>
        <p:txBody>
          <a:bodyPr/>
          <a:lstStyle/>
          <a:p>
            <a:r>
              <a:rPr lang="en-AU" dirty="0">
                <a:solidFill>
                  <a:srgbClr val="5B2D90"/>
                </a:solidFill>
              </a:rPr>
              <a:t>What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08A9C-3FD3-0C64-66F1-E4ECD9539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7495" y="1708456"/>
            <a:ext cx="6645965" cy="5149544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Get the resources from this session on GitHub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Sign up for Imagine Cup</a:t>
            </a:r>
          </a:p>
          <a:p>
            <a:pPr algn="l"/>
            <a:br>
              <a:rPr lang="en-AU" dirty="0"/>
            </a:br>
            <a:br>
              <a:rPr lang="en-AU" dirty="0"/>
            </a:br>
            <a:r>
              <a:rPr lang="en-AU" dirty="0"/>
              <a:t>Get Imagine Cup resources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Learn more about Azure on Microsoft Learn</a:t>
            </a:r>
            <a:br>
              <a:rPr lang="en-AU" dirty="0"/>
            </a:br>
            <a:br>
              <a:rPr lang="en-AU" dirty="0"/>
            </a:br>
            <a:endParaRPr lang="en-AU" dirty="0"/>
          </a:p>
          <a:p>
            <a:pPr algn="l"/>
            <a:r>
              <a:rPr lang="en-AU" dirty="0"/>
              <a:t>Join IC Discord – find teammates, ask questions</a:t>
            </a:r>
          </a:p>
        </p:txBody>
      </p:sp>
      <p:pic>
        <p:nvPicPr>
          <p:cNvPr id="1026" name="Picture 2" descr="Meet the 2021 Imagine Cup Top 4 teams! - Microsoft Community Hub">
            <a:extLst>
              <a:ext uri="{FF2B5EF4-FFF2-40B4-BE49-F238E27FC236}">
                <a16:creationId xmlns:a16="http://schemas.microsoft.com/office/drawing/2014/main" id="{7CDE6A69-AA78-C7F7-A661-0AA06E6F0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9D3E12-9094-21D5-B7C4-B3EB4198D8F2}"/>
              </a:ext>
            </a:extLst>
          </p:cNvPr>
          <p:cNvSpPr/>
          <p:nvPr/>
        </p:nvSpPr>
        <p:spPr>
          <a:xfrm>
            <a:off x="1806404" y="2615184"/>
            <a:ext cx="2752344" cy="1591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05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A506190-B75F-4A39-8E5E-DA7513B1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DCC7-22A2-2D1A-0BB3-48EB565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518" y="-191619"/>
            <a:ext cx="5847781" cy="1128200"/>
          </a:xfrm>
        </p:spPr>
        <p:txBody>
          <a:bodyPr anchor="b">
            <a:normAutofit/>
          </a:bodyPr>
          <a:lstStyle/>
          <a:p>
            <a:r>
              <a:rPr lang="en-AU" sz="4000" b="1" dirty="0"/>
              <a:t>Previous projects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4355787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08EDE-57DF-80D8-479E-D030C9982EB6}"/>
              </a:ext>
            </a:extLst>
          </p:cNvPr>
          <p:cNvSpPr/>
          <p:nvPr/>
        </p:nvSpPr>
        <p:spPr>
          <a:xfrm>
            <a:off x="1" y="64008"/>
            <a:ext cx="4352749" cy="6729984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0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thumbnail image 1 of blog post titled &#10; &#10; &#10;  &#10; &#10; &#10; &#10;    &#10;  &#10;   &#10;    &#10;      &#10;       Meet the top 3 teams of the 2022 Imagine Cup!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8FDD8C25-46F5-07A8-DB5B-BD8AC4BFB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923"/>
          <a:stretch/>
        </p:blipFill>
        <p:spPr bwMode="auto">
          <a:xfrm>
            <a:off x="372402" y="372481"/>
            <a:ext cx="3674795" cy="18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nail image 2 of blog post titled &#10; &#10; &#10;  &#10; &#10; &#10; &#10;    &#10;  &#10;   &#10;    &#10;      &#10;       Meet the top 3 teams of the 2022 Imagine Cup!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96FED854-4907-9CAA-DC50-66CDD188C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619"/>
          <a:stretch/>
        </p:blipFill>
        <p:spPr bwMode="auto">
          <a:xfrm>
            <a:off x="372402" y="2423853"/>
            <a:ext cx="3674795" cy="18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mbnail image 3 of blog post titled &#10; &#10; &#10;  &#10; &#10; &#10; &#10;    &#10;  &#10;   &#10;    &#10;      &#10;       Meet the top 3 teams of the 2022 Imagine Cup!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E02FB93E-9E06-C972-AD1A-75FA954C5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059"/>
          <a:stretch/>
        </p:blipFill>
        <p:spPr bwMode="auto">
          <a:xfrm>
            <a:off x="373379" y="4464881"/>
            <a:ext cx="3674795" cy="182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A4BF-D0E3-1CDE-40AA-36976C89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479" y="4691085"/>
            <a:ext cx="6615001" cy="2262724"/>
          </a:xfrm>
        </p:spPr>
        <p:txBody>
          <a:bodyPr anchor="t">
            <a:normAutofit/>
          </a:bodyPr>
          <a:lstStyle/>
          <a:p>
            <a:r>
              <a:rPr lang="en-AU" sz="1800" dirty="0"/>
              <a:t>Improve vision accessibility in games.</a:t>
            </a:r>
          </a:p>
          <a:p>
            <a:r>
              <a:rPr lang="en-AU" sz="1800" dirty="0"/>
              <a:t>Identifying sounds sources to help people with impaired hearing.</a:t>
            </a:r>
          </a:p>
          <a:p>
            <a:r>
              <a:rPr lang="en-AU" sz="1800" dirty="0"/>
              <a:t>Translate sign language into python code.</a:t>
            </a:r>
          </a:p>
          <a:p>
            <a:r>
              <a:rPr lang="en-AU" sz="1800" dirty="0"/>
              <a:t>Learn sign language - get practice &amp; feedback.</a:t>
            </a:r>
          </a:p>
          <a:p>
            <a:r>
              <a:rPr lang="en-AU" sz="1800" dirty="0"/>
              <a:t>Manage agriculture businesses with AI</a:t>
            </a:r>
          </a:p>
          <a:p>
            <a:endParaRPr lang="en-AU" sz="1800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BCA7CDC-1A5B-46A3-ACC6-B4038FE54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679399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C2AFE0-AE68-B428-2B48-5D0A55535FAB}"/>
              </a:ext>
            </a:extLst>
          </p:cNvPr>
          <p:cNvSpPr txBox="1">
            <a:spLocks/>
          </p:cNvSpPr>
          <p:nvPr/>
        </p:nvSpPr>
        <p:spPr>
          <a:xfrm>
            <a:off x="4948518" y="1185467"/>
            <a:ext cx="6678705" cy="259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Melodic - </a:t>
            </a:r>
            <a:r>
              <a:rPr lang="en-AU" sz="2000" dirty="0"/>
              <a:t>Low cost speech therapy software/hardware solution for children with hearing impairments.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dirty="0"/>
              <a:t>Nana Shilpa </a:t>
            </a:r>
            <a:r>
              <a:rPr lang="en-AU" sz="2000" dirty="0"/>
              <a:t>– Screening for and assisting kids with dyscalculia and dysgraphia.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dirty="0"/>
              <a:t>V Bionic </a:t>
            </a:r>
            <a:r>
              <a:rPr lang="en-AU" sz="2000" dirty="0"/>
              <a:t>– help patients with hand paralysis recover 30% faster with adaptive rehabilitation and robotics. </a:t>
            </a:r>
            <a:endParaRPr lang="en-AU" dirty="0"/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110E1-645A-0925-F4D6-142E6854B49B}"/>
              </a:ext>
            </a:extLst>
          </p:cNvPr>
          <p:cNvSpPr txBox="1"/>
          <p:nvPr/>
        </p:nvSpPr>
        <p:spPr>
          <a:xfrm>
            <a:off x="4948518" y="4106310"/>
            <a:ext cx="258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Other Projects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2D09F-F463-6BDC-DE08-8BE6738EF74F}"/>
              </a:ext>
            </a:extLst>
          </p:cNvPr>
          <p:cNvSpPr txBox="1"/>
          <p:nvPr/>
        </p:nvSpPr>
        <p:spPr>
          <a:xfrm>
            <a:off x="156117" y="423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93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1434143"/>
            <a:ext cx="3982341" cy="3989714"/>
          </a:xfrm>
        </p:spPr>
        <p:txBody>
          <a:bodyPr>
            <a:normAutofit fontScale="90000"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Brainstorm</a:t>
            </a:r>
            <a:r>
              <a:rPr lang="en-AU" dirty="0">
                <a:solidFill>
                  <a:srgbClr val="B2B2FF"/>
                </a:solidFill>
              </a:rPr>
              <a:t> 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dirty="0">
                <a:solidFill>
                  <a:srgbClr val="B2B2FF"/>
                </a:solidFill>
              </a:rPr>
              <a:t>What are the broader issues we could address?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sz="2700" dirty="0">
                <a:solidFill>
                  <a:srgbClr val="B2B2FF"/>
                </a:solidFill>
              </a:rPr>
              <a:t>(20 mins)</a:t>
            </a: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33972" cy="531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Let’s discuss the issues at hand in each of the 4 categories</a:t>
            </a:r>
          </a:p>
          <a:p>
            <a:pPr marL="0" indent="0">
              <a:buNone/>
            </a:pPr>
            <a:endParaRPr lang="en-AU" sz="1100" dirty="0"/>
          </a:p>
          <a:p>
            <a:r>
              <a:rPr lang="en-AU" dirty="0"/>
              <a:t>Healthcare</a:t>
            </a:r>
          </a:p>
          <a:p>
            <a:r>
              <a:rPr lang="en-AU" dirty="0"/>
              <a:t>Environment</a:t>
            </a:r>
          </a:p>
          <a:p>
            <a:r>
              <a:rPr lang="en-AU" dirty="0"/>
              <a:t>Education</a:t>
            </a:r>
          </a:p>
          <a:p>
            <a:r>
              <a:rPr lang="en-AU" dirty="0"/>
              <a:t>Lifestyle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i="1" dirty="0">
                <a:solidFill>
                  <a:srgbClr val="5B2D90"/>
                </a:solidFill>
              </a:rPr>
              <a:t>We’ll vote for our highlight issues at the end</a:t>
            </a:r>
          </a:p>
        </p:txBody>
      </p:sp>
    </p:spTree>
    <p:extLst>
      <p:ext uri="{BB962C8B-B14F-4D97-AF65-F5344CB8AC3E}">
        <p14:creationId xmlns:p14="http://schemas.microsoft.com/office/powerpoint/2010/main" val="187670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1434143"/>
            <a:ext cx="3982341" cy="5325580"/>
          </a:xfrm>
        </p:spPr>
        <p:txBody>
          <a:bodyPr>
            <a:normAutofit fontScale="90000"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Where to next?</a:t>
            </a:r>
            <a:r>
              <a:rPr lang="en-AU" dirty="0">
                <a:solidFill>
                  <a:srgbClr val="B2B2FF"/>
                </a:solidFill>
              </a:rPr>
              <a:t> 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i="1" dirty="0">
                <a:solidFill>
                  <a:srgbClr val="B2B2FF"/>
                </a:solidFill>
              </a:rPr>
              <a:t>We’ve got problems… 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i="1" dirty="0">
                <a:solidFill>
                  <a:srgbClr val="B2B2FF"/>
                </a:solidFill>
              </a:rPr>
              <a:t>How do we address them?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1"/>
            <a:ext cx="6533972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765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890A8-C7C8-EB15-019B-F97FBD24F8A5}"/>
              </a:ext>
            </a:extLst>
          </p:cNvPr>
          <p:cNvSpPr/>
          <p:nvPr/>
        </p:nvSpPr>
        <p:spPr>
          <a:xfrm>
            <a:off x="0" y="0"/>
            <a:ext cx="4823460" cy="6858000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0A3B-601D-BFDC-2001-C16885E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59" y="1434143"/>
            <a:ext cx="3982341" cy="5325580"/>
          </a:xfrm>
        </p:spPr>
        <p:txBody>
          <a:bodyPr>
            <a:normAutofit fontScale="90000"/>
          </a:bodyPr>
          <a:lstStyle/>
          <a:p>
            <a:r>
              <a:rPr lang="en-AU" sz="7300" dirty="0">
                <a:solidFill>
                  <a:srgbClr val="B2B2FF"/>
                </a:solidFill>
              </a:rPr>
              <a:t>Where to next?</a:t>
            </a:r>
            <a:r>
              <a:rPr lang="en-AU" dirty="0">
                <a:solidFill>
                  <a:srgbClr val="B2B2FF"/>
                </a:solidFill>
              </a:rPr>
              <a:t> 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i="1" dirty="0">
                <a:solidFill>
                  <a:srgbClr val="B2B2FF"/>
                </a:solidFill>
              </a:rPr>
              <a:t>We’ve got problems… 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r>
              <a:rPr lang="en-AU" i="1" dirty="0">
                <a:solidFill>
                  <a:srgbClr val="B2B2FF"/>
                </a:solidFill>
              </a:rPr>
              <a:t>How do we address them?</a:t>
            </a: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br>
              <a:rPr lang="en-AU" dirty="0">
                <a:solidFill>
                  <a:srgbClr val="B2B2FF"/>
                </a:solidFill>
              </a:rPr>
            </a:br>
            <a:endParaRPr lang="en-AU" dirty="0">
              <a:solidFill>
                <a:srgbClr val="B2B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28EE-A252-946A-55BB-EABEED3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19" y="552300"/>
            <a:ext cx="6533972" cy="591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Understanding Stake holders</a:t>
            </a:r>
          </a:p>
          <a:p>
            <a:pPr marL="0" indent="0">
              <a:buNone/>
            </a:pPr>
            <a:endParaRPr lang="en-AU" sz="1100" dirty="0"/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Understand needs and goals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Appreciate their difficulties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solutions they can/will use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5B2D9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the people before the tech</a:t>
            </a:r>
            <a:b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0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A2181A-4381-7D0E-F257-DAAC13CCB72E}"/>
              </a:ext>
            </a:extLst>
          </p:cNvPr>
          <p:cNvSpPr/>
          <p:nvPr/>
        </p:nvSpPr>
        <p:spPr>
          <a:xfrm>
            <a:off x="0" y="0"/>
            <a:ext cx="12192000" cy="1485325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E417F-1ACA-6B41-357F-D9FF274A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2B2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5116-D6A2-B960-111E-C4F4ACB2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Understand users, define problems, create ideas, build and iterate!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9867C-6CB0-7E5E-A84E-DBE125CB0C87}"/>
              </a:ext>
            </a:extLst>
          </p:cNvPr>
          <p:cNvSpPr txBox="1"/>
          <p:nvPr/>
        </p:nvSpPr>
        <p:spPr>
          <a:xfrm>
            <a:off x="6574536" y="1435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6F9B1A-98BE-C0D2-B0C7-A6F3FF1D8D0C}"/>
              </a:ext>
            </a:extLst>
          </p:cNvPr>
          <p:cNvSpPr/>
          <p:nvPr/>
        </p:nvSpPr>
        <p:spPr>
          <a:xfrm>
            <a:off x="838200" y="2657180"/>
            <a:ext cx="2441448" cy="2441448"/>
          </a:xfrm>
          <a:prstGeom prst="ellipse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5B2D90"/>
              </a:solidFill>
              <a:latin typeface="Bradley Hand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88D7D-FBD8-AA01-1CD6-DE8A120FA337}"/>
              </a:ext>
            </a:extLst>
          </p:cNvPr>
          <p:cNvSpPr txBox="1"/>
          <p:nvPr/>
        </p:nvSpPr>
        <p:spPr>
          <a:xfrm>
            <a:off x="993215" y="3133825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Bradley Hand" pitchFamily="2" charset="77"/>
              </a:rPr>
              <a:t>Empathise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1C0574BF-6BF1-0EC8-A109-324647EC7E2B}"/>
              </a:ext>
            </a:extLst>
          </p:cNvPr>
          <p:cNvSpPr/>
          <p:nvPr/>
        </p:nvSpPr>
        <p:spPr>
          <a:xfrm>
            <a:off x="1509904" y="3764720"/>
            <a:ext cx="1098040" cy="1057586"/>
          </a:xfrm>
          <a:prstGeom prst="hear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pic>
        <p:nvPicPr>
          <p:cNvPr id="14" name="Graphic 13" descr="Group with solid fill">
            <a:extLst>
              <a:ext uri="{FF2B5EF4-FFF2-40B4-BE49-F238E27FC236}">
                <a16:creationId xmlns:a16="http://schemas.microsoft.com/office/drawing/2014/main" id="{C551D9D0-4EEA-E77A-E7F4-0397FD699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142" y="3955888"/>
            <a:ext cx="675250" cy="6752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B5DE2BF-587B-5B17-D115-DB1D7DBD65F3}"/>
              </a:ext>
            </a:extLst>
          </p:cNvPr>
          <p:cNvSpPr/>
          <p:nvPr/>
        </p:nvSpPr>
        <p:spPr>
          <a:xfrm>
            <a:off x="2757080" y="3580864"/>
            <a:ext cx="2441448" cy="2441448"/>
          </a:xfrm>
          <a:prstGeom prst="ellipse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2A5551"/>
              </a:solidFill>
              <a:latin typeface="Bradley Hand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483C5-D86D-50F1-ADA3-591CC0160C66}"/>
              </a:ext>
            </a:extLst>
          </p:cNvPr>
          <p:cNvSpPr txBox="1"/>
          <p:nvPr/>
        </p:nvSpPr>
        <p:spPr>
          <a:xfrm>
            <a:off x="3235602" y="5120216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Define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18" name="Graphic 17" descr="Pencil outline">
            <a:extLst>
              <a:ext uri="{FF2B5EF4-FFF2-40B4-BE49-F238E27FC236}">
                <a16:creationId xmlns:a16="http://schemas.microsoft.com/office/drawing/2014/main" id="{681F920B-D57C-483A-CF5F-49FD4FF77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9540" y="3825614"/>
            <a:ext cx="1396168" cy="139616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A14D0E2-27DB-714C-8379-03A9ACCF13C6}"/>
              </a:ext>
            </a:extLst>
          </p:cNvPr>
          <p:cNvSpPr/>
          <p:nvPr/>
        </p:nvSpPr>
        <p:spPr>
          <a:xfrm>
            <a:off x="4792294" y="2678768"/>
            <a:ext cx="2441448" cy="2441448"/>
          </a:xfrm>
          <a:prstGeom prst="ellipse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5B2D90"/>
              </a:solidFill>
              <a:latin typeface="Bradley Hand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573EB-5B4B-4700-F03B-3309DE9E6846}"/>
              </a:ext>
            </a:extLst>
          </p:cNvPr>
          <p:cNvSpPr txBox="1"/>
          <p:nvPr/>
        </p:nvSpPr>
        <p:spPr>
          <a:xfrm>
            <a:off x="5380920" y="295038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Ideate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28" name="Graphic 27" descr="Lightbulb with solid fill">
            <a:extLst>
              <a:ext uri="{FF2B5EF4-FFF2-40B4-BE49-F238E27FC236}">
                <a16:creationId xmlns:a16="http://schemas.microsoft.com/office/drawing/2014/main" id="{C0A49ADB-4B60-A7B0-5A92-B6FB1AC48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3502" y="3518215"/>
            <a:ext cx="1210387" cy="121038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AC66F8-A899-2FD8-B447-C7784F6F1EE2}"/>
              </a:ext>
            </a:extLst>
          </p:cNvPr>
          <p:cNvCxnSpPr>
            <a:cxnSpLocks/>
          </p:cNvCxnSpPr>
          <p:nvPr/>
        </p:nvCxnSpPr>
        <p:spPr>
          <a:xfrm>
            <a:off x="6392535" y="4102607"/>
            <a:ext cx="231354" cy="958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ABCA9-D4A0-43F9-102F-D2716F867C18}"/>
              </a:ext>
            </a:extLst>
          </p:cNvPr>
          <p:cNvCxnSpPr>
            <a:cxnSpLocks/>
          </p:cNvCxnSpPr>
          <p:nvPr/>
        </p:nvCxnSpPr>
        <p:spPr>
          <a:xfrm flipV="1">
            <a:off x="6431974" y="3839493"/>
            <a:ext cx="248330" cy="20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DE4028-30BB-B813-AD96-123BB5B65F5C}"/>
              </a:ext>
            </a:extLst>
          </p:cNvPr>
          <p:cNvCxnSpPr>
            <a:cxnSpLocks/>
          </p:cNvCxnSpPr>
          <p:nvPr/>
        </p:nvCxnSpPr>
        <p:spPr>
          <a:xfrm flipV="1">
            <a:off x="6301892" y="3435733"/>
            <a:ext cx="206320" cy="1670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608B1F-EDA6-92B7-5DC8-9B913A8A0CD3}"/>
              </a:ext>
            </a:extLst>
          </p:cNvPr>
          <p:cNvGrpSpPr/>
          <p:nvPr/>
        </p:nvGrpSpPr>
        <p:grpSpPr>
          <a:xfrm flipH="1">
            <a:off x="5316565" y="3458125"/>
            <a:ext cx="389298" cy="762736"/>
            <a:chOff x="8610293" y="3864890"/>
            <a:chExt cx="378412" cy="762736"/>
          </a:xfrm>
          <a:solidFill>
            <a:schemeClr val="bg1"/>
          </a:solidFill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0A9AA2-AC52-1C45-E82F-80D95C309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00936" y="4531764"/>
              <a:ext cx="231354" cy="95862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91EBA3-47C2-84E6-20E5-60B0A55F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375" y="4268650"/>
              <a:ext cx="248330" cy="20956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548AD8-CB63-F951-5EBC-C76FC05D8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293" y="3864890"/>
              <a:ext cx="206320" cy="167089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95B88CB-C12A-D6CF-6484-E78BACBFE063}"/>
              </a:ext>
            </a:extLst>
          </p:cNvPr>
          <p:cNvSpPr/>
          <p:nvPr/>
        </p:nvSpPr>
        <p:spPr>
          <a:xfrm>
            <a:off x="6782157" y="3646715"/>
            <a:ext cx="2441448" cy="2441448"/>
          </a:xfrm>
          <a:prstGeom prst="ellipse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2A5551"/>
              </a:solidFill>
              <a:latin typeface="Bradley Hand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F80513-3BD8-50DA-359F-369AB2B63F9D}"/>
              </a:ext>
            </a:extLst>
          </p:cNvPr>
          <p:cNvSpPr txBox="1"/>
          <p:nvPr/>
        </p:nvSpPr>
        <p:spPr>
          <a:xfrm>
            <a:off x="7117302" y="5176391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Bradley Hand" pitchFamily="2" charset="77"/>
              </a:rPr>
              <a:t>Prototype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55" name="Graphic 54" descr="Programmer female with solid fill">
            <a:extLst>
              <a:ext uri="{FF2B5EF4-FFF2-40B4-BE49-F238E27FC236}">
                <a16:creationId xmlns:a16="http://schemas.microsoft.com/office/drawing/2014/main" id="{692E1541-40A0-0804-5AAA-D75CCE4134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7775" y="3987012"/>
            <a:ext cx="1168694" cy="116869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E06884B5-128D-A8DD-4A03-F06FF6C1AF6E}"/>
              </a:ext>
            </a:extLst>
          </p:cNvPr>
          <p:cNvSpPr/>
          <p:nvPr/>
        </p:nvSpPr>
        <p:spPr>
          <a:xfrm>
            <a:off x="8843567" y="2761171"/>
            <a:ext cx="2441448" cy="2441448"/>
          </a:xfrm>
          <a:prstGeom prst="ellipse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5B2D90"/>
              </a:solidFill>
              <a:latin typeface="Bradley Hand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4F091-9D56-FFF4-2993-45ECCD4DC910}"/>
              </a:ext>
            </a:extLst>
          </p:cNvPr>
          <p:cNvSpPr txBox="1"/>
          <p:nvPr/>
        </p:nvSpPr>
        <p:spPr>
          <a:xfrm>
            <a:off x="9414559" y="3035937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Iterate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61" name="Graphic 60" descr="Repeat outline">
            <a:extLst>
              <a:ext uri="{FF2B5EF4-FFF2-40B4-BE49-F238E27FC236}">
                <a16:creationId xmlns:a16="http://schemas.microsoft.com/office/drawing/2014/main" id="{252DA5AE-F8DC-86C1-6E98-7556C9894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1213">
            <a:off x="9311332" y="3392680"/>
            <a:ext cx="1582232" cy="15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A2181A-4381-7D0E-F257-DAAC13CCB72E}"/>
              </a:ext>
            </a:extLst>
          </p:cNvPr>
          <p:cNvSpPr/>
          <p:nvPr/>
        </p:nvSpPr>
        <p:spPr>
          <a:xfrm>
            <a:off x="0" y="0"/>
            <a:ext cx="12192000" cy="1485325"/>
          </a:xfrm>
          <a:prstGeom prst="rect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5B2D9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E417F-1ACA-6B41-357F-D9FF274A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2B2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5116-D6A2-B960-111E-C4F4ACB2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Understand users, define problems, create ideas, build and iterate!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9867C-6CB0-7E5E-A84E-DBE125CB0C87}"/>
              </a:ext>
            </a:extLst>
          </p:cNvPr>
          <p:cNvSpPr txBox="1"/>
          <p:nvPr/>
        </p:nvSpPr>
        <p:spPr>
          <a:xfrm>
            <a:off x="6574536" y="1435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6F9B1A-98BE-C0D2-B0C7-A6F3FF1D8D0C}"/>
              </a:ext>
            </a:extLst>
          </p:cNvPr>
          <p:cNvSpPr/>
          <p:nvPr/>
        </p:nvSpPr>
        <p:spPr>
          <a:xfrm>
            <a:off x="838200" y="2657180"/>
            <a:ext cx="2441448" cy="2441448"/>
          </a:xfrm>
          <a:prstGeom prst="ellipse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5B2D90"/>
              </a:solidFill>
              <a:latin typeface="Bradley Hand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88D7D-FBD8-AA01-1CD6-DE8A120FA337}"/>
              </a:ext>
            </a:extLst>
          </p:cNvPr>
          <p:cNvSpPr txBox="1"/>
          <p:nvPr/>
        </p:nvSpPr>
        <p:spPr>
          <a:xfrm>
            <a:off x="993215" y="3133825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Bradley Hand" pitchFamily="2" charset="77"/>
              </a:rPr>
              <a:t>Empathise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1C0574BF-6BF1-0EC8-A109-324647EC7E2B}"/>
              </a:ext>
            </a:extLst>
          </p:cNvPr>
          <p:cNvSpPr/>
          <p:nvPr/>
        </p:nvSpPr>
        <p:spPr>
          <a:xfrm>
            <a:off x="1509904" y="3764720"/>
            <a:ext cx="1098040" cy="1057586"/>
          </a:xfrm>
          <a:prstGeom prst="hear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pic>
        <p:nvPicPr>
          <p:cNvPr id="14" name="Graphic 13" descr="Group with solid fill">
            <a:extLst>
              <a:ext uri="{FF2B5EF4-FFF2-40B4-BE49-F238E27FC236}">
                <a16:creationId xmlns:a16="http://schemas.microsoft.com/office/drawing/2014/main" id="{C551D9D0-4EEA-E77A-E7F4-0397FD699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142" y="3955888"/>
            <a:ext cx="675250" cy="6752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B5DE2BF-587B-5B17-D115-DB1D7DBD65F3}"/>
              </a:ext>
            </a:extLst>
          </p:cNvPr>
          <p:cNvSpPr/>
          <p:nvPr/>
        </p:nvSpPr>
        <p:spPr>
          <a:xfrm>
            <a:off x="2757080" y="3580864"/>
            <a:ext cx="2441448" cy="2441448"/>
          </a:xfrm>
          <a:prstGeom prst="ellipse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2A5551"/>
              </a:solidFill>
              <a:latin typeface="Bradley Hand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483C5-D86D-50F1-ADA3-591CC0160C66}"/>
              </a:ext>
            </a:extLst>
          </p:cNvPr>
          <p:cNvSpPr txBox="1"/>
          <p:nvPr/>
        </p:nvSpPr>
        <p:spPr>
          <a:xfrm>
            <a:off x="3235602" y="5120216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Define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18" name="Graphic 17" descr="Pencil outline">
            <a:extLst>
              <a:ext uri="{FF2B5EF4-FFF2-40B4-BE49-F238E27FC236}">
                <a16:creationId xmlns:a16="http://schemas.microsoft.com/office/drawing/2014/main" id="{681F920B-D57C-483A-CF5F-49FD4FF77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9540" y="3825614"/>
            <a:ext cx="1396168" cy="139616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A14D0E2-27DB-714C-8379-03A9ACCF13C6}"/>
              </a:ext>
            </a:extLst>
          </p:cNvPr>
          <p:cNvSpPr/>
          <p:nvPr/>
        </p:nvSpPr>
        <p:spPr>
          <a:xfrm>
            <a:off x="4792294" y="2678768"/>
            <a:ext cx="2441448" cy="2441448"/>
          </a:xfrm>
          <a:prstGeom prst="ellipse">
            <a:avLst/>
          </a:prstGeom>
          <a:solidFill>
            <a:srgbClr val="5B2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5B2D90"/>
              </a:solidFill>
              <a:latin typeface="Bradley Hand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573EB-5B4B-4700-F03B-3309DE9E6846}"/>
              </a:ext>
            </a:extLst>
          </p:cNvPr>
          <p:cNvSpPr txBox="1"/>
          <p:nvPr/>
        </p:nvSpPr>
        <p:spPr>
          <a:xfrm>
            <a:off x="5380920" y="295038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Ideate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28" name="Graphic 27" descr="Lightbulb with solid fill">
            <a:extLst>
              <a:ext uri="{FF2B5EF4-FFF2-40B4-BE49-F238E27FC236}">
                <a16:creationId xmlns:a16="http://schemas.microsoft.com/office/drawing/2014/main" id="{C0A49ADB-4B60-A7B0-5A92-B6FB1AC48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3502" y="3518215"/>
            <a:ext cx="1210387" cy="121038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AC66F8-A899-2FD8-B447-C7784F6F1EE2}"/>
              </a:ext>
            </a:extLst>
          </p:cNvPr>
          <p:cNvCxnSpPr>
            <a:cxnSpLocks/>
          </p:cNvCxnSpPr>
          <p:nvPr/>
        </p:nvCxnSpPr>
        <p:spPr>
          <a:xfrm>
            <a:off x="6392535" y="4102607"/>
            <a:ext cx="231354" cy="958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ABCA9-D4A0-43F9-102F-D2716F867C18}"/>
              </a:ext>
            </a:extLst>
          </p:cNvPr>
          <p:cNvCxnSpPr>
            <a:cxnSpLocks/>
          </p:cNvCxnSpPr>
          <p:nvPr/>
        </p:nvCxnSpPr>
        <p:spPr>
          <a:xfrm flipV="1">
            <a:off x="6431974" y="3839493"/>
            <a:ext cx="248330" cy="20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DE4028-30BB-B813-AD96-123BB5B65F5C}"/>
              </a:ext>
            </a:extLst>
          </p:cNvPr>
          <p:cNvCxnSpPr>
            <a:cxnSpLocks/>
          </p:cNvCxnSpPr>
          <p:nvPr/>
        </p:nvCxnSpPr>
        <p:spPr>
          <a:xfrm flipV="1">
            <a:off x="6301892" y="3435733"/>
            <a:ext cx="206320" cy="1670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608B1F-EDA6-92B7-5DC8-9B913A8A0CD3}"/>
              </a:ext>
            </a:extLst>
          </p:cNvPr>
          <p:cNvGrpSpPr/>
          <p:nvPr/>
        </p:nvGrpSpPr>
        <p:grpSpPr>
          <a:xfrm flipH="1">
            <a:off x="5316565" y="3458125"/>
            <a:ext cx="389298" cy="762736"/>
            <a:chOff x="8610293" y="3864890"/>
            <a:chExt cx="378412" cy="762736"/>
          </a:xfrm>
          <a:solidFill>
            <a:schemeClr val="bg1"/>
          </a:solidFill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0A9AA2-AC52-1C45-E82F-80D95C309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00936" y="4531764"/>
              <a:ext cx="231354" cy="95862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91EBA3-47C2-84E6-20E5-60B0A55F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375" y="4268650"/>
              <a:ext cx="248330" cy="20956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548AD8-CB63-F951-5EBC-C76FC05D8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293" y="3864890"/>
              <a:ext cx="206320" cy="167089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F80513-3BD8-50DA-359F-369AB2B63F9D}"/>
              </a:ext>
            </a:extLst>
          </p:cNvPr>
          <p:cNvSpPr txBox="1"/>
          <p:nvPr/>
        </p:nvSpPr>
        <p:spPr>
          <a:xfrm>
            <a:off x="7117302" y="508930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Bradley Hand" pitchFamily="2" charset="77"/>
              </a:rPr>
              <a:t>Prototype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55" name="Graphic 54" descr="Programmer female with solid fill">
            <a:extLst>
              <a:ext uri="{FF2B5EF4-FFF2-40B4-BE49-F238E27FC236}">
                <a16:creationId xmlns:a16="http://schemas.microsoft.com/office/drawing/2014/main" id="{692E1541-40A0-0804-5AAA-D75CCE4134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7775" y="3899925"/>
            <a:ext cx="1168694" cy="11686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DC4F091-9D56-FFF4-2993-45ECCD4DC910}"/>
              </a:ext>
            </a:extLst>
          </p:cNvPr>
          <p:cNvSpPr txBox="1"/>
          <p:nvPr/>
        </p:nvSpPr>
        <p:spPr>
          <a:xfrm>
            <a:off x="9414559" y="2948850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/>
                </a:solidFill>
                <a:latin typeface="Bradley Hand" pitchFamily="2" charset="77"/>
              </a:rPr>
              <a:t>Iterate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61" name="Graphic 60" descr="Repeat outline">
            <a:extLst>
              <a:ext uri="{FF2B5EF4-FFF2-40B4-BE49-F238E27FC236}">
                <a16:creationId xmlns:a16="http://schemas.microsoft.com/office/drawing/2014/main" id="{252DA5AE-F8DC-86C1-6E98-7556C9894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1213">
            <a:off x="9311332" y="3305593"/>
            <a:ext cx="1582232" cy="15822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C6F042F-DD57-1C9E-7C61-F34DEB10B975}"/>
              </a:ext>
            </a:extLst>
          </p:cNvPr>
          <p:cNvSpPr/>
          <p:nvPr/>
        </p:nvSpPr>
        <p:spPr>
          <a:xfrm>
            <a:off x="6769096" y="3648428"/>
            <a:ext cx="2441448" cy="24414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bg1">
                  <a:lumMod val="6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F7658-9882-8DDB-1338-1F58F30AE1A6}"/>
              </a:ext>
            </a:extLst>
          </p:cNvPr>
          <p:cNvSpPr txBox="1"/>
          <p:nvPr/>
        </p:nvSpPr>
        <p:spPr>
          <a:xfrm>
            <a:off x="7104241" y="517810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Bradley Hand" pitchFamily="2" charset="77"/>
              </a:rPr>
              <a:t>Prototype</a:t>
            </a:r>
            <a:endParaRPr lang="en-AU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DD174C7A-DCB3-25B9-10BC-E6898A51FC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64714" y="3988725"/>
            <a:ext cx="1168694" cy="11686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C9DE2A-BF95-B034-4D39-F9874EFD4A83}"/>
              </a:ext>
            </a:extLst>
          </p:cNvPr>
          <p:cNvSpPr/>
          <p:nvPr/>
        </p:nvSpPr>
        <p:spPr>
          <a:xfrm>
            <a:off x="8830506" y="2762884"/>
            <a:ext cx="2441448" cy="24414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bg1">
                  <a:lumMod val="6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E63D8-5354-01B8-D9CF-E2DAB32749C2}"/>
              </a:ext>
            </a:extLst>
          </p:cNvPr>
          <p:cNvSpPr txBox="1"/>
          <p:nvPr/>
        </p:nvSpPr>
        <p:spPr>
          <a:xfrm>
            <a:off x="9401498" y="3037650"/>
            <a:ext cx="1269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3200">
                <a:solidFill>
                  <a:schemeClr val="bg1">
                    <a:lumMod val="65000"/>
                  </a:schemeClr>
                </a:solidFill>
                <a:latin typeface="Bradley Hand" pitchFamily="2" charset="77"/>
              </a:rPr>
              <a:t>Iterate</a:t>
            </a:r>
            <a:endParaRPr lang="en-AU" sz="32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Graphic 16" descr="Repeat outline">
            <a:extLst>
              <a:ext uri="{FF2B5EF4-FFF2-40B4-BE49-F238E27FC236}">
                <a16:creationId xmlns:a16="http://schemas.microsoft.com/office/drawing/2014/main" id="{9D9DD64B-86AA-3359-27B7-C3E9E6068A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41213">
            <a:off x="9298271" y="3394393"/>
            <a:ext cx="1582232" cy="15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1754</Words>
  <Application>Microsoft Macintosh PowerPoint</Application>
  <PresentationFormat>Widescreen</PresentationFormat>
  <Paragraphs>273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-apple-system</vt:lpstr>
      <vt:lpstr>Arial</vt:lpstr>
      <vt:lpstr>Bradley Hand</vt:lpstr>
      <vt:lpstr>Calibri</vt:lpstr>
      <vt:lpstr>Calibri Light</vt:lpstr>
      <vt:lpstr>Segoe UI</vt:lpstr>
      <vt:lpstr>Symbol</vt:lpstr>
      <vt:lpstr>Office Theme 2013 - 2022</vt:lpstr>
      <vt:lpstr>PowerPoint Presentation</vt:lpstr>
      <vt:lpstr>PowerPoint Presentation</vt:lpstr>
      <vt:lpstr>PowerPoint Presentation</vt:lpstr>
      <vt:lpstr>Previous projects</vt:lpstr>
      <vt:lpstr>Brainstorm   What are the broader issues we could address?     (20 mins)</vt:lpstr>
      <vt:lpstr>Where to next?   We’ve got problems…   How do we address them?   </vt:lpstr>
      <vt:lpstr>Where to next?   We’ve got problems…   How do we address them?   </vt:lpstr>
      <vt:lpstr>Design Thinking</vt:lpstr>
      <vt:lpstr>Design Thinking</vt:lpstr>
      <vt:lpstr>Design Thinking</vt:lpstr>
      <vt:lpstr>How to… empathy!</vt:lpstr>
      <vt:lpstr>How to… empathy!</vt:lpstr>
      <vt:lpstr>How to… empathy!</vt:lpstr>
      <vt:lpstr>How to… empathy!</vt:lpstr>
      <vt:lpstr>How to… empathy!</vt:lpstr>
      <vt:lpstr>Team Time!  We’ll work in groups to go deeper!   </vt:lpstr>
      <vt:lpstr>Team Time!  We’ll work in groups to go deeper!    (15 mins) </vt:lpstr>
      <vt:lpstr>Let’s hear those ideas!</vt:lpstr>
      <vt:lpstr>So…  how do build a solution?</vt:lpstr>
      <vt:lpstr>Azure is…  A Cloud Computing Platform    </vt:lpstr>
      <vt:lpstr>Essential Cloud Tech</vt:lpstr>
      <vt:lpstr>Make Tech Easy with APIs</vt:lpstr>
      <vt:lpstr>Loads more info on the Cognitive Services Page</vt:lpstr>
      <vt:lpstr>Touch the Tech with IoT</vt:lpstr>
      <vt:lpstr>Loads more info on the Azure IoT Page</vt:lpstr>
      <vt:lpstr>What was all that again</vt:lpstr>
      <vt:lpstr>Team Time!  Let’s look at solutions   (15 mins)  </vt:lpstr>
      <vt:lpstr>Pitch it at me!    </vt:lpstr>
      <vt:lpstr>Pitch it at me!    </vt:lpstr>
      <vt:lpstr>Team Time Build you pitch!   (10 mins)    </vt:lpstr>
      <vt:lpstr>It’s Pitch Time!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Noble</dc:creator>
  <cp:lastModifiedBy>Renee Noble</cp:lastModifiedBy>
  <cp:revision>4</cp:revision>
  <dcterms:created xsi:type="dcterms:W3CDTF">2022-11-09T03:50:52Z</dcterms:created>
  <dcterms:modified xsi:type="dcterms:W3CDTF">2022-11-10T04:23:08Z</dcterms:modified>
</cp:coreProperties>
</file>