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99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A974-C095-4A87-A085-A80765DD6B85}" type="datetimeFigureOut">
              <a:rPr lang="en-GB" smtClean="0"/>
              <a:t>09/07/2015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9E4B-2F23-4604-A9F8-BCBB569B0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72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A974-C095-4A87-A085-A80765DD6B85}" type="datetimeFigureOut">
              <a:rPr lang="en-GB" smtClean="0"/>
              <a:t>09/07/2015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9E4B-2F23-4604-A9F8-BCBB569B0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58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A974-C095-4A87-A085-A80765DD6B85}" type="datetimeFigureOut">
              <a:rPr lang="en-GB" smtClean="0"/>
              <a:t>09/07/2015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9E4B-2F23-4604-A9F8-BCBB569B0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52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A974-C095-4A87-A085-A80765DD6B85}" type="datetimeFigureOut">
              <a:rPr lang="en-GB" smtClean="0"/>
              <a:t>09/07/2015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9E4B-2F23-4604-A9F8-BCBB569B0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84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A974-C095-4A87-A085-A80765DD6B85}" type="datetimeFigureOut">
              <a:rPr lang="en-GB" smtClean="0"/>
              <a:t>09/07/2015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9E4B-2F23-4604-A9F8-BCBB569B0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02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A974-C095-4A87-A085-A80765DD6B85}" type="datetimeFigureOut">
              <a:rPr lang="en-GB" smtClean="0"/>
              <a:t>09/07/2015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9E4B-2F23-4604-A9F8-BCBB569B0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0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A974-C095-4A87-A085-A80765DD6B85}" type="datetimeFigureOut">
              <a:rPr lang="en-GB" smtClean="0"/>
              <a:t>09/07/2015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9E4B-2F23-4604-A9F8-BCBB569B0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83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A974-C095-4A87-A085-A80765DD6B85}" type="datetimeFigureOut">
              <a:rPr lang="en-GB" smtClean="0"/>
              <a:t>09/07/2015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9E4B-2F23-4604-A9F8-BCBB569B0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0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A974-C095-4A87-A085-A80765DD6B85}" type="datetimeFigureOut">
              <a:rPr lang="en-GB" smtClean="0"/>
              <a:t>09/07/2015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9E4B-2F23-4604-A9F8-BCBB569B0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05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A974-C095-4A87-A085-A80765DD6B85}" type="datetimeFigureOut">
              <a:rPr lang="en-GB" smtClean="0"/>
              <a:t>09/07/2015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9E4B-2F23-4604-A9F8-BCBB569B0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92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A974-C095-4A87-A085-A80765DD6B85}" type="datetimeFigureOut">
              <a:rPr lang="en-GB" smtClean="0"/>
              <a:t>09/07/2015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9E4B-2F23-4604-A9F8-BCBB569B0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02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DA974-C095-4A87-A085-A80765DD6B85}" type="datetimeFigureOut">
              <a:rPr lang="en-GB" smtClean="0"/>
              <a:t>09/07/2015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E9E4B-2F23-4604-A9F8-BCBB569B0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89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9060" y="116632"/>
            <a:ext cx="720080" cy="54726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 err="1" smtClean="0"/>
              <a:t>IsisLogOnExceptionFilter</a:t>
            </a:r>
            <a:endParaRPr lang="en-GB" sz="1400" dirty="0"/>
          </a:p>
        </p:txBody>
      </p:sp>
      <p:sp>
        <p:nvSpPr>
          <p:cNvPr id="5" name="Rectangle 4"/>
          <p:cNvSpPr/>
          <p:nvPr/>
        </p:nvSpPr>
        <p:spPr>
          <a:xfrm>
            <a:off x="2393156" y="116632"/>
            <a:ext cx="720080" cy="54726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 err="1" smtClean="0"/>
              <a:t>ResourceCachingFilter</a:t>
            </a:r>
            <a:endParaRPr lang="en-GB" sz="1400" dirty="0"/>
          </a:p>
        </p:txBody>
      </p:sp>
      <p:sp>
        <p:nvSpPr>
          <p:cNvPr id="6" name="Rectangle 5"/>
          <p:cNvSpPr/>
          <p:nvPr/>
        </p:nvSpPr>
        <p:spPr>
          <a:xfrm>
            <a:off x="3257252" y="3861048"/>
            <a:ext cx="720080" cy="1728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 err="1" smtClean="0"/>
              <a:t>IsisSessionFilter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4121348" y="3861048"/>
            <a:ext cx="720080" cy="1728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 err="1" smtClean="0"/>
              <a:t>IsisTransactionFilter</a:t>
            </a: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 err="1" smtClean="0"/>
              <a:t>ForRestfulObjects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4985444" y="3861048"/>
            <a:ext cx="72008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 err="1" smtClean="0"/>
              <a:t>HttpServletDispatcher</a:t>
            </a:r>
            <a:endParaRPr lang="en-GB" sz="1400" dirty="0" smtClean="0"/>
          </a:p>
          <a:p>
            <a:pPr algn="ctr"/>
            <a:r>
              <a:rPr lang="en-GB" sz="1400" dirty="0" smtClean="0"/>
              <a:t>(</a:t>
            </a:r>
            <a:r>
              <a:rPr lang="en-GB" sz="1400" dirty="0" err="1" smtClean="0"/>
              <a:t>RestEasy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9" name="Rectangle 8"/>
          <p:cNvSpPr/>
          <p:nvPr/>
        </p:nvSpPr>
        <p:spPr>
          <a:xfrm>
            <a:off x="3257252" y="116632"/>
            <a:ext cx="1584176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ResourceServlet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664964" y="116632"/>
            <a:ext cx="720080" cy="54726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 err="1" smtClean="0"/>
              <a:t>ShiroFilter</a:t>
            </a: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 smtClean="0"/>
              <a:t>(</a:t>
            </a:r>
            <a:r>
              <a:rPr lang="en-GB" sz="1400" dirty="0" err="1"/>
              <a:t>S</a:t>
            </a:r>
            <a:r>
              <a:rPr lang="en-GB" sz="1400" dirty="0" err="1" smtClean="0"/>
              <a:t>hiro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3" name="Rectangle 12"/>
          <p:cNvSpPr/>
          <p:nvPr/>
        </p:nvSpPr>
        <p:spPr>
          <a:xfrm>
            <a:off x="664964" y="5733256"/>
            <a:ext cx="8371532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RestEasyBootstrapper</a:t>
            </a:r>
            <a:r>
              <a:rPr lang="en-GB" sz="1400" dirty="0" smtClean="0"/>
              <a:t> </a:t>
            </a:r>
            <a:r>
              <a:rPr lang="en-GB" sz="1400" dirty="0" smtClean="0"/>
              <a:t>(</a:t>
            </a:r>
            <a:r>
              <a:rPr lang="en-GB" sz="1400" dirty="0" err="1" smtClean="0"/>
              <a:t>RestEasy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4" name="Rectangle 13"/>
          <p:cNvSpPr/>
          <p:nvPr/>
        </p:nvSpPr>
        <p:spPr>
          <a:xfrm>
            <a:off x="5856768" y="3861048"/>
            <a:ext cx="3179728" cy="1728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RestfulObjectApplication</a:t>
            </a:r>
            <a:endParaRPr lang="en-GB" sz="1400" dirty="0"/>
          </a:p>
        </p:txBody>
      </p:sp>
      <p:sp>
        <p:nvSpPr>
          <p:cNvPr id="15" name="Flowchart: Multidocument 14"/>
          <p:cNvSpPr/>
          <p:nvPr/>
        </p:nvSpPr>
        <p:spPr>
          <a:xfrm>
            <a:off x="4985444" y="476672"/>
            <a:ext cx="1242740" cy="864096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.</a:t>
            </a:r>
            <a:r>
              <a:rPr lang="en-GB" sz="1400" dirty="0" err="1" smtClean="0"/>
              <a:t>png</a:t>
            </a:r>
            <a:r>
              <a:rPr lang="en-GB" sz="1400" dirty="0" smtClean="0"/>
              <a:t>, .jpg, .</a:t>
            </a:r>
            <a:r>
              <a:rPr lang="en-GB" sz="1400" dirty="0" err="1" smtClean="0"/>
              <a:t>css</a:t>
            </a:r>
            <a:r>
              <a:rPr lang="en-GB" sz="1400" dirty="0" smtClean="0"/>
              <a:t> </a:t>
            </a:r>
            <a:r>
              <a:rPr lang="en-GB" sz="1400" dirty="0" err="1" smtClean="0"/>
              <a:t>etc</a:t>
            </a:r>
            <a:endParaRPr lang="en-GB" sz="1400" dirty="0"/>
          </a:p>
        </p:txBody>
      </p:sp>
      <p:sp>
        <p:nvSpPr>
          <p:cNvPr id="21" name="Left Brace 20"/>
          <p:cNvSpPr/>
          <p:nvPr/>
        </p:nvSpPr>
        <p:spPr>
          <a:xfrm>
            <a:off x="323528" y="3861048"/>
            <a:ext cx="269428" cy="1728192"/>
          </a:xfrm>
          <a:prstGeom prst="leftBrace">
            <a:avLst>
              <a:gd name="adj1" fmla="val 49567"/>
              <a:gd name="adj2" fmla="val 50000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-290043" y="4534329"/>
            <a:ext cx="87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/restful</a:t>
            </a:r>
            <a:endParaRPr lang="en-GB" dirty="0"/>
          </a:p>
        </p:txBody>
      </p:sp>
      <p:sp>
        <p:nvSpPr>
          <p:cNvPr id="25" name="Left Brace 24"/>
          <p:cNvSpPr/>
          <p:nvPr/>
        </p:nvSpPr>
        <p:spPr>
          <a:xfrm>
            <a:off x="323526" y="116632"/>
            <a:ext cx="269428" cy="1800200"/>
          </a:xfrm>
          <a:prstGeom prst="leftBrace">
            <a:avLst>
              <a:gd name="adj1" fmla="val 49567"/>
              <a:gd name="adj2" fmla="val 50000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-467555" y="861921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(resources)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275856" y="1988840"/>
            <a:ext cx="720080" cy="1728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 err="1" smtClean="0"/>
              <a:t>WicketFilter</a:t>
            </a: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 smtClean="0"/>
              <a:t>(Wicket)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4121348" y="1988840"/>
            <a:ext cx="4915148" cy="17281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400" dirty="0" err="1" smtClean="0"/>
              <a:t>IsisWicketApplication</a:t>
            </a: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 smtClean="0"/>
              <a:t>(application-specific subclass)</a:t>
            </a:r>
            <a:endParaRPr lang="en-GB" sz="1400" dirty="0"/>
          </a:p>
        </p:txBody>
      </p:sp>
      <p:sp>
        <p:nvSpPr>
          <p:cNvPr id="23" name="Left Brace 22"/>
          <p:cNvSpPr/>
          <p:nvPr/>
        </p:nvSpPr>
        <p:spPr>
          <a:xfrm>
            <a:off x="323528" y="1988840"/>
            <a:ext cx="269428" cy="1728192"/>
          </a:xfrm>
          <a:prstGeom prst="leftBrace">
            <a:avLst>
              <a:gd name="adj1" fmla="val 49567"/>
              <a:gd name="adj2" fmla="val 50000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-290907" y="2734129"/>
            <a:ext cx="87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/wicket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4230564" y="2132856"/>
            <a:ext cx="1872208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Isis Bootstrapping</a:t>
            </a:r>
            <a:endParaRPr lang="en-GB" sz="1400" dirty="0"/>
          </a:p>
        </p:txBody>
      </p:sp>
      <p:sp>
        <p:nvSpPr>
          <p:cNvPr id="29" name="Rectangle 28"/>
          <p:cNvSpPr/>
          <p:nvPr/>
        </p:nvSpPr>
        <p:spPr>
          <a:xfrm rot="16200000">
            <a:off x="4041244" y="2754224"/>
            <a:ext cx="1008112" cy="6294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Isis session </a:t>
            </a:r>
            <a:r>
              <a:rPr lang="en-GB" sz="1400" dirty="0" err="1" smtClean="0"/>
              <a:t>mgmt</a:t>
            </a:r>
            <a:endParaRPr lang="en-GB" sz="1400" dirty="0"/>
          </a:p>
        </p:txBody>
      </p:sp>
      <p:sp>
        <p:nvSpPr>
          <p:cNvPr id="30" name="Rectangle 29"/>
          <p:cNvSpPr/>
          <p:nvPr/>
        </p:nvSpPr>
        <p:spPr>
          <a:xfrm rot="16200000">
            <a:off x="4851933" y="2754226"/>
            <a:ext cx="1008112" cy="6294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Isis transaction </a:t>
            </a:r>
            <a:r>
              <a:rPr lang="en-GB" sz="1400" dirty="0" err="1" smtClean="0"/>
              <a:t>mgmt</a:t>
            </a:r>
            <a:endParaRPr lang="en-GB" sz="1400" dirty="0"/>
          </a:p>
        </p:txBody>
      </p:sp>
      <p:sp>
        <p:nvSpPr>
          <p:cNvPr id="32" name="Rectangle 31"/>
          <p:cNvSpPr/>
          <p:nvPr/>
        </p:nvSpPr>
        <p:spPr>
          <a:xfrm>
            <a:off x="664964" y="6237312"/>
            <a:ext cx="8371532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EnvironmentLoaderListener</a:t>
            </a:r>
            <a:r>
              <a:rPr lang="en-GB" sz="1400" dirty="0" smtClean="0"/>
              <a:t> (</a:t>
            </a:r>
            <a:r>
              <a:rPr lang="en-GB" sz="1400" dirty="0" err="1" smtClean="0"/>
              <a:t>Shiro</a:t>
            </a:r>
            <a:r>
              <a:rPr lang="en-GB" sz="1400" dirty="0" smtClean="0"/>
              <a:t>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86226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9060" y="116632"/>
            <a:ext cx="720080" cy="3600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 err="1" smtClean="0"/>
              <a:t>IsisLogOnExceptionFilter</a:t>
            </a:r>
            <a:endParaRPr lang="en-GB" sz="1400" dirty="0"/>
          </a:p>
        </p:txBody>
      </p:sp>
      <p:sp>
        <p:nvSpPr>
          <p:cNvPr id="5" name="Rectangle 4"/>
          <p:cNvSpPr/>
          <p:nvPr/>
        </p:nvSpPr>
        <p:spPr>
          <a:xfrm>
            <a:off x="2393156" y="116632"/>
            <a:ext cx="720080" cy="3600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 err="1" smtClean="0"/>
              <a:t>ResourceCachingFilter</a:t>
            </a:r>
            <a:endParaRPr lang="en-GB" sz="1400" dirty="0"/>
          </a:p>
        </p:txBody>
      </p:sp>
      <p:sp>
        <p:nvSpPr>
          <p:cNvPr id="9" name="Rectangle 8"/>
          <p:cNvSpPr/>
          <p:nvPr/>
        </p:nvSpPr>
        <p:spPr>
          <a:xfrm>
            <a:off x="3257252" y="116632"/>
            <a:ext cx="1584176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ResourceServlet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664964" y="116632"/>
            <a:ext cx="720080" cy="3600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 err="1" smtClean="0"/>
              <a:t>ShiroFilter</a:t>
            </a: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 smtClean="0"/>
              <a:t>(</a:t>
            </a:r>
            <a:r>
              <a:rPr lang="en-GB" sz="1400" dirty="0" err="1"/>
              <a:t>S</a:t>
            </a:r>
            <a:r>
              <a:rPr lang="en-GB" sz="1400" dirty="0" err="1" smtClean="0"/>
              <a:t>hiro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Flowchart: Multidocument 14"/>
          <p:cNvSpPr/>
          <p:nvPr/>
        </p:nvSpPr>
        <p:spPr>
          <a:xfrm>
            <a:off x="4985444" y="476672"/>
            <a:ext cx="1242740" cy="864096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.</a:t>
            </a:r>
            <a:r>
              <a:rPr lang="en-GB" sz="1400" dirty="0" err="1" smtClean="0"/>
              <a:t>png</a:t>
            </a:r>
            <a:r>
              <a:rPr lang="en-GB" sz="1400" dirty="0" smtClean="0"/>
              <a:t>, .jpg, .</a:t>
            </a:r>
            <a:r>
              <a:rPr lang="en-GB" sz="1400" dirty="0" err="1" smtClean="0"/>
              <a:t>css</a:t>
            </a:r>
            <a:r>
              <a:rPr lang="en-GB" sz="1400" dirty="0" smtClean="0"/>
              <a:t> </a:t>
            </a:r>
            <a:r>
              <a:rPr lang="en-GB" sz="1400" dirty="0" err="1" smtClean="0"/>
              <a:t>etc</a:t>
            </a:r>
            <a:endParaRPr lang="en-GB" sz="1400" dirty="0"/>
          </a:p>
        </p:txBody>
      </p:sp>
      <p:sp>
        <p:nvSpPr>
          <p:cNvPr id="23" name="Left Brace 22"/>
          <p:cNvSpPr/>
          <p:nvPr/>
        </p:nvSpPr>
        <p:spPr>
          <a:xfrm>
            <a:off x="323528" y="1988840"/>
            <a:ext cx="269428" cy="1728192"/>
          </a:xfrm>
          <a:prstGeom prst="leftBrace">
            <a:avLst>
              <a:gd name="adj1" fmla="val 49567"/>
              <a:gd name="adj2" fmla="val 50000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-290907" y="2734129"/>
            <a:ext cx="87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/wicket</a:t>
            </a:r>
            <a:endParaRPr lang="en-GB" dirty="0"/>
          </a:p>
        </p:txBody>
      </p:sp>
      <p:sp>
        <p:nvSpPr>
          <p:cNvPr id="25" name="Left Brace 24"/>
          <p:cNvSpPr/>
          <p:nvPr/>
        </p:nvSpPr>
        <p:spPr>
          <a:xfrm>
            <a:off x="323526" y="116632"/>
            <a:ext cx="269428" cy="1800200"/>
          </a:xfrm>
          <a:prstGeom prst="leftBrace">
            <a:avLst>
              <a:gd name="adj1" fmla="val 49567"/>
              <a:gd name="adj2" fmla="val 50000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-467555" y="861921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(resources)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664964" y="3861048"/>
            <a:ext cx="8371532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RestEasyBootstrapper</a:t>
            </a:r>
            <a:r>
              <a:rPr lang="en-GB" sz="1400" dirty="0" smtClean="0"/>
              <a:t> </a:t>
            </a:r>
            <a:r>
              <a:rPr lang="en-GB" sz="1400" dirty="0" smtClean="0"/>
              <a:t>(</a:t>
            </a:r>
            <a:r>
              <a:rPr lang="en-GB" sz="1400" dirty="0" err="1" smtClean="0"/>
              <a:t>RestEasy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33" name="Rectangle 32"/>
          <p:cNvSpPr/>
          <p:nvPr/>
        </p:nvSpPr>
        <p:spPr>
          <a:xfrm>
            <a:off x="664964" y="4365104"/>
            <a:ext cx="8371532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EnvironmentLoaderListener</a:t>
            </a:r>
            <a:r>
              <a:rPr lang="en-GB" sz="1400" dirty="0" smtClean="0"/>
              <a:t> (</a:t>
            </a:r>
            <a:r>
              <a:rPr lang="en-GB" sz="1400" dirty="0" err="1" smtClean="0"/>
              <a:t>Shiro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34" name="Rectangle 33"/>
          <p:cNvSpPr/>
          <p:nvPr/>
        </p:nvSpPr>
        <p:spPr>
          <a:xfrm>
            <a:off x="3275856" y="1988840"/>
            <a:ext cx="720080" cy="1728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 err="1" smtClean="0"/>
              <a:t>WicketFilter</a:t>
            </a: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 smtClean="0"/>
              <a:t>(Wicket)</a:t>
            </a:r>
            <a:endParaRPr lang="en-GB" sz="1400" dirty="0"/>
          </a:p>
        </p:txBody>
      </p:sp>
      <p:sp>
        <p:nvSpPr>
          <p:cNvPr id="35" name="Rectangle 34"/>
          <p:cNvSpPr/>
          <p:nvPr/>
        </p:nvSpPr>
        <p:spPr>
          <a:xfrm>
            <a:off x="4121348" y="1988840"/>
            <a:ext cx="4915148" cy="17281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400" dirty="0" err="1" smtClean="0"/>
              <a:t>IsisWicketApplication</a:t>
            </a: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 smtClean="0"/>
              <a:t>(application-specific subclass)</a:t>
            </a:r>
            <a:endParaRPr lang="en-GB" sz="1400" dirty="0"/>
          </a:p>
        </p:txBody>
      </p:sp>
      <p:sp>
        <p:nvSpPr>
          <p:cNvPr id="36" name="Rectangle 35"/>
          <p:cNvSpPr/>
          <p:nvPr/>
        </p:nvSpPr>
        <p:spPr>
          <a:xfrm>
            <a:off x="4230564" y="2132856"/>
            <a:ext cx="1872208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Isis Bootstrapping</a:t>
            </a:r>
            <a:endParaRPr lang="en-GB" sz="1400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4041244" y="2754224"/>
            <a:ext cx="1008112" cy="6294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Isis session </a:t>
            </a:r>
            <a:r>
              <a:rPr lang="en-GB" sz="1400" dirty="0" err="1" smtClean="0"/>
              <a:t>mgmt</a:t>
            </a:r>
            <a:endParaRPr lang="en-GB" sz="1400" dirty="0"/>
          </a:p>
        </p:txBody>
      </p:sp>
      <p:sp>
        <p:nvSpPr>
          <p:cNvPr id="38" name="Rectangle 37"/>
          <p:cNvSpPr/>
          <p:nvPr/>
        </p:nvSpPr>
        <p:spPr>
          <a:xfrm rot="16200000">
            <a:off x="4851933" y="2754226"/>
            <a:ext cx="1008112" cy="6294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Isis transaction </a:t>
            </a:r>
            <a:r>
              <a:rPr lang="en-GB" sz="1400" dirty="0" err="1" smtClean="0"/>
              <a:t>mgmt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5842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664964" y="3861048"/>
            <a:ext cx="8371532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IsisWebAppBootstrapper</a:t>
            </a:r>
            <a:endParaRPr lang="en-GB" sz="1400" dirty="0"/>
          </a:p>
        </p:txBody>
      </p:sp>
      <p:sp>
        <p:nvSpPr>
          <p:cNvPr id="4" name="Rectangle 3"/>
          <p:cNvSpPr/>
          <p:nvPr/>
        </p:nvSpPr>
        <p:spPr>
          <a:xfrm>
            <a:off x="1529060" y="116632"/>
            <a:ext cx="720080" cy="3600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 err="1" smtClean="0"/>
              <a:t>IsisLogOnExceptionFilter</a:t>
            </a:r>
            <a:endParaRPr lang="en-GB" sz="1400" dirty="0"/>
          </a:p>
        </p:txBody>
      </p:sp>
      <p:sp>
        <p:nvSpPr>
          <p:cNvPr id="5" name="Rectangle 4"/>
          <p:cNvSpPr/>
          <p:nvPr/>
        </p:nvSpPr>
        <p:spPr>
          <a:xfrm>
            <a:off x="2393156" y="116632"/>
            <a:ext cx="720080" cy="3600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 err="1" smtClean="0"/>
              <a:t>ResourceCachingFilter</a:t>
            </a:r>
            <a:endParaRPr lang="en-GB" sz="1400" dirty="0"/>
          </a:p>
        </p:txBody>
      </p:sp>
      <p:sp>
        <p:nvSpPr>
          <p:cNvPr id="6" name="Rectangle 5"/>
          <p:cNvSpPr/>
          <p:nvPr/>
        </p:nvSpPr>
        <p:spPr>
          <a:xfrm>
            <a:off x="3257252" y="1988840"/>
            <a:ext cx="720080" cy="1728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 err="1" smtClean="0"/>
              <a:t>IsisSessionFilter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4121348" y="1988840"/>
            <a:ext cx="720080" cy="1728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 err="1" smtClean="0"/>
              <a:t>IsisTransactionFilter</a:t>
            </a: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 err="1" smtClean="0"/>
              <a:t>ForRestfulObjects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4985444" y="1988840"/>
            <a:ext cx="72008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 err="1" smtClean="0"/>
              <a:t>HttpServletDispatcher</a:t>
            </a:r>
            <a:endParaRPr lang="en-GB" sz="1400" dirty="0" smtClean="0"/>
          </a:p>
          <a:p>
            <a:pPr algn="ctr"/>
            <a:r>
              <a:rPr lang="en-GB" sz="1400" dirty="0" smtClean="0"/>
              <a:t>(</a:t>
            </a:r>
            <a:r>
              <a:rPr lang="en-GB" sz="1400" dirty="0" err="1" smtClean="0"/>
              <a:t>RestEasy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9" name="Rectangle 8"/>
          <p:cNvSpPr/>
          <p:nvPr/>
        </p:nvSpPr>
        <p:spPr>
          <a:xfrm>
            <a:off x="3257252" y="116632"/>
            <a:ext cx="1584176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ResourceServlet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664964" y="116632"/>
            <a:ext cx="720080" cy="3600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 err="1" smtClean="0"/>
              <a:t>ShiroFilter</a:t>
            </a: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 smtClean="0"/>
              <a:t>(</a:t>
            </a:r>
            <a:r>
              <a:rPr lang="en-GB" sz="1400" dirty="0" err="1"/>
              <a:t>S</a:t>
            </a:r>
            <a:r>
              <a:rPr lang="en-GB" sz="1400" dirty="0" err="1" smtClean="0"/>
              <a:t>hiro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4" name="Rectangle 13"/>
          <p:cNvSpPr/>
          <p:nvPr/>
        </p:nvSpPr>
        <p:spPr>
          <a:xfrm>
            <a:off x="5856768" y="1988840"/>
            <a:ext cx="3179728" cy="1728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RestfulObjectApplication</a:t>
            </a:r>
            <a:endParaRPr lang="en-GB" sz="1400" dirty="0"/>
          </a:p>
        </p:txBody>
      </p:sp>
      <p:sp>
        <p:nvSpPr>
          <p:cNvPr id="15" name="Flowchart: Multidocument 14"/>
          <p:cNvSpPr/>
          <p:nvPr/>
        </p:nvSpPr>
        <p:spPr>
          <a:xfrm>
            <a:off x="4985444" y="476672"/>
            <a:ext cx="1242740" cy="864096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.</a:t>
            </a:r>
            <a:r>
              <a:rPr lang="en-GB" sz="1400" dirty="0" err="1" smtClean="0"/>
              <a:t>png</a:t>
            </a:r>
            <a:r>
              <a:rPr lang="en-GB" sz="1400" dirty="0" smtClean="0"/>
              <a:t>, .jpg, .</a:t>
            </a:r>
            <a:r>
              <a:rPr lang="en-GB" sz="1400" dirty="0" err="1" smtClean="0"/>
              <a:t>css</a:t>
            </a:r>
            <a:r>
              <a:rPr lang="en-GB" sz="1400" dirty="0" smtClean="0"/>
              <a:t> </a:t>
            </a:r>
            <a:r>
              <a:rPr lang="en-GB" sz="1400" dirty="0" err="1" smtClean="0"/>
              <a:t>etc</a:t>
            </a:r>
            <a:endParaRPr lang="en-GB" sz="1400" dirty="0"/>
          </a:p>
        </p:txBody>
      </p:sp>
      <p:sp>
        <p:nvSpPr>
          <p:cNvPr id="19" name="Rectangle 18"/>
          <p:cNvSpPr/>
          <p:nvPr/>
        </p:nvSpPr>
        <p:spPr>
          <a:xfrm>
            <a:off x="1691680" y="3933056"/>
            <a:ext cx="1872208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Isis Bootstrapping</a:t>
            </a:r>
            <a:endParaRPr lang="en-GB" sz="1400" dirty="0"/>
          </a:p>
        </p:txBody>
      </p:sp>
      <p:sp>
        <p:nvSpPr>
          <p:cNvPr id="21" name="Left Brace 20"/>
          <p:cNvSpPr/>
          <p:nvPr/>
        </p:nvSpPr>
        <p:spPr>
          <a:xfrm>
            <a:off x="323528" y="1988840"/>
            <a:ext cx="269428" cy="1728192"/>
          </a:xfrm>
          <a:prstGeom prst="leftBrace">
            <a:avLst>
              <a:gd name="adj1" fmla="val 49567"/>
              <a:gd name="adj2" fmla="val 50000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-290043" y="2734129"/>
            <a:ext cx="87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/restful</a:t>
            </a:r>
            <a:endParaRPr lang="en-GB" dirty="0"/>
          </a:p>
        </p:txBody>
      </p:sp>
      <p:sp>
        <p:nvSpPr>
          <p:cNvPr id="25" name="Left Brace 24"/>
          <p:cNvSpPr/>
          <p:nvPr/>
        </p:nvSpPr>
        <p:spPr>
          <a:xfrm>
            <a:off x="323526" y="116632"/>
            <a:ext cx="269428" cy="1800200"/>
          </a:xfrm>
          <a:prstGeom prst="leftBrace">
            <a:avLst>
              <a:gd name="adj1" fmla="val 49567"/>
              <a:gd name="adj2" fmla="val 50000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-467555" y="861921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(resources)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664964" y="4437112"/>
            <a:ext cx="8371532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RestEasyBootstrapper</a:t>
            </a:r>
            <a:r>
              <a:rPr lang="en-GB" sz="1400" dirty="0" smtClean="0"/>
              <a:t> </a:t>
            </a:r>
            <a:r>
              <a:rPr lang="en-GB" sz="1400" dirty="0" smtClean="0"/>
              <a:t>(</a:t>
            </a:r>
            <a:r>
              <a:rPr lang="en-GB" sz="1400" dirty="0" err="1" smtClean="0"/>
              <a:t>RestEasy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24" name="Rectangle 23"/>
          <p:cNvSpPr/>
          <p:nvPr/>
        </p:nvSpPr>
        <p:spPr>
          <a:xfrm>
            <a:off x="664964" y="4941168"/>
            <a:ext cx="8371532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EnvironmentLoaderListener</a:t>
            </a:r>
            <a:r>
              <a:rPr lang="en-GB" sz="1400" dirty="0" smtClean="0"/>
              <a:t> (</a:t>
            </a:r>
            <a:r>
              <a:rPr lang="en-GB" sz="1400" dirty="0" err="1" smtClean="0"/>
              <a:t>Shiro</a:t>
            </a:r>
            <a:r>
              <a:rPr lang="en-GB" sz="1400" dirty="0" smtClean="0"/>
              <a:t>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38293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51520" y="188640"/>
            <a:ext cx="15121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servlet</a:t>
            </a:r>
            <a:endParaRPr lang="en-GB" sz="1400" dirty="0"/>
          </a:p>
        </p:txBody>
      </p:sp>
      <p:sp>
        <p:nvSpPr>
          <p:cNvPr id="17" name="Rectangle 16"/>
          <p:cNvSpPr/>
          <p:nvPr/>
        </p:nvSpPr>
        <p:spPr>
          <a:xfrm>
            <a:off x="1907704" y="188640"/>
            <a:ext cx="1512168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filter</a:t>
            </a:r>
            <a:endParaRPr lang="en-GB" sz="1400" dirty="0"/>
          </a:p>
        </p:txBody>
      </p:sp>
      <p:sp>
        <p:nvSpPr>
          <p:cNvPr id="18" name="Rectangle 17"/>
          <p:cNvSpPr/>
          <p:nvPr/>
        </p:nvSpPr>
        <p:spPr>
          <a:xfrm>
            <a:off x="3563888" y="188640"/>
            <a:ext cx="1872208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</a:t>
            </a:r>
            <a:r>
              <a:rPr lang="en-GB" sz="1400" dirty="0" smtClean="0"/>
              <a:t>ervlet context listener</a:t>
            </a:r>
            <a:endParaRPr lang="en-GB" sz="1400" dirty="0"/>
          </a:p>
        </p:txBody>
      </p:sp>
      <p:sp>
        <p:nvSpPr>
          <p:cNvPr id="19" name="Rectangle 18"/>
          <p:cNvSpPr/>
          <p:nvPr/>
        </p:nvSpPr>
        <p:spPr>
          <a:xfrm>
            <a:off x="5580112" y="188640"/>
            <a:ext cx="1512168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Wicket API</a:t>
            </a:r>
            <a:endParaRPr lang="en-GB" sz="1400" dirty="0"/>
          </a:p>
        </p:txBody>
      </p:sp>
      <p:sp>
        <p:nvSpPr>
          <p:cNvPr id="31" name="Rectangle 30"/>
          <p:cNvSpPr/>
          <p:nvPr/>
        </p:nvSpPr>
        <p:spPr>
          <a:xfrm>
            <a:off x="7236296" y="188640"/>
            <a:ext cx="1512168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JAX-RS API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680360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126</Words>
  <Application>Microsoft Office PowerPoint</Application>
  <PresentationFormat>On-screen Show (4:3)</PresentationFormat>
  <Paragraphs>55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9</cp:revision>
  <dcterms:created xsi:type="dcterms:W3CDTF">2015-07-09T10:38:05Z</dcterms:created>
  <dcterms:modified xsi:type="dcterms:W3CDTF">2015-07-09T12:29:33Z</dcterms:modified>
</cp:coreProperties>
</file>