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64801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51632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51632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47940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47940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479400"/>
            <a:ext cx="292104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58480"/>
            <a:ext cx="9072000" cy="501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47940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516320"/>
            <a:ext cx="442692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479400"/>
            <a:ext cx="9072000" cy="179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8480"/>
            <a:ext cx="907200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516320"/>
            <a:ext cx="907200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4932000"/>
            <a:ext cx="5578200" cy="806400"/>
          </a:xfrm>
          <a:prstGeom prst="rect">
            <a:avLst/>
          </a:prstGeom>
          <a:solidFill>
            <a:srgbClr val="99CC99"/>
          </a:solidFill>
          <a:ln>
            <a:solidFill>
              <a:srgbClr val="0033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336633"/>
                </a:solidFill>
                <a:latin typeface="Calibri"/>
                <a:ea typeface="DejaVu Sans"/>
              </a:rPr>
              <a:t>App Specific Event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336633"/>
                </a:solidFill>
                <a:latin typeface="Calibri"/>
                <a:ea typeface="DejaVu Sans"/>
              </a:rPr>
              <a:t>Subscribers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233440" y="504000"/>
            <a:ext cx="3704760" cy="1765800"/>
          </a:xfrm>
          <a:prstGeom prst="rect">
            <a:avLst/>
          </a:prstGeom>
          <a:gradFill rotWithShape="0">
            <a:gsLst>
              <a:gs pos="0">
                <a:srgbClr val="ABBDDB"/>
              </a:gs>
              <a:gs pos="100000">
                <a:srgbClr val="9DB2D4"/>
              </a:gs>
            </a:gsLst>
            <a:lin ang="5400000"/>
          </a:gradFill>
          <a:ln>
            <a:solidFill>
              <a:srgbClr val="4F81BD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1F497D"/>
                </a:solidFill>
                <a:latin typeface="Calibri"/>
                <a:ea typeface="DejaVu Sans"/>
              </a:rPr>
              <a:t>Interaction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35520" y="504000"/>
            <a:ext cx="1406880" cy="1779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(intention to execute)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20000" y="864000"/>
            <a:ext cx="1494720" cy="1296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Member</a:t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Execution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action invocation</a:t>
            </a:r>
            <a:br/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br/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property edit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572000" y="5077440"/>
            <a:ext cx="1114560" cy="573120"/>
          </a:xfrm>
          <a:prstGeom prst="rect">
            <a:avLst/>
          </a:prstGeom>
          <a:solidFill>
            <a:srgbClr val="669966"/>
          </a:solidFill>
          <a:ln>
            <a:solidFill>
              <a:srgbClr val="66339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Abstract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LifecycleEvent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880000" y="3535920"/>
            <a:ext cx="3058200" cy="835920"/>
          </a:xfrm>
          <a:prstGeom prst="rect">
            <a:avLst/>
          </a:prstGeom>
          <a:noFill/>
          <a:ln>
            <a:solidFill>
              <a:srgbClr val="66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663399"/>
                </a:solidFill>
                <a:latin typeface="Calibri"/>
                <a:ea typeface="DejaVu Sans"/>
              </a:rPr>
              <a:t>EntityChangeTracker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3420000" y="3904920"/>
            <a:ext cx="2065320" cy="377280"/>
          </a:xfrm>
          <a:prstGeom prst="rect">
            <a:avLst/>
          </a:prstGeom>
          <a:solidFill>
            <a:srgbClr val="996699"/>
          </a:solidFill>
          <a:ln>
            <a:solidFill>
              <a:srgbClr val="6633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Courier New"/>
              </a:rPr>
              <a:t>Entity Change Records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996280" y="3186720"/>
            <a:ext cx="21805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F79646"/>
                </a:solidFill>
                <a:latin typeface="Calibri"/>
                <a:ea typeface="DejaVu Sans"/>
              </a:rPr>
              <a:t>enlist</a:t>
            </a:r>
            <a:r>
              <a:rPr lang="en-GB" sz="1100" b="0" strike="noStrike" spc="-1" baseline="33000">
                <a:solidFill>
                  <a:srgbClr val="F79646"/>
                </a:solidFill>
                <a:latin typeface="Calibri"/>
                <a:ea typeface="DejaVu Sans"/>
              </a:rPr>
              <a:t>3</a:t>
            </a:r>
            <a:r>
              <a:rPr lang="en-GB" sz="1100" b="0" strike="noStrike" spc="-1">
                <a:solidFill>
                  <a:srgbClr val="F79646"/>
                </a:solidFill>
                <a:latin typeface="Calibri"/>
                <a:ea typeface="DejaVu Sans"/>
              </a:rPr>
              <a:t> entities as they are modified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13840" y="144000"/>
            <a:ext cx="5904360" cy="2280960"/>
          </a:xfrm>
          <a:prstGeom prst="rect">
            <a:avLst/>
          </a:prstGeom>
          <a:noFill/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1F497D"/>
                </a:solidFill>
                <a:latin typeface="Calibri"/>
                <a:ea typeface="DejaVu Sans"/>
              </a:rPr>
              <a:t>InteractionContext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6294600" y="833760"/>
            <a:ext cx="1587600" cy="496440"/>
          </a:xfrm>
          <a:prstGeom prst="rect">
            <a:avLst/>
          </a:prstGeom>
          <a:solidFill>
            <a:srgbClr val="FFFFFF"/>
          </a:solidFill>
          <a:ln>
            <a:solidFill>
              <a:srgbClr val="3366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336699"/>
                </a:solidFill>
                <a:latin typeface="Calibri"/>
                <a:ea typeface="DejaVu Sans"/>
              </a:rPr>
              <a:t>Execution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336699"/>
                </a:solidFill>
                <a:latin typeface="Calibri"/>
                <a:ea typeface="DejaVu Sans"/>
              </a:rPr>
              <a:t>Publisher</a:t>
            </a:r>
            <a:br/>
            <a:endParaRPr lang="en-US" sz="16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6330600" y="3205440"/>
            <a:ext cx="1631880" cy="54864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EntityPropertyChange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Publisher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6179760" y="233280"/>
            <a:ext cx="1584642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publish</a:t>
            </a:r>
            <a:r>
              <a:rPr lang="en-GB" sz="1100" b="0" strike="noStrike" spc="-1" baseline="33000">
                <a:solidFill>
                  <a:srgbClr val="666666"/>
                </a:solidFill>
                <a:latin typeface="Calibri"/>
                <a:ea typeface="DejaVu Sans"/>
              </a:rPr>
              <a:t>2</a:t>
            </a:r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 each execution</a:t>
            </a:r>
            <a:br/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immediately when it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completes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 flipV="1">
            <a:off x="5485320" y="3741840"/>
            <a:ext cx="992880" cy="39780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6237000" y="3946320"/>
            <a:ext cx="153000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publish enlisted records</a:t>
            </a:r>
            <a:br/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during pre-commit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of current transaction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3024000" y="4409280"/>
            <a:ext cx="201456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666699"/>
                </a:solidFill>
                <a:latin typeface="Calibri"/>
                <a:ea typeface="DejaVu Sans"/>
              </a:rPr>
              <a:t>broadcast pre- and post-events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666699"/>
                </a:solidFill>
                <a:latin typeface="Calibri"/>
                <a:ea typeface="DejaVu Sans"/>
              </a:rPr>
              <a:t>through EventBus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6215400" y="1609846"/>
            <a:ext cx="1305976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publish</a:t>
            </a:r>
            <a:r>
              <a:rPr lang="en-GB" sz="1100" b="0" strike="noStrike" spc="-1" baseline="33000">
                <a:solidFill>
                  <a:srgbClr val="336699"/>
                </a:solidFill>
                <a:latin typeface="Calibri"/>
                <a:ea typeface="DejaVu Sans"/>
              </a:rPr>
              <a:t>1</a:t>
            </a: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 command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prior to interaction;</a:t>
            </a:r>
            <a:b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</a:b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update at end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4802400" y="1387440"/>
            <a:ext cx="110016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003366"/>
                </a:solidFill>
                <a:latin typeface="Calibri"/>
                <a:ea typeface="DejaVu Sans"/>
              </a:rPr>
              <a:t>Sub-executions</a:t>
            </a:r>
            <a:br/>
            <a:r>
              <a:rPr lang="en-GB" sz="1100" b="0" strike="noStrike" spc="-1">
                <a:solidFill>
                  <a:srgbClr val="003366"/>
                </a:solidFill>
                <a:latin typeface="Calibri"/>
                <a:ea typeface="DejaVu Sans"/>
              </a:rPr>
              <a:t>via</a:t>
            </a:r>
            <a:br/>
            <a:r>
              <a:rPr lang="en-GB" sz="1100" b="0" strike="noStrike" spc="-1">
                <a:solidFill>
                  <a:srgbClr val="003366"/>
                </a:solidFill>
                <a:latin typeface="Calibri"/>
                <a:ea typeface="DejaVu Sans"/>
              </a:rPr>
              <a:t>WrapperFactory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7784640" y="3516840"/>
            <a:ext cx="493560" cy="57564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rot="5400000" flipV="1">
            <a:off x="3855960" y="1239480"/>
            <a:ext cx="1125000" cy="692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noFill/>
          <a:ln w="22225">
            <a:solidFill>
              <a:srgbClr val="4F81BD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 flipH="1">
            <a:off x="1742040" y="1159200"/>
            <a:ext cx="48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32640" y="3107160"/>
            <a:ext cx="1046880" cy="71820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Child</a:t>
            </a:r>
            <a:br/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4196520" y="972000"/>
            <a:ext cx="2101680" cy="14796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8640000" y="6012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6300000" y="4705560"/>
            <a:ext cx="1631880" cy="548640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EntityChanges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Publisher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5505480" y="4215240"/>
            <a:ext cx="900720" cy="48852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6300000" y="2196573"/>
            <a:ext cx="1573560" cy="496440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666666"/>
                </a:solidFill>
                <a:latin typeface="Calibri"/>
                <a:ea typeface="DejaVu Sans"/>
              </a:rPr>
              <a:t>Command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666666"/>
                </a:solidFill>
                <a:latin typeface="Calibri"/>
                <a:ea typeface="DejaVu Sans"/>
              </a:rPr>
              <a:t>Publisher</a:t>
            </a:r>
            <a:br/>
            <a:endParaRPr lang="en-US" sz="1600" b="0" strike="noStrike" spc="-1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8208000" y="4094280"/>
            <a:ext cx="1631880" cy="54864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EEEEEE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EntityPropertyChange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Subscriber - SPI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8230320" y="5724000"/>
            <a:ext cx="1631880" cy="54864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EEEEEE">
                  <a:alpha val="0"/>
                </a:srgbClr>
              </a:gs>
            </a:gsLst>
            <a:lin ang="5400000"/>
          </a:gradFill>
          <a:ln>
            <a:solidFill>
              <a:srgbClr val="8064A2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EntityChanges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8064A2"/>
                </a:solidFill>
                <a:latin typeface="Calibri"/>
                <a:ea typeface="DejaVu Sans"/>
              </a:rPr>
              <a:t>Subscriber - SPI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7790400" y="5152680"/>
            <a:ext cx="487800" cy="569520"/>
          </a:xfrm>
          <a:prstGeom prst="curvedConnector2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8136000" y="1332000"/>
            <a:ext cx="1587600" cy="496440"/>
          </a:xfrm>
          <a:prstGeom prst="rect">
            <a:avLst/>
          </a:prstGeom>
          <a:solidFill>
            <a:srgbClr val="EEEEEE"/>
          </a:solidFill>
          <a:ln>
            <a:solidFill>
              <a:srgbClr val="336699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336699"/>
                </a:solidFill>
                <a:latin typeface="Calibri"/>
                <a:ea typeface="DejaVu Sans"/>
              </a:rPr>
              <a:t>Execution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336699"/>
                </a:solidFill>
                <a:latin typeface="Calibri"/>
                <a:ea typeface="DejaVu Sans"/>
              </a:rPr>
              <a:t>Subscriber - SPI</a:t>
            </a:r>
            <a:br/>
            <a:endParaRPr lang="en-US" sz="1600" b="0" strike="noStrike" spc="-1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7691760" y="2261895"/>
            <a:ext cx="1198440" cy="427680"/>
          </a:xfrm>
          <a:prstGeom prst="curvedConnector2">
            <a:avLst/>
          </a:prstGeom>
          <a:noFill/>
          <a:ln w="19050">
            <a:solidFill>
              <a:srgbClr val="666666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8138880" y="2681493"/>
            <a:ext cx="1579320" cy="49644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  <a:effectLst>
            <a:outerShdw dist="101823" dir="2700000">
              <a:srgbClr val="80808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200" b="0" i="1" strike="noStrike" spc="-1">
                <a:solidFill>
                  <a:srgbClr val="666666"/>
                </a:solidFill>
                <a:latin typeface="Calibri"/>
                <a:ea typeface="DejaVu Sans"/>
              </a:rPr>
              <a:t>Command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666666"/>
                </a:solidFill>
                <a:latin typeface="Calibri"/>
                <a:ea typeface="DejaVu Sans"/>
              </a:rPr>
              <a:t>Subscriber - SPI</a:t>
            </a:r>
            <a:br/>
            <a:endParaRPr lang="en-US" sz="1600" b="0" strike="noStrike" spc="-1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 rot="16206000" flipH="1">
            <a:off x="5761499" y="1926716"/>
            <a:ext cx="170940" cy="89526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8263800" y="3475440"/>
            <a:ext cx="166716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receive pre-post property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values for each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changed entity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8203320" y="5023440"/>
            <a:ext cx="168372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receive the entire set of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changed entities,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8064A2"/>
                </a:solidFill>
                <a:latin typeface="Calibri"/>
                <a:ea typeface="DejaVu Sans"/>
              </a:rPr>
              <a:t>serializable as ChangesDto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2880000" y="2628000"/>
            <a:ext cx="3058200" cy="5382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F79646"/>
                </a:solidFill>
                <a:latin typeface="Calibri"/>
                <a:ea typeface="DejaVu Sans"/>
              </a:rPr>
              <a:t>Persistence Layer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flipH="1">
            <a:off x="5110560" y="3168000"/>
            <a:ext cx="360" cy="69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79646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180360" y="2498760"/>
            <a:ext cx="113832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async execuction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via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666666"/>
                </a:solidFill>
                <a:latin typeface="Calibri"/>
                <a:ea typeface="DejaVu Sans"/>
              </a:rPr>
              <a:t>WrapperFactory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 rot="5400000">
            <a:off x="931320" y="2694240"/>
            <a:ext cx="784800" cy="39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3888000" y="2412000"/>
            <a:ext cx="360" cy="21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7747560" y="895320"/>
            <a:ext cx="1198440" cy="42768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4964760" y="4397760"/>
            <a:ext cx="1080" cy="67824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3"/>
          <p:cNvSpPr/>
          <p:nvPr/>
        </p:nvSpPr>
        <p:spPr>
          <a:xfrm flipH="1">
            <a:off x="5285160" y="4397760"/>
            <a:ext cx="4320" cy="678240"/>
          </a:xfrm>
          <a:prstGeom prst="curvedConnector2">
            <a:avLst/>
          </a:prstGeom>
          <a:noFill/>
          <a:ln w="19050">
            <a:solidFill>
              <a:schemeClr val="accent4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flipH="1">
            <a:off x="2373120" y="2296800"/>
            <a:ext cx="11520" cy="277452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2052000" y="5077440"/>
            <a:ext cx="934200" cy="573120"/>
          </a:xfrm>
          <a:prstGeom prst="rect">
            <a:avLst/>
          </a:prstGeom>
          <a:solidFill>
            <a:srgbClr val="669966"/>
          </a:solidFill>
          <a:ln>
            <a:solidFill>
              <a:srgbClr val="377F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Event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684000" y="4428000"/>
            <a:ext cx="179856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broadcast domain-events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336699"/>
                </a:solidFill>
                <a:latin typeface="Calibri"/>
                <a:ea typeface="DejaVu Sans"/>
              </a:rPr>
              <a:t>through EventBus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 flipH="1">
            <a:off x="2660760" y="2289960"/>
            <a:ext cx="360" cy="2776680"/>
          </a:xfrm>
          <a:prstGeom prst="curvedConnector2">
            <a:avLst/>
          </a:prstGeom>
          <a:noFill/>
          <a:ln w="19050">
            <a:solidFill>
              <a:srgbClr val="336699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Shape 49"/>
          <p:cNvSpPr txBox="1"/>
          <p:nvPr/>
        </p:nvSpPr>
        <p:spPr>
          <a:xfrm>
            <a:off x="360000" y="5904772"/>
            <a:ext cx="7200000" cy="47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900" b="0" strike="noStrike" spc="-1" baseline="33000">
                <a:latin typeface="Courier New"/>
              </a:rPr>
              <a:t>1</a:t>
            </a:r>
            <a:r>
              <a:rPr lang="en-US" sz="900" b="0" strike="noStrike" spc="-1">
                <a:latin typeface="Courier New"/>
              </a:rPr>
              <a:t> @Action/@Property(commandPublishing=ENABLED/DISABLED)</a:t>
            </a:r>
            <a:r>
              <a:rPr lang="en-US" sz="900" b="0" strike="noStrike" spc="-1">
                <a:latin typeface="Consolas"/>
              </a:rPr>
              <a:t> </a:t>
            </a:r>
            <a:r>
              <a:rPr lang="en-US" sz="900" b="0" strike="noStrike" spc="-1">
                <a:latin typeface="Calibri Light"/>
              </a:rPr>
              <a:t>... affects Command publishing</a:t>
            </a:r>
            <a:endParaRPr lang="en-US" sz="900" b="0" strike="noStrike" spc="-1">
              <a:latin typeface="Consolas"/>
            </a:endParaRPr>
          </a:p>
          <a:p>
            <a:r>
              <a:rPr lang="en-US" sz="900" b="0" strike="noStrike" spc="-1" baseline="33000">
                <a:latin typeface="Courier New"/>
              </a:rPr>
              <a:t>2</a:t>
            </a:r>
            <a:r>
              <a:rPr lang="en-US" sz="900" b="0" strike="noStrike" spc="-1">
                <a:latin typeface="Courier New"/>
              </a:rPr>
              <a:t> @Action/@Property(executionPublishing=ENABLED/DISABLED)</a:t>
            </a:r>
            <a:r>
              <a:rPr lang="en-US" sz="900" b="0" strike="noStrike" spc="-1">
                <a:latin typeface="Consolas"/>
              </a:rPr>
              <a:t> </a:t>
            </a:r>
            <a:r>
              <a:rPr lang="en-US" sz="900" b="0" strike="noStrike" spc="-1">
                <a:latin typeface="Calibri Light"/>
              </a:rPr>
              <a:t>... affects Execution publishing</a:t>
            </a:r>
            <a:endParaRPr lang="en-US" sz="900" b="0" strike="noStrike" spc="-1">
              <a:latin typeface="Consolas"/>
            </a:endParaRPr>
          </a:p>
          <a:p>
            <a:r>
              <a:rPr lang="en-US" sz="900" b="0" strike="noStrike" spc="-1" baseline="33000">
                <a:latin typeface="Courier New"/>
              </a:rPr>
              <a:t>3</a:t>
            </a:r>
            <a:r>
              <a:rPr lang="en-US" sz="900" b="0" strike="noStrike" spc="-1">
                <a:latin typeface="Courier New"/>
              </a:rPr>
              <a:t> @DomainObject(entityChangePublishing=ENABLED/DISABLED)</a:t>
            </a:r>
            <a:r>
              <a:rPr lang="en-US" sz="900" b="0" strike="noStrike" spc="-1">
                <a:latin typeface="Consolas"/>
              </a:rPr>
              <a:t> </a:t>
            </a:r>
            <a:r>
              <a:rPr lang="en-US" sz="900" b="0" strike="noStrike" spc="-1">
                <a:latin typeface="Calibri Light"/>
              </a:rPr>
              <a:t>... affects publishing of entity changes</a:t>
            </a:r>
            <a:endParaRPr lang="en-US" sz="900" b="0" strike="noStrike" spc="-1">
              <a:latin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Haywood</dc:creator>
  <dc:description/>
  <cp:lastModifiedBy>Dan Haywood</cp:lastModifiedBy>
  <cp:revision>41</cp:revision>
  <dcterms:created xsi:type="dcterms:W3CDTF">2016-05-13T11:03:52Z</dcterms:created>
  <dcterms:modified xsi:type="dcterms:W3CDTF">2023-03-12T11:05:55Z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