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1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4" r:id="rId18"/>
    <p:sldId id="328" r:id="rId19"/>
    <p:sldId id="326" r:id="rId20"/>
    <p:sldId id="327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2" r:id="rId33"/>
    <p:sldId id="341" r:id="rId34"/>
    <p:sldId id="30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1A83D"/>
    <a:srgbClr val="FF9933"/>
    <a:srgbClr val="FFCA7D"/>
    <a:srgbClr val="FFD393"/>
    <a:srgbClr val="E5E5F7"/>
    <a:srgbClr val="FED76A"/>
    <a:srgbClr val="FF6600"/>
    <a:srgbClr val="FFCC00"/>
    <a:srgbClr val="A7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77320" autoAdjust="0"/>
  </p:normalViewPr>
  <p:slideViewPr>
    <p:cSldViewPr>
      <p:cViewPr varScale="1">
        <p:scale>
          <a:sx n="100" d="100"/>
          <a:sy n="100" d="100"/>
        </p:scale>
        <p:origin x="103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BEBE0-02AC-4499-8ADF-C28A35943278}" type="datetimeFigureOut">
              <a:rPr lang="zh-CN" altLang="en-US" smtClean="0"/>
              <a:pPr/>
              <a:t>2021/12/16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F57C-29DB-49A2-B079-2A6D9B938D19}" type="slidenum">
              <a:rPr lang="zh-CN" altLang="en-US" smtClean="0"/>
              <a:pPr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13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733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EBE67A-BD41-4BB3-87D2-5A462DC4D96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129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36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CF57C-29DB-49A2-B079-2A6D9B938D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fontAlgn="ctr">
              <a:buClrTx/>
              <a:buSzTx/>
              <a:defRPr/>
            </a:pPr>
            <a:endParaRPr lang="zh-CN" altLang="zh-CN" sz="4800">
              <a:solidFill>
                <a:schemeClr val="bg2"/>
              </a:solidFill>
            </a:endParaRPr>
          </a:p>
        </p:txBody>
      </p:sp>
      <p:sp>
        <p:nvSpPr>
          <p:cNvPr id="3" name="Rectangle 3"/>
          <p:cNvSpPr>
            <a:spLocks/>
          </p:cNvSpPr>
          <p:nvPr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4" name="Picture 4" descr="logone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/>
          </p:cNvSpPr>
          <p:nvPr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47663"/>
            <a:ext cx="2057400" cy="5748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47663"/>
            <a:ext cx="6019800" cy="5748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47663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l">
              <a:buClrTx/>
              <a:buSzTx/>
              <a:defRPr/>
            </a:pPr>
            <a:endParaRPr lang="zh-CN" altLang="zh-CN" sz="3200" b="1">
              <a:latin typeface="Arial" charset="0"/>
            </a:endParaRPr>
          </a:p>
        </p:txBody>
      </p:sp>
      <p:pic>
        <p:nvPicPr>
          <p:cNvPr id="3076" name="Picture 4" descr="logonew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929313"/>
            <a:ext cx="1524000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717" name="Rectangle 5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5718" name="Rectangle 6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7663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wipe dir="d"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2000" b="1">
          <a:solidFill>
            <a:schemeClr val="tx1"/>
          </a:solidFill>
          <a:latin typeface="+mn-lt"/>
          <a:ea typeface="宋体" pitchFamily="2" charset="-122"/>
        </a:defRPr>
      </a:lvl2pPr>
      <a:lvl3pPr marL="1143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•"/>
        <a:defRPr sz="24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–"/>
        <a:defRPr sz="1600" b="1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eaLnBrk="1" fontAlgn="base" hangingPunct="1">
        <a:lnSpc>
          <a:spcPct val="115000"/>
        </a:lnSpc>
        <a:spcBef>
          <a:spcPct val="25000"/>
        </a:spcBef>
        <a:spcAft>
          <a:spcPct val="25000"/>
        </a:spcAft>
        <a:buClr>
          <a:srgbClr val="2318DE"/>
        </a:buClr>
        <a:buSzPct val="150000"/>
        <a:buChar char="»"/>
        <a:defRPr sz="14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708920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 external work practice treasure
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40152" y="558924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jiangrujie@baidu.com</a:t>
            </a:r>
          </a:p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蒋如杰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advTm="1896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Introduction to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143" y="1419106"/>
            <a:ext cx="39553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hello.proto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optional string name = 1;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repeated int32 id = 2;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3" y="1418599"/>
            <a:ext cx="5004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hello.pb.h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string&amp; name()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bool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has_name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set_message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string&amp;);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size_t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id_size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id(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index)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add_id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id);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836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Introduction to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5575" y="1196752"/>
            <a:ext cx="88809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hello.proto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cc_generic_services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true;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Hello(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574" y="2924944"/>
            <a:ext cx="86648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hello.pb.h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virtual void Hello(Controller*,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Closure*) = 0;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HelloService_Stub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HelloService_Stub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(Channel*);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Hello(Controller*,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*, Closure*);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10663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RPC Elements - Protocol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55575" y="1419106"/>
            <a:ext cx="8880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hello.proto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Hello(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/>
              <a:t>If you send the entire </a:t>
            </a:r>
            <a:r>
              <a:rPr lang="en-US" altLang="zh-CN" sz="2000" dirty="0" err="1"/>
              <a:t>HelloRequest</a:t>
            </a:r>
            <a:r>
              <a:rPr lang="en-US" altLang="zh-CN" sz="2000" dirty="0"/>
              <a:t> directly to the peer, then:
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286271" y="4281428"/>
            <a:ext cx="8064896" cy="1584175"/>
          </a:xfrm>
        </p:spPr>
        <p:txBody>
          <a:bodyPr/>
          <a:lstStyle/>
          <a:p>
            <a:r>
              <a:rPr lang="en-US" altLang="zh-CN" sz="2000" dirty="0"/>
              <a:t>How do I identify the size of a request?
If you add a Goodbye method, how do you distinguish?
Request/return needs compression if informed?</a:t>
            </a:r>
          </a:p>
        </p:txBody>
      </p:sp>
    </p:spTree>
    <p:extLst>
      <p:ext uri="{BB962C8B-B14F-4D97-AF65-F5344CB8AC3E}">
        <p14:creationId xmlns:p14="http://schemas.microsoft.com/office/powerpoint/2010/main" val="87605757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RPC Elements - Protocol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1164" y="1412776"/>
            <a:ext cx="87285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In addition to requesting data, additional information is required for easy tracking control, commonly referred to as meta
The RPC protocol defines what parts of a complete packet contain and how it is assembled, for example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Different protocols have different </a:t>
            </a:r>
            <a:r>
              <a:rPr lang="en-US" altLang="zh-CN" sz="2000" dirty="0" err="1"/>
              <a:t>metas</a:t>
            </a:r>
            <a:r>
              <a:rPr lang="en-US" altLang="zh-CN" sz="2000" dirty="0"/>
              <a:t>, formats, specifications, and several RPC protocols that are common within the company:
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07975" y="4933008"/>
            <a:ext cx="8064896" cy="1584175"/>
          </a:xfrm>
        </p:spPr>
        <p:txBody>
          <a:bodyPr/>
          <a:lstStyle/>
          <a:p>
            <a:r>
              <a:rPr lang="en-US" altLang="zh-CN" sz="2000" dirty="0"/>
              <a:t>HTTP(s): Universal, text protocol
</a:t>
            </a:r>
            <a:r>
              <a:rPr lang="en-US" altLang="zh-CN" sz="2000" dirty="0" err="1"/>
              <a:t>nshead</a:t>
            </a:r>
            <a:r>
              <a:rPr lang="en-US" altLang="zh-CN" sz="2000" dirty="0"/>
              <a:t>: Baidu's earliest RPC protocol, fixed format
</a:t>
            </a:r>
            <a:r>
              <a:rPr lang="en-US" altLang="zh-CN" sz="2000" dirty="0" err="1"/>
              <a:t>baidu_std</a:t>
            </a:r>
            <a:r>
              <a:rPr lang="en-US" altLang="zh-CN" sz="2000" dirty="0"/>
              <a:t>: ANF developed an RPC standard in 2014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5436096" y="3139358"/>
            <a:ext cx="1303313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RPC Meta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732240" y="3139358"/>
            <a:ext cx="2138334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Request Body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3625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RPC Features - Network connection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07975" y="1419106"/>
            <a:ext cx="8728521" cy="2351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With a complete request packet, you can send data by establishing </a:t>
            </a:r>
            <a:r>
              <a:rPr lang="en-US" altLang="zh-CN" sz="2000" dirty="0" err="1"/>
              <a:t>tCP</a:t>
            </a:r>
            <a:r>
              <a:rPr lang="en-US" altLang="zh-CN" sz="2000" dirty="0"/>
              <a:t> connections, so how are those connections managed? What is the relationship with the request?
In general, there are three ways to connect:
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191554" y="3770327"/>
            <a:ext cx="8064896" cy="1584175"/>
          </a:xfrm>
        </p:spPr>
        <p:txBody>
          <a:bodyPr/>
          <a:lstStyle/>
          <a:p>
            <a:r>
              <a:rPr lang="en-US" altLang="zh-CN" sz="2000" dirty="0"/>
              <a:t>Short connection: Create a new connection before each request and close it when you're done
Connection pool: Get a new connection </a:t>
            </a:r>
            <a:r>
              <a:rPr lang="en-US" altLang="zh-CN" sz="2000" dirty="0" err="1"/>
              <a:t>frompool</a:t>
            </a:r>
            <a:r>
              <a:rPr lang="en-US" altLang="zh-CN" sz="2000" dirty="0"/>
              <a:t> before each request and return it at the end
Single connection: All requests/returns to the same address, sharing the same connection</a:t>
            </a:r>
          </a:p>
        </p:txBody>
      </p:sp>
      <p:sp>
        <p:nvSpPr>
          <p:cNvPr id="3" name="右大括号 2"/>
          <p:cNvSpPr/>
          <p:nvPr/>
        </p:nvSpPr>
        <p:spPr bwMode="auto">
          <a:xfrm>
            <a:off x="7695431" y="4098852"/>
            <a:ext cx="360040" cy="1101872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17768" y="3930819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Half-duplex
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89974" y="4703182"/>
            <a:ext cx="1152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Full duplex
</a:t>
            </a:r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20379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Synchronized access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7" y="154236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987824" y="1988333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987824" y="2204864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78345" y="2900826"/>
            <a:ext cx="17979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Jade emperor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0702" y="3028383"/>
            <a:ext cx="137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goddess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90" y="134076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87656" y="144534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0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77" y="4716790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49842" y="6269250"/>
            <a:ext cx="2203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Peng brother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 flipV="1">
            <a:off x="1619672" y="3708678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 rot="17362697">
            <a:off x="1627518" y="4318280"/>
            <a:ext cx="1723549" cy="1648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Alarm online
It's a thing
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2348880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 flipV="1">
            <a:off x="2195736" y="3674196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 rot="17338450">
            <a:off x="3290228" y="3261952"/>
            <a:ext cx="1415772" cy="12785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Ah, forget to look
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934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8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Asynchronous access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37" y="154236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987824" y="1988333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987824" y="2204864"/>
            <a:ext cx="296691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99180" y="3002262"/>
            <a:ext cx="1733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Jade emperor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940702" y="3028383"/>
            <a:ext cx="137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goddess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90" y="134076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87656" y="144534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20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777" y="4716790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4149842" y="6269250"/>
            <a:ext cx="2203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Peng brother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flipH="1" flipV="1">
            <a:off x="1619672" y="3708678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 rot="17611683">
            <a:off x="2035461" y="3779988"/>
            <a:ext cx="1107996" cy="21364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Alarm online
It's a thing
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19872" y="2349387"/>
            <a:ext cx="2380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32" name="直接箭头连接符 31"/>
          <p:cNvCxnSpPr/>
          <p:nvPr/>
        </p:nvCxnSpPr>
        <p:spPr bwMode="auto">
          <a:xfrm flipH="1" flipV="1">
            <a:off x="2195736" y="3674196"/>
            <a:ext cx="2736304" cy="898578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 rot="16919170">
            <a:off x="3071996" y="3245615"/>
            <a:ext cx="800219" cy="144768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Processed
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162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8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 complete RPC framework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064896" cy="4680520"/>
          </a:xfrm>
        </p:spPr>
        <p:txBody>
          <a:bodyPr/>
          <a:lstStyle/>
          <a:p>
            <a:r>
              <a:rPr lang="en-US" altLang="zh-CN" sz="2000" dirty="0"/>
              <a:t>Easy-to-use data formats and interfaces
Support for a variety of RPC protocols
Connection management and adaptation
Asynchronous, time-out mechanism
Name service, load balancing, combined access
</a:t>
            </a:r>
          </a:p>
        </p:txBody>
      </p:sp>
      <p:pic>
        <p:nvPicPr>
          <p:cNvPr id="1026" name="Picture 2" descr="C:\Users\JIANGR~1\AppData\Local\Temp\BaiduHi\41b8ed6f-fa8a-4a73-8857-f9db4f064d1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01" y="3997141"/>
            <a:ext cx="2914568" cy="26722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779912" y="4835537"/>
            <a:ext cx="48965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Is it so hard to communicate with goddesses?
</a:t>
            </a:r>
            <a:endParaRPr lang="zh-CN" altLang="en-US" sz="2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4444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064896" cy="4680520"/>
          </a:xfrm>
        </p:spPr>
        <p:txBody>
          <a:bodyPr/>
          <a:lstStyle/>
          <a:p>
            <a:r>
              <a:rPr lang="en-US" altLang="zh-CN" sz="2000" dirty="0"/>
              <a:t>The RPC framework based on the </a:t>
            </a:r>
            <a:r>
              <a:rPr lang="en-US" altLang="zh-CN" sz="2000" dirty="0" err="1"/>
              <a:t>protobuf</a:t>
            </a:r>
            <a:r>
              <a:rPr lang="en-US" altLang="zh-CN" sz="2000" dirty="0"/>
              <a:t> interface also provides support for other data formats such as json
Include all RPC protocols within Baidu and support a variety of third-party agreements
Modular design, clear hierarchy, easy to add custom protocols
Comprehensive service discovery, load balancing, and combined access support
Visualization of built-in services and debugging tools
Lead all other RPC products today in performance</a:t>
            </a:r>
          </a:p>
        </p:txBody>
      </p:sp>
    </p:spTree>
    <p:extLst>
      <p:ext uri="{BB962C8B-B14F-4D97-AF65-F5344CB8AC3E}">
        <p14:creationId xmlns:p14="http://schemas.microsoft.com/office/powerpoint/2010/main" val="509881315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- frame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99592" y="5831334"/>
            <a:ext cx="6480721" cy="477986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Socket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174903" y="4131958"/>
            <a:ext cx="5205410" cy="559891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Format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5868145" y="4201329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nshead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164017" y="5267914"/>
            <a:ext cx="5205411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Authentication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4599002" y="5343996"/>
            <a:ext cx="864097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Giano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174902" y="4690610"/>
            <a:ext cx="5205411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Compression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599002" y="4769068"/>
            <a:ext cx="864097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snappy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5859143" y="4763262"/>
            <a:ext cx="873098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gzip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899592" y="3554605"/>
            <a:ext cx="3233640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Load Balancer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555776" y="3626889"/>
            <a:ext cx="553501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RR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899592" y="2953876"/>
            <a:ext cx="3233640" cy="597369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Naming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2555777" y="3029649"/>
            <a:ext cx="576064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BNS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899592" y="2548821"/>
            <a:ext cx="3233640" cy="401807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08528" y="3544621"/>
            <a:ext cx="2961328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Built-in Services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0309" y="135754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44009" y="133661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Server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3347864" y="3629648"/>
            <a:ext cx="553501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Hash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347864" y="3040224"/>
            <a:ext cx="553502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899592" y="2015300"/>
            <a:ext cx="1080122" cy="5265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Selective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979712" y="2014910"/>
            <a:ext cx="1080122" cy="526592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Parallel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053110" y="2015300"/>
            <a:ext cx="1080122" cy="53352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Partition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Channel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868145" y="5339970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SSL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7380312" y="1340768"/>
            <a:ext cx="1368152" cy="577304"/>
          </a:xfrm>
          <a:prstGeom prst="rect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Mechanism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403896" y="2142122"/>
            <a:ext cx="135433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Policy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408528" y="2971509"/>
            <a:ext cx="2961328" cy="57928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RPC Method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Implementation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4599003" y="4193238"/>
            <a:ext cx="864096" cy="432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899594" y="4125029"/>
            <a:ext cx="6480719" cy="1730998"/>
          </a:xfrm>
          <a:prstGeom prst="rect">
            <a:avLst/>
          </a:prstGeom>
          <a:noFill/>
          <a:ln w="57150">
            <a:solidFill>
              <a:srgbClr val="CC3300"/>
            </a:solidFill>
            <a:headEnd type="none" w="med" len="med"/>
            <a:tailEnd type="none" w="med" len="med"/>
          </a:ln>
          <a:effectLst>
            <a:softEdge rad="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2318DE"/>
              </a:buClr>
              <a:buSzPct val="100000"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  Protocol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540030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What is RPC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4" y="2584963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0867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987824" y="3030927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95439" y="2159280"/>
            <a:ext cx="345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When will the new version of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nutron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go live?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987824" y="3318959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352428" y="3390967"/>
            <a:ext cx="345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Test tomorrow, go live the day after tomorrow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181018"/>
            <a:ext cx="1194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Peng brother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0276" y="4070977"/>
            <a:ext cx="1636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Jade emperor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61651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1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72 stunt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内容占位符 2"/>
          <p:cNvSpPr>
            <a:spLocks noGrp="1"/>
          </p:cNvSpPr>
          <p:nvPr/>
        </p:nvSpPr>
        <p:spPr>
          <a:xfrm>
            <a:off x="323528" y="1268760"/>
            <a:ext cx="3096344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Supported protocols:</a:t>
            </a:r>
          </a:p>
          <a:p>
            <a:r>
              <a:rPr lang="en-US" altLang="zh-CN" sz="1800" dirty="0" err="1"/>
              <a:t>baidu_std</a:t>
            </a:r>
            <a:r>
              <a:rPr lang="en-US" altLang="zh-CN" sz="1800" dirty="0"/>
              <a:t> (default)
Hulu-</a:t>
            </a:r>
            <a:r>
              <a:rPr lang="en-US" altLang="zh-CN" sz="1800" dirty="0" err="1"/>
              <a:t>pbrpc</a:t>
            </a:r>
            <a:r>
              <a:rPr lang="en-US" altLang="zh-CN" sz="1800" dirty="0"/>
              <a:t> protocol
nova-</a:t>
            </a:r>
            <a:r>
              <a:rPr lang="en-US" altLang="zh-CN" sz="1800" dirty="0" err="1"/>
              <a:t>pbrpc</a:t>
            </a:r>
            <a:r>
              <a:rPr lang="en-US" altLang="zh-CN" sz="1800" dirty="0"/>
              <a:t> protocol
Public/</a:t>
            </a:r>
            <a:r>
              <a:rPr lang="en-US" altLang="zh-CN" sz="1800" dirty="0" err="1"/>
              <a:t>pbrpc</a:t>
            </a:r>
            <a:r>
              <a:rPr lang="en-US" altLang="zh-CN" sz="1800" dirty="0"/>
              <a:t> protocol
sofa-</a:t>
            </a:r>
            <a:r>
              <a:rPr lang="en-US" altLang="zh-CN" sz="1800" dirty="0" err="1"/>
              <a:t>pbrpc</a:t>
            </a:r>
            <a:r>
              <a:rPr lang="en-US" altLang="zh-CN" sz="1800" dirty="0"/>
              <a:t> protocol
UB protocol
</a:t>
            </a:r>
            <a:r>
              <a:rPr lang="en-US" altLang="zh-CN" sz="1800" dirty="0" err="1"/>
              <a:t>ubrpc</a:t>
            </a:r>
            <a:r>
              <a:rPr lang="en-US" altLang="zh-CN" sz="1800" dirty="0"/>
              <a:t> protocol
HTTP protocol
HTTPS protocol
Phoenix Nest ITP Protocol
</a:t>
            </a:r>
            <a:r>
              <a:rPr lang="en-US" altLang="zh-CN" sz="1800" dirty="0" err="1"/>
              <a:t>Memcache</a:t>
            </a:r>
            <a:r>
              <a:rPr lang="en-US" altLang="zh-CN" sz="1800" dirty="0"/>
              <a:t> Protocol
Redis protocol
Mongo protocol
Hadoop </a:t>
            </a:r>
            <a:r>
              <a:rPr lang="en-US" altLang="zh-CN" sz="1800" dirty="0" err="1"/>
              <a:t>rpc</a:t>
            </a:r>
            <a:r>
              <a:rPr lang="en-US" altLang="zh-CN" sz="1800" dirty="0"/>
              <a:t> protocol</a:t>
            </a:r>
          </a:p>
        </p:txBody>
      </p:sp>
      <p:sp>
        <p:nvSpPr>
          <p:cNvPr id="50" name="内容占位符 2"/>
          <p:cNvSpPr>
            <a:spLocks noGrp="1"/>
          </p:cNvSpPr>
          <p:nvPr/>
        </p:nvSpPr>
        <p:spPr>
          <a:xfrm>
            <a:off x="4644827" y="1412776"/>
            <a:ext cx="4032448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Supported connection methods:</a:t>
            </a:r>
          </a:p>
          <a:p>
            <a:r>
              <a:rPr lang="en-US" altLang="zh-CN" sz="1800" dirty="0"/>
              <a:t>Single connection
Connect the pool
Short connection
Supported name service
List
File
BNS
DNS
Supported load balancing
Round-Robin
Consistency hash
random
Locality Aware</a:t>
            </a:r>
          </a:p>
        </p:txBody>
      </p:sp>
    </p:spTree>
    <p:extLst>
      <p:ext uri="{BB962C8B-B14F-4D97-AF65-F5344CB8AC3E}">
        <p14:creationId xmlns:p14="http://schemas.microsoft.com/office/powerpoint/2010/main" val="2333438198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Baidu-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rpc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72 stunt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内容占位符 2"/>
          <p:cNvSpPr>
            <a:spLocks noGrp="1"/>
          </p:cNvSpPr>
          <p:nvPr/>
        </p:nvSpPr>
        <p:spPr>
          <a:xfrm>
            <a:off x="395536" y="1412776"/>
            <a:ext cx="828092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/>
              <a:t>Combined access:</a:t>
            </a:r>
          </a:p>
          <a:p>
            <a:r>
              <a:rPr lang="en-US" altLang="zh-CN" sz="1800" dirty="0"/>
              <a:t>Parallel Channel: Broadcast Access
Selective Channel: Channel Cascade
Partition Channel: Branch access
</a:t>
            </a:r>
            <a:r>
              <a:rPr lang="en-US" altLang="zh-CN" sz="1800" dirty="0" err="1"/>
              <a:t>DynamicPartition</a:t>
            </a:r>
            <a:r>
              <a:rPr lang="en-US" altLang="zh-CN" sz="1800" dirty="0"/>
              <a:t> Channel: Dynamic Sub-library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Advanced features:</a:t>
            </a:r>
          </a:p>
          <a:p>
            <a:r>
              <a:rPr lang="en-US" altLang="zh-CN" sz="1800" dirty="0"/>
              <a:t>backup request
RPC cancellation
Data compression, encryption
Built-in service
RPC dump &amp; replay</a:t>
            </a:r>
          </a:p>
        </p:txBody>
      </p:sp>
    </p:spTree>
    <p:extLst>
      <p:ext uri="{BB962C8B-B14F-4D97-AF65-F5344CB8AC3E}">
        <p14:creationId xmlns:p14="http://schemas.microsoft.com/office/powerpoint/2010/main" val="837690532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Client end of the battle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155" y="1412776"/>
            <a:ext cx="8429301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#include &lt;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channel.h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&gt;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::Channel channel;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ChannelOptions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options;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options.timeout_ms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100;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channel.Init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(“10.92.34.89:8888”, &amp;options); </a:t>
            </a: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HelloService_Stub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stub(&amp;channel);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request;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response;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::Controller controller;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stub.Hello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(&amp;controller, &amp;request, &amp;response, NULL);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if (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controller.Failed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()) {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LOG(INFO) &lt;&lt;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controller.ErrorText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 else {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LOG(INFO) &lt;&lt;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response.message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220467"/>
      </p:ext>
    </p:extLst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Client end of the battle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155" y="1412776"/>
            <a:ext cx="86453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channel.Init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(“file://server.list”,      “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rr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”,      &amp;options); 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bns://BNS-TAG              random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list://ip:port,ip:port    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c_murmurhash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void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hello_callback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(Controller,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*);</a:t>
            </a: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stub.Hello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(&amp;controller, &amp;request, &amp;response, 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google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::protobuf::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NewCallback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</a:p>
          <a:p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hello_callback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, &amp;controller, &amp;response));</a:t>
            </a:r>
          </a:p>
          <a:p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CallId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controller-&gt;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call_id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stub.Hello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(…);</a:t>
            </a:r>
          </a:p>
          <a:p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::Join(</a:t>
            </a:r>
            <a:r>
              <a:rPr lang="en-US" altLang="zh-CN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cid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03870137"/>
      </p:ext>
    </p:extLst>
  </p:cSld>
  <p:clrMapOvr>
    <a:masterClrMapping/>
  </p:clrMapOvr>
  <p:transition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Server side real combat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155" y="1412776"/>
            <a:ext cx="8429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#include “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hello.pb.h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HelloServiceImpl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Hello(Controller*,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 request,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* response, Closure* done)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ClosureGuard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done_guard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(done);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response-&gt;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set_message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(request-&gt;message());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done-&gt;Run(); 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6597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Server side real combat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155" y="1412776"/>
            <a:ext cx="8429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#include &lt;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server.h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&gt;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 server;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ServerOptions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options;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options.num_threads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30;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HelloServiceImpl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,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baidu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::rpc::SERVER_DOESNT_OWN_SERVICE);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server.Start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(8888, &amp;options); 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server.Join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server.RunUntilAskedToQuit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2293423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 Live - Client Side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155" y="1412776"/>
            <a:ext cx="871733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::Channel channel;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ChannelOptions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options;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options.protocol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= “http”;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channel.Init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(“www.baidu.com”, &amp;options); 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::Controller controller;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 = “www.baidu.com/index.html”;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channel.CallMethod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(NULL, &amp;controller, NULL, NULL, NULL);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if 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controller.Failed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())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LOG(INFO) &lt;&lt;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controller.ErrorText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 else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LOG(INFO) &lt;&lt;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response.message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19713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 Live - Client Side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1412776"/>
            <a:ext cx="4358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 “name”: “Jade emperor”, “age”: 26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4794" y="1412776"/>
            <a:ext cx="4779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optional string name = 1;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optional int32 age = 2;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37" y="2969657"/>
            <a:ext cx="8717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::Controller controller;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SetHeader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(“x-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-request-id”,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                 “123456789-abcdef”);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set_method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  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::HTTP_METHOD_POST);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request;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response;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channel.CallMethod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(NULL, &amp;controller,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 &amp;request, &amp;response, NULL);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status_code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controller.http_response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GetHeader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(“log-id”);</a:t>
            </a:r>
          </a:p>
        </p:txBody>
      </p:sp>
    </p:spTree>
    <p:extLst>
      <p:ext uri="{BB962C8B-B14F-4D97-AF65-F5344CB8AC3E}">
        <p14:creationId xmlns:p14="http://schemas.microsoft.com/office/powerpoint/2010/main" val="2342329445"/>
      </p:ext>
    </p:extLst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 Live - Server Side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37" y="1412776"/>
            <a:ext cx="8869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 … }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Call(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3178711"/>
            <a:ext cx="9050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Access URI is /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/Call
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::SERVER_DOESNT_OWN_SERVICE);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HttpServiceImpl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Call(…)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controller-&gt;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uri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GetQuery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device_id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”);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controller-&gt;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set_content_type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(“text/plain”);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…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7538226"/>
      </p:ext>
    </p:extLst>
  </p:cSld>
  <p:clrMapOvr>
    <a:masterClrMapping/>
  </p:clrMapOvr>
  <p:transition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 Live - Server Side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37" y="1412776"/>
            <a:ext cx="8869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default_method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36" y="2636912"/>
            <a:ext cx="8717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// Access URI is /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/</a:t>
            </a:r>
          </a:p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::SERVER_DOESNT_OWN_SERVICE);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class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HttpServiceImpl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 public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public: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void Call(…)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controller-&gt;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unresolved_path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…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}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53156780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What is RPC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4" y="2656971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2875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987824" y="2888940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95439" y="1675939"/>
            <a:ext cx="34518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There will be a regular meeting at 10 o'clock tomorrow morning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253026"/>
            <a:ext cx="1194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Peng brother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0276" y="4142985"/>
            <a:ext cx="1482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Jade emperor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2987824" y="3539041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60187" y="2998981"/>
            <a:ext cx="345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？？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Did you get it?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2964971" y="4259121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095439" y="4356967"/>
            <a:ext cx="3451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You don't have to come tomorrow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48314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HTTP Live - Server Side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437" y="1412776"/>
            <a:ext cx="88695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service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create(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CreateRequest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CreateResponse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delete(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DeleteRequest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DeleteResponse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rpc show(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ShowRequest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 returns (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ShowService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436" y="3140968"/>
            <a:ext cx="87173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server.AddService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(&amp;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hservice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,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brpc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::SERVER_DOESNT_OWN_SERVICE,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“/v1/network/create =&gt; create”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“/v1/network/*/delete =&gt; delete”                    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  “/v1/network/show/* =&gt; show”);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…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void show(…)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int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id =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atoi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(controller-&gt;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http_request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    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unresolved_path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().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c_str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());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…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1871631"/>
      </p:ext>
    </p:extLst>
  </p:cSld>
  <p:clrMapOvr>
    <a:masterClrMapping/>
  </p:clrMapOvr>
  <p:transition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Powerful built-in services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75" y="1419106"/>
            <a:ext cx="8728521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/>
              <a:t>Any process that uses </a:t>
            </a:r>
            <a:r>
              <a:rPr lang="en-US" altLang="zh-CN" sz="2000" dirty="0" err="1"/>
              <a:t>brpc</a:t>
            </a:r>
            <a:r>
              <a:rPr lang="en-US" altLang="zh-CN" sz="2000" dirty="0"/>
              <a:t>::Server can access the server's own port directly in HTTP, returning content for a variety of built-in services.
Direct access to the graphical interface through the browser is more intuitive;
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005064"/>
            <a:ext cx="2381250" cy="179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79912" y="4835537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It's time to witness the miracle!
</a:t>
            </a:r>
            <a:endParaRPr lang="zh-CN" altLang="en-US" sz="2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085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1556792"/>
            <a:ext cx="6858000" cy="4442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556791"/>
            <a:ext cx="6858000" cy="426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The built-in services</a:t>
            </a:r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098" y="1739320"/>
            <a:ext cx="5627251" cy="477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1556792"/>
            <a:ext cx="6858000" cy="417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1556792"/>
            <a:ext cx="6858000" cy="432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27584" y="1556792"/>
            <a:ext cx="6858000" cy="4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27584" y="1556791"/>
            <a:ext cx="6858000" cy="444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27584" y="1556791"/>
            <a:ext cx="6858000" cy="434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7584" y="1553689"/>
            <a:ext cx="6858000" cy="4296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13235" y="1556791"/>
            <a:ext cx="8937562" cy="439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8724" y="1568094"/>
            <a:ext cx="6858000" cy="4402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66152" y="5482671"/>
            <a:ext cx="1076155" cy="271463"/>
          </a:xfrm>
          <a:prstGeom prst="rect">
            <a:avLst/>
          </a:prstGeom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57200" y="1599350"/>
            <a:ext cx="6858000" cy="4143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3"/>
          <p:cNvSpPr/>
          <p:nvPr/>
        </p:nvSpPr>
        <p:spPr>
          <a:xfrm>
            <a:off x="827584" y="5328692"/>
            <a:ext cx="6858000" cy="521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0960974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Novices FAQ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2708920"/>
            <a:ext cx="8064896" cy="3528392"/>
          </a:xfrm>
        </p:spPr>
        <p:txBody>
          <a:bodyPr/>
          <a:lstStyle/>
          <a:p>
            <a:r>
              <a:rPr lang="en-US" altLang="zh-CN" sz="2000" dirty="0"/>
              <a:t>Print controller. </a:t>
            </a:r>
            <a:r>
              <a:rPr lang="en-US" altLang="zh-CN" sz="2000" dirty="0" err="1"/>
              <a:t>ErrorText</a:t>
            </a:r>
            <a:r>
              <a:rPr lang="en-US" altLang="zh-CN" sz="2000" dirty="0"/>
              <a:t>(), to see the specific error
Ensure that the underlying network is connected
The built-in service allows you to see if the process state is healthy and where the request is blocked
Add logs for further troubleshooting analysis
Add a retry mechanism, which automatically </a:t>
            </a:r>
            <a:r>
              <a:rPr lang="en-US" altLang="zh-CN" sz="2000" dirty="0" err="1"/>
              <a:t>retrys</a:t>
            </a:r>
            <a:r>
              <a:rPr lang="en-US" altLang="zh-CN" sz="2000" dirty="0"/>
              <a:t> by default for disconnected connections and does not retry for timeouts</a:t>
            </a:r>
          </a:p>
        </p:txBody>
      </p:sp>
      <p:pic>
        <p:nvPicPr>
          <p:cNvPr id="8" name="Picture 2" descr="C:\Users\JIANGR~1\AppData\Local\Temp\BaiduHi\41b8ed6f-fa8a-4a73-8857-f9db4f064d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29" y="1196753"/>
            <a:ext cx="1457284" cy="13361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699792" y="1484784"/>
            <a:ext cx="489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What to do if access fails, online, </a:t>
            </a:r>
            <a:r>
              <a:rPr lang="en-US" altLang="zh-CN" sz="28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etc</a:t>
            </a:r>
            <a:r>
              <a:rPr lang="en-US" altLang="zh-CN" sz="28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
</a:t>
            </a:r>
            <a:endParaRPr lang="zh-CN" altLang="en-US" sz="28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04354"/>
      </p:ext>
    </p:extLst>
  </p:cSld>
  <p:clrMapOvr>
    <a:masterClrMapping/>
  </p:clrMapOvr>
  <p:transition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Links commonly used by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brpc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内容占位符 2"/>
          <p:cNvSpPr>
            <a:spLocks noGrp="1"/>
          </p:cNvSpPr>
          <p:nvPr>
            <p:ph idx="1"/>
          </p:nvPr>
        </p:nvSpPr>
        <p:spPr>
          <a:xfrm>
            <a:off x="323528" y="1556792"/>
            <a:ext cx="8820472" cy="4680520"/>
          </a:xfrm>
        </p:spPr>
        <p:txBody>
          <a:bodyPr/>
          <a:lstStyle/>
          <a:p>
            <a:r>
              <a:rPr lang="en-US" altLang="zh-CN" sz="1800" dirty="0"/>
              <a:t>General introduction: https://github.com/brpc/brpc
Client</a:t>
            </a:r>
            <a:r>
              <a:rPr lang="zh-CN" altLang="en-US" sz="1800" dirty="0"/>
              <a:t>：</a:t>
            </a:r>
            <a:r>
              <a:rPr lang="en-US" altLang="zh-CN" sz="1800" dirty="0"/>
              <a:t>https://github.com/brpc/brpc/blob/master/docs/cn/client.md
Server</a:t>
            </a:r>
            <a:r>
              <a:rPr lang="zh-CN" altLang="en-US" sz="1800" dirty="0"/>
              <a:t>：</a:t>
            </a:r>
            <a:r>
              <a:rPr lang="en-US" altLang="zh-CN" sz="1800" dirty="0"/>
              <a:t>https://github.com/brpc/brpc/blob/master/docs/cn/server.md
Built-in service: https://github.com/brpc/brpc/blob/master/docs/cn/builtin_service.md
</a:t>
            </a:r>
            <a:r>
              <a:rPr lang="en-US" altLang="zh-CN" sz="1800" dirty="0" err="1"/>
              <a:t>protobuf</a:t>
            </a:r>
            <a:r>
              <a:rPr lang="zh-CN" altLang="en-US" sz="1800" dirty="0"/>
              <a:t>：</a:t>
            </a:r>
            <a:r>
              <a:rPr lang="en-US" altLang="zh-CN" sz="1800" dirty="0"/>
              <a:t>https://developers.google.com/protocol-buffers/
For specific interface usage, look more at header files, </a:t>
            </a:r>
            <a:r>
              <a:rPr lang="en-US" altLang="zh-CN" sz="1800" dirty="0" err="1"/>
              <a:t>svn</a:t>
            </a:r>
            <a:r>
              <a:rPr lang="en-US" altLang="zh-CN" sz="1800" dirty="0"/>
              <a:t> directory also has example
https://github.com/brpc/brpc/tree/master/example</a:t>
            </a:r>
          </a:p>
        </p:txBody>
      </p:sp>
    </p:spTree>
    <p:extLst>
      <p:ext uri="{BB962C8B-B14F-4D97-AF65-F5344CB8AC3E}">
        <p14:creationId xmlns:p14="http://schemas.microsoft.com/office/powerpoint/2010/main" val="3907506154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What is RPC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74" y="1650888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IANGR~1\AppData\Local\Temp\BaiduHi\d2279726-e317-4b56-bd77-64a7f84bdce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2388265" cy="15121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987824" y="2096852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142234" y="1556792"/>
            <a:ext cx="2013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Request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987824" y="2384884"/>
            <a:ext cx="3451820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072508" y="2456892"/>
            <a:ext cx="3451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Response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3246943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Client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50276" y="3136902"/>
            <a:ext cx="119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Server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311795" y="3884651"/>
            <a:ext cx="8064896" cy="1944215"/>
          </a:xfrm>
        </p:spPr>
        <p:txBody>
          <a:bodyPr/>
          <a:lstStyle/>
          <a:p>
            <a:r>
              <a:rPr lang="en-US" altLang="zh-CN" sz="2000" dirty="0"/>
              <a:t>RPC</a:t>
            </a:r>
            <a:r>
              <a:rPr lang="zh-CN" altLang="en-US" sz="2000" dirty="0"/>
              <a:t>（</a:t>
            </a:r>
            <a:r>
              <a:rPr lang="en-US" altLang="zh-CN" sz="2000" dirty="0"/>
              <a:t>Remote Procedure Call</a:t>
            </a:r>
            <a:r>
              <a:rPr lang="zh-CN" altLang="en-US" sz="2000" dirty="0"/>
              <a:t>），</a:t>
            </a:r>
            <a:r>
              <a:rPr lang="en-US" altLang="zh-CN" sz="2000" dirty="0"/>
              <a:t>It likens network interactions to "functions on client access servers"
Since RPC waits for the features of </a:t>
            </a:r>
            <a:r>
              <a:rPr lang="en-US" altLang="zh-CN" sz="2000" dirty="0" err="1"/>
              <a:t>reponse</a:t>
            </a:r>
            <a:r>
              <a:rPr lang="en-US" altLang="zh-CN" sz="2000" dirty="0"/>
              <a:t>, it is easy to know whether the server is handled successfully on the client side, ensuring that the upper logic is correct and reliable</a:t>
            </a:r>
          </a:p>
        </p:txBody>
      </p:sp>
    </p:spTree>
    <p:extLst>
      <p:ext uri="{BB962C8B-B14F-4D97-AF65-F5344CB8AC3E}">
        <p14:creationId xmlns:p14="http://schemas.microsoft.com/office/powerpoint/2010/main" val="64323523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RPC features - data format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089019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411760" y="3717032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483768" y="1917922"/>
            <a:ext cx="360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name: Jade Emperor
age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26
weight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100
Message: Is the goddess free at night?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685074"/>
            <a:ext cx="1634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Jade emperor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750" y="4575033"/>
            <a:ext cx="1375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goddess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2887418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48664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Non-self-describing structure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05043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411760" y="3751007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55776" y="1556792"/>
            <a:ext cx="360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struct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HelloRequest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char name[16];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age;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weight;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char message[256];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salary;</a:t>
            </a:r>
          </a:p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};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411760" y="4039039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55776" y="4228908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Message: Who are you, bother me again?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901098"/>
            <a:ext cx="1418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Jade emperor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750" y="4791057"/>
            <a:ext cx="131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goddess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3103442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76970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Self-describing structure - JSON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305043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/>
          <p:cNvCxnSpPr/>
          <p:nvPr/>
        </p:nvCxnSpPr>
        <p:spPr bwMode="auto">
          <a:xfrm>
            <a:off x="2411760" y="3751007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549277" y="1197931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
    "name": "Jade Emperor",
    “age”: 26,
    “salary”: xx,
    "Message": "Is the Goddess Free at Night"
}
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 flipH="1">
            <a:off x="2411760" y="4039039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2555776" y="4228908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{
    "Message": "Ready to sleep"
}
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5170" y="4901098"/>
            <a:ext cx="1418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Jade emperor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2750" y="4791057"/>
            <a:ext cx="131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goddess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49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3103442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5880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Semi-self-describing format -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1520" y="1386935"/>
            <a:ext cx="4680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HelloRequest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required string name = 1;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optional int32 age = 2;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optional int32 salary = 3;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optional string message = 4;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pic>
        <p:nvPicPr>
          <p:cNvPr id="13" name="Picture 2" descr="C:\Users\JIANGR~1\AppData\Local\Temp\BaiduHi\6c789ccc-d617-401e-a4b7-88ec5ac338c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990008"/>
            <a:ext cx="1733550" cy="13239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箭头连接符 13"/>
          <p:cNvCxnSpPr/>
          <p:nvPr/>
        </p:nvCxnSpPr>
        <p:spPr bwMode="auto">
          <a:xfrm>
            <a:off x="2411760" y="4435972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H="1">
            <a:off x="2411760" y="4724004"/>
            <a:ext cx="4027884" cy="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555776" y="4913873"/>
            <a:ext cx="36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res.set_message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("Do you clatter");
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5170" y="5586063"/>
            <a:ext cx="1314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Jade emperor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72750" y="5476022"/>
            <a:ext cx="1314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goddess
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3" name="Picture 1" descr="C:\Users\JIANGR~1\AppData\Local\Temp\BaiduHi\789f685d-464a-4c78-a7cc-6b22ffaa13d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938" y="3788407"/>
            <a:ext cx="1819510" cy="16149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55776" y="3256016"/>
            <a:ext cx="3600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req.set_name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("Jade Emperor");
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req.set_age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(26);
…
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15848" y="1405225"/>
            <a:ext cx="4680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HelloResponse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required message = 1;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  <a:endParaRPr lang="zh-CN" altLang="en-US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9774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Introduction to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Protobuf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
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2" descr="http://wiki.baidu.com/download/attachments/48480483/image2015-1-11%2010%3A56%3A43.png?version=1&amp;modificationDate=1420945004000&amp;api=v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56590" y="1386935"/>
            <a:ext cx="8779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message [message name] {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[field rule] [field type] [field name] = [tag];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}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field rule := required | optional | repeated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filed type := int32 | int64 | uint32 | uint64 | double </a:t>
            </a:r>
          </a:p>
          <a:p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           | </a:t>
            </a:r>
            <a:r>
              <a:rPr lang="en-US" altLang="zh-CN" sz="2000" dirty="0" err="1">
                <a:latin typeface="Consolas" pitchFamily="49" charset="0"/>
                <a:ea typeface="微软雅黑" pitchFamily="34" charset="-122"/>
                <a:cs typeface="Consolas" pitchFamily="49" charset="0"/>
              </a:rPr>
              <a:t>bool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| string |</a:t>
            </a:r>
            <a:r>
              <a:rPr lang="zh-CN" altLang="en-US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en-US" altLang="zh-CN" sz="2000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bytes</a:t>
            </a:r>
          </a:p>
          <a:p>
            <a:endParaRPr lang="en-US" altLang="zh-CN" sz="2000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323528" y="4293096"/>
            <a:ext cx="8064896" cy="1584175"/>
          </a:xfrm>
        </p:spPr>
        <p:txBody>
          <a:bodyPr/>
          <a:lstStyle/>
          <a:p>
            <a:r>
              <a:rPr lang="en-US" altLang="zh-CN" sz="2000" dirty="0"/>
              <a:t>Tag can not be repeated, once fixed can not be arbitrarily modified
Field type can be a defined message
Other files can be referenced by import </a:t>
            </a:r>
            <a:r>
              <a:rPr lang="en-US" altLang="zh-CN" sz="2000" dirty="0" err="1"/>
              <a:t>xx.proto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39640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theme/theme1.xml><?xml version="1.0" encoding="utf-8"?>
<a:theme xmlns:a="http://schemas.openxmlformats.org/drawingml/2006/main" name="新员工入职培训(综合)201006">
  <a:themeElements>
    <a:clrScheme name="Baidu_PPT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aidu_PPT_Temp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solidFill>
            <a:schemeClr val="accent6">
              <a:lumMod val="60000"/>
              <a:lumOff val="40000"/>
            </a:schemeClr>
          </a:solidFill>
          <a:headEnd type="none" w="med" len="med"/>
          <a:tailEnd type="none" w="med" len="med"/>
        </a:ln>
        <a:effectLst>
          <a:softEdge rad="0"/>
        </a:effectLst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457200" marR="0" indent="0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sz="16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2318DE"/>
          </a:buClr>
          <a:buSzPct val="100000"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idu_PPT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idu_PPT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idu_PPT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Telephony RIL串讲</Template>
  <TotalTime>0</TotalTime>
  <Words>2471</Words>
  <Application>Microsoft Office PowerPoint</Application>
  <PresentationFormat>Bildschirmpräsentation (4:3)</PresentationFormat>
  <Paragraphs>367</Paragraphs>
  <Slides>34</Slides>
  <Notes>34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0" baseType="lpstr">
      <vt:lpstr>微软雅黑</vt:lpstr>
      <vt:lpstr>Arial</vt:lpstr>
      <vt:lpstr>Calibri</vt:lpstr>
      <vt:lpstr>Consolas</vt:lpstr>
      <vt:lpstr>Verdana</vt:lpstr>
      <vt:lpstr>新员工入职培训(综合)201006</vt:lpstr>
      <vt:lpstr>PowerPoint-Präsentation</vt:lpstr>
      <vt:lpstr>What is RPC
</vt:lpstr>
      <vt:lpstr>What is RPC
</vt:lpstr>
      <vt:lpstr>What is RPC
</vt:lpstr>
      <vt:lpstr>RPC features - data format
</vt:lpstr>
      <vt:lpstr>Non-self-describing structure
</vt:lpstr>
      <vt:lpstr>Self-describing structure - JSON
</vt:lpstr>
      <vt:lpstr>Semi-self-describing format - protobuf
</vt:lpstr>
      <vt:lpstr>Introduction to Protobuf
</vt:lpstr>
      <vt:lpstr>Introduction to Protobuf
</vt:lpstr>
      <vt:lpstr>Introduction to Protobuf
</vt:lpstr>
      <vt:lpstr>RPC Elements - Protocol
</vt:lpstr>
      <vt:lpstr>RPC Elements - Protocol
</vt:lpstr>
      <vt:lpstr>RPC Features - Network connection
</vt:lpstr>
      <vt:lpstr>Synchronized access
</vt:lpstr>
      <vt:lpstr>Asynchronous access
</vt:lpstr>
      <vt:lpstr>A complete RPC framework
</vt:lpstr>
      <vt:lpstr>brpc </vt:lpstr>
      <vt:lpstr>brpc - frame
</vt:lpstr>
      <vt:lpstr>brpc 72 stunt
</vt:lpstr>
      <vt:lpstr>Baidu-rpc 72 stunt
</vt:lpstr>
      <vt:lpstr>Client end of the battle
</vt:lpstr>
      <vt:lpstr>Client end of the battle
</vt:lpstr>
      <vt:lpstr>Server side real combat
</vt:lpstr>
      <vt:lpstr>Server side real combat
</vt:lpstr>
      <vt:lpstr>HTTP Live - Client Side
</vt:lpstr>
      <vt:lpstr>HTTP Live - Client Side
</vt:lpstr>
      <vt:lpstr>HTTP Live - Server Side
</vt:lpstr>
      <vt:lpstr>HTTP Live - Server Side
</vt:lpstr>
      <vt:lpstr>HTTP Live - Server Side
</vt:lpstr>
      <vt:lpstr>Powerful built-in services
</vt:lpstr>
      <vt:lpstr>The built-in services</vt:lpstr>
      <vt:lpstr>Brpc Novices FAQ
</vt:lpstr>
      <vt:lpstr>Links commonly used by brpc
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Wang,Qiang(Mobile &amp; CloudOS Device)</dc:creator>
  <cp:lastModifiedBy>Martin Lierschof</cp:lastModifiedBy>
  <cp:revision>756</cp:revision>
  <dcterms:modified xsi:type="dcterms:W3CDTF">2021-12-16T13:00:20Z</dcterms:modified>
</cp:coreProperties>
</file>