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305" r:id="rId6"/>
    <p:sldId id="306" r:id="rId7"/>
    <p:sldId id="308" r:id="rId8"/>
    <p:sldId id="309" r:id="rId9"/>
    <p:sldId id="307" r:id="rId10"/>
    <p:sldId id="310" r:id="rId11"/>
    <p:sldId id="261" r:id="rId12"/>
    <p:sldId id="262" r:id="rId13"/>
    <p:sldId id="311" r:id="rId14"/>
    <p:sldId id="263" r:id="rId15"/>
    <p:sldId id="313" r:id="rId16"/>
    <p:sldId id="265" r:id="rId17"/>
    <p:sldId id="314" r:id="rId18"/>
    <p:sldId id="266" r:id="rId19"/>
    <p:sldId id="315" r:id="rId20"/>
    <p:sldId id="264" r:id="rId21"/>
    <p:sldId id="312" r:id="rId22"/>
    <p:sldId id="317" r:id="rId23"/>
    <p:sldId id="318" r:id="rId24"/>
    <p:sldId id="316" r:id="rId25"/>
    <p:sldId id="268" r:id="rId26"/>
    <p:sldId id="282" r:id="rId27"/>
    <p:sldId id="283" r:id="rId28"/>
    <p:sldId id="284" r:id="rId29"/>
    <p:sldId id="285" r:id="rId30"/>
    <p:sldId id="319" r:id="rId31"/>
    <p:sldId id="331" r:id="rId32"/>
    <p:sldId id="320" r:id="rId33"/>
    <p:sldId id="321" r:id="rId34"/>
    <p:sldId id="322" r:id="rId35"/>
    <p:sldId id="323" r:id="rId36"/>
    <p:sldId id="324" r:id="rId37"/>
    <p:sldId id="325" r:id="rId38"/>
    <p:sldId id="332" r:id="rId39"/>
    <p:sldId id="258" r:id="rId40"/>
  </p:sldIdLst>
  <p:sldSz cx="10693400" cy="60118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4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4" autoAdjust="0"/>
    <p:restoredTop sz="83224" autoAdjust="0"/>
  </p:normalViewPr>
  <p:slideViewPr>
    <p:cSldViewPr>
      <p:cViewPr varScale="1">
        <p:scale>
          <a:sx n="96" d="100"/>
          <a:sy n="96" d="100"/>
        </p:scale>
        <p:origin x="998" y="72"/>
      </p:cViewPr>
      <p:guideLst>
        <p:guide orient="horz" pos="1894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26029-8D1F-448E-B997-F89F7AE1407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62D43-4FE1-435E-B3CB-50BCE1AF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a general allocator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for</a:t>
            </a:r>
            <a:r>
              <a:rPr lang="en-US" baseline="0" dirty="0"/>
              <a:t> all offset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free list involves</a:t>
            </a:r>
            <a:r>
              <a:rPr lang="en-US" baseline="0" dirty="0"/>
              <a:t> lock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8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type</a:t>
            </a:r>
            <a:r>
              <a:rPr lang="en-US" baseline="0" dirty="0"/>
              <a:t> of version</a:t>
            </a:r>
          </a:p>
          <a:p>
            <a:r>
              <a:rPr lang="en-US" baseline="0" dirty="0"/>
              <a:t>reference count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88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pthread_key_t</a:t>
            </a:r>
            <a:r>
              <a:rPr lang="en-US" dirty="0"/>
              <a:t> for TLS</a:t>
            </a:r>
          </a:p>
          <a:p>
            <a:r>
              <a:rPr lang="en-US" dirty="0"/>
              <a:t>can carry</a:t>
            </a:r>
            <a:r>
              <a:rPr lang="en-US" baseline="0" dirty="0"/>
              <a:t> additional data in TLS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9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may interleave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Hans" altLang="en-US" dirty="0"/>
              <a:t> </a:t>
            </a:r>
            <a:r>
              <a:rPr lang="en-US" altLang="zh-Hans" dirty="0"/>
              <a:t>cache</a:t>
            </a:r>
            <a:r>
              <a:rPr lang="zh-Hans" altLang="en-US" dirty="0"/>
              <a:t> </a:t>
            </a:r>
            <a:r>
              <a:rPr lang="en-US" altLang="zh-Hans" dirty="0"/>
              <a:t>synchronization</a:t>
            </a:r>
          </a:p>
          <a:p>
            <a:r>
              <a:rPr lang="en-US" altLang="zh-Hans" dirty="0"/>
              <a:t>locality</a:t>
            </a:r>
            <a:r>
              <a:rPr lang="zh-Hans" altLang="en-US" dirty="0"/>
              <a:t> </a:t>
            </a:r>
            <a:r>
              <a:rPr lang="en-US" altLang="zh-Hans" dirty="0"/>
              <a:t>vs</a:t>
            </a:r>
            <a:r>
              <a:rPr lang="zh-Hans" altLang="en-US" dirty="0"/>
              <a:t> </a:t>
            </a:r>
            <a:r>
              <a:rPr lang="en-US" altLang="zh-Hans" dirty="0"/>
              <a:t>scalability</a:t>
            </a:r>
            <a:r>
              <a:rPr lang="en-US" dirty="0"/>
              <a:t> </a:t>
            </a:r>
          </a:p>
          <a:p>
            <a:r>
              <a:rPr lang="en-US" dirty="0" err="1"/>
              <a:t>nginx</a:t>
            </a:r>
            <a:r>
              <a:rPr lang="en-US" baseline="0" dirty="0"/>
              <a:t> as example for fiber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bth</a:t>
            </a:r>
            <a:r>
              <a:rPr lang="zh-CN" altLang="en-US" dirty="0"/>
              <a:t>看做每个</a:t>
            </a:r>
            <a:r>
              <a:rPr lang="en-US" altLang="zh-CN" dirty="0" err="1"/>
              <a:t>bthread</a:t>
            </a:r>
            <a:r>
              <a:rPr lang="zh-CN" altLang="en-US" dirty="0"/>
              <a:t>的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7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  <a:r>
              <a:rPr lang="en-US" baseline="0" dirty="0"/>
              <a:t> as correlation id</a:t>
            </a:r>
          </a:p>
          <a:p>
            <a:r>
              <a:rPr lang="en-US" baseline="0" dirty="0"/>
              <a:t>lock to access controller</a:t>
            </a:r>
          </a:p>
          <a:p>
            <a:r>
              <a:rPr lang="en-US" baseline="0" dirty="0" err="1"/>
              <a:t>id_error</a:t>
            </a:r>
            <a:r>
              <a:rPr lang="en-US" baseline="0" dirty="0"/>
              <a:t> on error</a:t>
            </a:r>
          </a:p>
          <a:p>
            <a:r>
              <a:rPr lang="en-US" baseline="0" dirty="0"/>
              <a:t>join for synchronous RPC</a:t>
            </a:r>
          </a:p>
          <a:p>
            <a:r>
              <a:rPr lang="en-US" baseline="0" dirty="0"/>
              <a:t>address </a:t>
            </a:r>
            <a:r>
              <a:rPr lang="en-US" baseline="0" dirty="0" err="1"/>
              <a:t>ResourceId</a:t>
            </a:r>
            <a:r>
              <a:rPr lang="en-US" baseline="0" dirty="0"/>
              <a:t> in O(1) with no contention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62D43-4FE1-435E-B3CB-50BCE1AFDF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1867575"/>
            <a:ext cx="9089390" cy="12886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3406722"/>
            <a:ext cx="7485380" cy="15363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793"/>
            <a:ext cx="10693400" cy="6011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wumin\Desktop\++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86" y="244270"/>
            <a:ext cx="110962" cy="5523322"/>
          </a:xfrm>
          <a:prstGeom prst="rect">
            <a:avLst/>
          </a:prstGeom>
          <a:noFill/>
        </p:spPr>
      </p:pic>
      <p:pic>
        <p:nvPicPr>
          <p:cNvPr id="12" name="Picture 2" descr="C:\Users\wumin\Desktop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268" y="2564704"/>
            <a:ext cx="2304256" cy="7325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112" y="211529"/>
            <a:ext cx="2812588" cy="44963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639" y="211529"/>
            <a:ext cx="8263250" cy="44963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3863179"/>
            <a:ext cx="9089390" cy="11940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2548084"/>
            <a:ext cx="9089390" cy="13150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 descr="C:\Users\wumin\Desktop\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348" y="2573883"/>
            <a:ext cx="3144837" cy="777875"/>
          </a:xfrm>
          <a:prstGeom prst="rect">
            <a:avLst/>
          </a:prstGeom>
          <a:noFill/>
        </p:spPr>
      </p:pic>
      <p:pic>
        <p:nvPicPr>
          <p:cNvPr id="10" name="Picture 2" descr="C:\Users\wumin\Desktop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0916" y="2544323"/>
            <a:ext cx="1944216" cy="61805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639" y="1230206"/>
            <a:ext cx="5537918" cy="3477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781" y="1230206"/>
            <a:ext cx="5537919" cy="3477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0" y="240753"/>
            <a:ext cx="9624060" cy="10019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345712"/>
            <a:ext cx="4724775" cy="5608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1906540"/>
            <a:ext cx="4724775" cy="34637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345712"/>
            <a:ext cx="4726631" cy="5608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1906540"/>
            <a:ext cx="4726631" cy="34637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239361"/>
            <a:ext cx="3518055" cy="10186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239361"/>
            <a:ext cx="5977908" cy="5130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258038"/>
            <a:ext cx="3518055" cy="41122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4208304"/>
            <a:ext cx="6416040" cy="4968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537171"/>
            <a:ext cx="6416040" cy="3607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4705118"/>
            <a:ext cx="6416040" cy="7055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240753"/>
            <a:ext cx="9624060" cy="100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402768"/>
            <a:ext cx="9624060" cy="396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5572107"/>
            <a:ext cx="2495127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B70F-DF10-4336-ADCF-617C02561E3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5572107"/>
            <a:ext cx="3386243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5572107"/>
            <a:ext cx="2495127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793"/>
            <a:ext cx="10693400" cy="6011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5" descr="C:\Users\wumin\Desktop\++1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7186" y="244270"/>
            <a:ext cx="110962" cy="552332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pc/brp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652" y="2645891"/>
            <a:ext cx="43924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BRPC INTERNAL</a:t>
            </a: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jrjbear@gmail.com</a:t>
            </a:r>
          </a:p>
          <a:p>
            <a:pPr algn="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2018.4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Work Stealing Implementation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827584" y="3162149"/>
            <a:ext cx="9577064" cy="273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wait/signal using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futex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istribute contention by multiple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PARKING_LOT_NUM in total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WorkStealQueue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used as run queue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wait-free queue given</a:t>
            </a:r>
          </a:p>
          <a:p>
            <a:pPr lvl="2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thread to push/pop</a:t>
            </a:r>
          </a:p>
          <a:p>
            <a:pPr lvl="2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 threads to steal (from the back)</a:t>
            </a:r>
          </a:p>
          <a:p>
            <a:pPr lvl="1"/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170" y="1256226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Thread1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atomic compare and wait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futex_wait_private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(value, expect)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02883" y="1274955"/>
            <a:ext cx="3291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change(value)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futex_wake_private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914652" y="1710134"/>
            <a:ext cx="2160240" cy="4530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914652" y="2162152"/>
            <a:ext cx="2253222" cy="1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914652" y="2172532"/>
            <a:ext cx="2253222" cy="4862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58905" y="1421755"/>
            <a:ext cx="1427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wakeup by signal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02939" y="2513452"/>
            <a:ext cx="131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 failed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02940" y="1904210"/>
            <a:ext cx="131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 failed</a:t>
            </a:r>
          </a:p>
        </p:txBody>
      </p:sp>
    </p:spTree>
    <p:extLst>
      <p:ext uri="{BB962C8B-B14F-4D97-AF65-F5344CB8AC3E}">
        <p14:creationId xmlns:p14="http://schemas.microsoft.com/office/powerpoint/2010/main" val="28193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939" y="1061715"/>
            <a:ext cx="9348534" cy="4680520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to manage all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TaskGroups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start, stop, add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if we create a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non-worker (normal)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pthreads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non-worker doesn’t have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</a:t>
            </a: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TaskControl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choose a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into its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RemoteTaskQueue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queue for tasks from non-workers</a:t>
            </a:r>
          </a:p>
          <a:p>
            <a:pPr lvl="2"/>
            <a:r>
              <a:rPr lang="en-US" altLang="zh-CN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en-US" altLang="zh-CN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protect from concurrent push/pop/steal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signal_task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 only notify some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ParkingLots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(thus some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steal_task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-- steal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all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prevent starvation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Overall scheduling order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 run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 remote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workers’ run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workers’remote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queue</a:t>
            </a: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TaskControl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5113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sched_to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– switch to execute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run the next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according to schedule order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ready_to_run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– push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run queue</a:t>
            </a: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ready_to_run_remote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– push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remote queue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task_runner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wrapper of user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function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set_remained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callback to run before the next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bthread’s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execution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TaskGroup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Interface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7020" y="2073456"/>
            <a:ext cx="23762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 </a:t>
            </a:r>
            <a:r>
              <a:rPr 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control whether to notify other </a:t>
            </a:r>
            <a:r>
              <a:rPr lang="en-US" sz="15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</a:t>
            </a:r>
            <a:endParaRPr 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650956" y="2213843"/>
            <a:ext cx="288032" cy="5040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170236" y="3509987"/>
            <a:ext cx="53285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 user function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bthread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destruction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signal join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ending_sched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fetch the 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bthread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bthread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139" y="2429867"/>
            <a:ext cx="9348534" cy="3617399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start_foreground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set_mained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ready_to_run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+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sched_to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start_background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ready_to_run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[_remote](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 –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set_mained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ready_to_run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+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usleep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add timer(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ready_to_run_remote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current_bth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+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– wait on join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butex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until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quits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bthread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Interface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39754"/>
              </p:ext>
            </p:extLst>
          </p:nvPr>
        </p:nvGraphicFramePr>
        <p:xfrm>
          <a:off x="954212" y="1446205"/>
          <a:ext cx="64087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32-bit Version to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prevent 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 slot id in </a:t>
                      </a:r>
                      <a:r>
                        <a:rPr lang="en-US" dirty="0" err="1"/>
                        <a:t>ResourcePool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18508" y="10117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bthread_t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10996" y="1459237"/>
            <a:ext cx="2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</a:t>
            </a:r>
            <a:r>
              <a:rPr lang="en-US" dirty="0" err="1"/>
              <a:t>TaskMeta</a:t>
            </a:r>
            <a:endParaRPr 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46900" y="1643903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4"/>
            <a:ext cx="9276526" cy="4464495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semantics as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futex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instead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Component: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atomic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(to work with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futex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 queue</a:t>
            </a:r>
          </a:p>
          <a:p>
            <a:pPr lvl="1"/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(protect queue)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wait                                                                    wake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 to use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futex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futex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1 waiter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butex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252" y="3192338"/>
            <a:ext cx="41044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atomic compare to check expect value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timeout if needed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itself to waiter queue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bthread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8828" y="3221955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pop one/all waiter from queue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it/them into run 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4772" y="184757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change atomic value somewhere by yourself</a:t>
            </a:r>
          </a:p>
        </p:txBody>
      </p:sp>
      <p:cxnSp>
        <p:nvCxnSpPr>
          <p:cNvPr id="24" name="肘形连接符 23"/>
          <p:cNvCxnSpPr/>
          <p:nvPr/>
        </p:nvCxnSpPr>
        <p:spPr>
          <a:xfrm rot="16200000" flipH="1">
            <a:off x="6037126" y="2688245"/>
            <a:ext cx="785738" cy="281682"/>
          </a:xfrm>
          <a:prstGeom prst="bentConnector3">
            <a:avLst>
              <a:gd name="adj1" fmla="val 98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7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3767574"/>
            <a:ext cx="5527228" cy="1745191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EventDispatcher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 to -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event_dispatch_num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on demand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(Socket), 1 for read and 1 for write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container for user code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bthread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in </a:t>
            </a:r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brpc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8229" y="1439678"/>
          <a:ext cx="1800199" cy="1810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35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312"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EventDispatcher</a:t>
                      </a:r>
                      <a:r>
                        <a:rPr lang="en-US" sz="1400" dirty="0"/>
                        <a:t>::Run</a:t>
                      </a:r>
                    </a:p>
                    <a:p>
                      <a:r>
                        <a:rPr lang="en-US" sz="1400" b="0" u="none" dirty="0">
                          <a:effectLst/>
                        </a:rPr>
                        <a:t>EPOLLIN</a:t>
                      </a:r>
                      <a:r>
                        <a:rPr lang="en-US" sz="1400" b="0" u="none" baseline="0" dirty="0">
                          <a:effectLst/>
                        </a:rPr>
                        <a:t> received</a:t>
                      </a:r>
                      <a:endParaRPr lang="en-US" sz="1400" b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31525" y="1349849"/>
          <a:ext cx="1800200" cy="187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32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InputMessenger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::</a:t>
                      </a:r>
                      <a:r>
                        <a:rPr lang="en-US" sz="1400" dirty="0" err="1"/>
                        <a:t>OnNewMessages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Read</a:t>
                      </a:r>
                      <a:r>
                        <a:rPr lang="en-US" sz="1400" baseline="0" dirty="0"/>
                        <a:t> &amp; Cut messages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7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EventDispatcher</a:t>
                      </a:r>
                      <a:r>
                        <a:rPr lang="en-US" sz="1400" dirty="0"/>
                        <a:t>::Run</a:t>
                      </a:r>
                    </a:p>
                    <a:p>
                      <a:r>
                        <a:rPr lang="en-US" sz="1400" b="0" u="none" dirty="0">
                          <a:effectLst/>
                        </a:rPr>
                        <a:t>EPOLLIN</a:t>
                      </a:r>
                      <a:r>
                        <a:rPr lang="en-US" sz="1400" b="0" u="none" baseline="0" dirty="0">
                          <a:effectLst/>
                        </a:rPr>
                        <a:t> received</a:t>
                      </a:r>
                      <a:endParaRPr lang="en-US" sz="1400" b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1171"/>
              </p:ext>
            </p:extLst>
          </p:nvPr>
        </p:nvGraphicFramePr>
        <p:xfrm>
          <a:off x="6577911" y="1373845"/>
          <a:ext cx="2260789" cy="1871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6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User callback1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83080" marR="83080" marT="41541" marB="41541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4956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InputMessenger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::</a:t>
                      </a:r>
                      <a:r>
                        <a:rPr lang="en-US" sz="1400" dirty="0" err="1"/>
                        <a:t>OnNewMessages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Read</a:t>
                      </a:r>
                      <a:r>
                        <a:rPr lang="en-US" sz="1400" baseline="0" dirty="0"/>
                        <a:t> &amp; Cut messages</a:t>
                      </a:r>
                      <a:endParaRPr lang="en-US" sz="1400" dirty="0"/>
                    </a:p>
                  </a:txBody>
                  <a:tcPr marL="83080" marR="83080" marT="41541" marB="4154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EventDispatcher</a:t>
                      </a:r>
                      <a:r>
                        <a:rPr lang="en-US" sz="1400" dirty="0"/>
                        <a:t>::Run</a:t>
                      </a:r>
                    </a:p>
                    <a:p>
                      <a:r>
                        <a:rPr lang="en-US" sz="1400" b="0" u="none" dirty="0">
                          <a:effectLst/>
                        </a:rPr>
                        <a:t>EPOLLIN</a:t>
                      </a:r>
                      <a:r>
                        <a:rPr lang="en-US" sz="1400" b="0" u="none" baseline="0" dirty="0">
                          <a:effectLst/>
                        </a:rPr>
                        <a:t> received</a:t>
                      </a:r>
                      <a:endParaRPr lang="en-US" sz="1400" b="0" u="none" dirty="0">
                        <a:effectLst/>
                      </a:endParaRPr>
                    </a:p>
                  </a:txBody>
                  <a:tcPr marL="83080" marR="83080" marT="41541" marB="4154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08812"/>
              </p:ext>
            </p:extLst>
          </p:nvPr>
        </p:nvGraphicFramePr>
        <p:xfrm>
          <a:off x="6570836" y="3726011"/>
          <a:ext cx="2304256" cy="1174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2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User callback2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4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InputMessenger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::</a:t>
                      </a:r>
                      <a:r>
                        <a:rPr lang="en-US" sz="1400" dirty="0" err="1"/>
                        <a:t>OnNewMessages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Read</a:t>
                      </a:r>
                      <a:r>
                        <a:rPr lang="en-US" sz="1400" baseline="0" dirty="0"/>
                        <a:t> &amp; Cut messages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554612" y="7072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worker1’s run queue</a:t>
            </a: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2898428" y="2285851"/>
            <a:ext cx="864096" cy="648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5634732" y="1696877"/>
            <a:ext cx="936104" cy="648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右弧形箭头 32"/>
          <p:cNvSpPr/>
          <p:nvPr/>
        </p:nvSpPr>
        <p:spPr>
          <a:xfrm>
            <a:off x="9019108" y="2285851"/>
            <a:ext cx="576064" cy="2304256"/>
          </a:xfrm>
          <a:prstGeom prst="curvedLeftArrow">
            <a:avLst>
              <a:gd name="adj1" fmla="val 30610"/>
              <a:gd name="adj2" fmla="val 62522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59858" y="503597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worker2’s run queue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98428" y="24049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locality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95762" y="183624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locality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019108" y="325331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DA602F-AA98-DE41-9921-56E46BD6166E}"/>
              </a:ext>
            </a:extLst>
          </p:cNvPr>
          <p:cNvSpPr txBox="1"/>
          <p:nvPr/>
        </p:nvSpPr>
        <p:spPr>
          <a:xfrm>
            <a:off x="7798292" y="14396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rgbClr val="FF0000"/>
                </a:solidFill>
              </a:rPr>
              <a:t>blocked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34" grpId="0"/>
      <p:bldP spid="13" grpId="0"/>
      <p:bldP spid="15" grpId="0"/>
      <p:bldP spid="1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05731"/>
            <a:ext cx="8767588" cy="4392488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if I call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blocking function (IO, lock) in callback?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the underlying worker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DANGER!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can run if all workers have been blocked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if I call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blocking function (yield,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brpc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in callback?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suspend the current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 unaffected (run the next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 be stolen to run on another worker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thus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unable to use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local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careful about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DEADLOCK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 a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brpc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request inside a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DEADLOCK!!!                             (Why?)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avoid all these problems: 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usercode_in_pthread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Notes for Callback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29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Cheap to copy/assign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append/cut</a:t>
            </a: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Convertible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endParaRPr lang="en-US" altLang="zh-Han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Read/Write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from/to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friendly interfaces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avoid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underlying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few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allocation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contiguous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Assumption under RPC</a:t>
            </a: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lots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append/cut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operations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buffer’s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lifecycle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duration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Buffer Management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815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1BB9A1F7-F8B7-5943-A114-BF0F73DD02B5}"/>
              </a:ext>
            </a:extLst>
          </p:cNvPr>
          <p:cNvSpPr/>
          <p:nvPr/>
        </p:nvSpPr>
        <p:spPr>
          <a:xfrm>
            <a:off x="6498828" y="2383569"/>
            <a:ext cx="1152128" cy="50405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err="1"/>
              <a:t>BlockRef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AB17B01-C99A-7C44-B5D6-435583191E1C}"/>
              </a:ext>
            </a:extLst>
          </p:cNvPr>
          <p:cNvSpPr/>
          <p:nvPr/>
        </p:nvSpPr>
        <p:spPr>
          <a:xfrm>
            <a:off x="4986660" y="2389448"/>
            <a:ext cx="1152128" cy="50405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err="1"/>
              <a:t>BlockRef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CF02FA0-8EA9-EB4C-A033-97BBFA89661D}"/>
              </a:ext>
            </a:extLst>
          </p:cNvPr>
          <p:cNvSpPr/>
          <p:nvPr/>
        </p:nvSpPr>
        <p:spPr>
          <a:xfrm>
            <a:off x="2826420" y="4828959"/>
            <a:ext cx="187220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1517" y="3704340"/>
            <a:ext cx="3575823" cy="1440160"/>
          </a:xfrm>
        </p:spPr>
        <p:txBody>
          <a:bodyPr>
            <a:normAutofit/>
          </a:bodyPr>
          <a:lstStyle/>
          <a:p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Underlying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storage</a:t>
            </a:r>
          </a:p>
          <a:p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DEAFULT_BLOCK_SIZE</a:t>
            </a:r>
          </a:p>
          <a:p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Shared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between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BlockRef</a:t>
            </a:r>
            <a:endParaRPr lang="en-US" altLang="zh-Hans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Cached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TLSData</a:t>
            </a:r>
            <a:endParaRPr lang="zh-CN" altLang="en-US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IOBuf</a:t>
            </a:r>
            <a:r>
              <a:rPr kumimoji="1" lang="zh-Han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Han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Han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Han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framework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D90E2B-53A4-C946-8C5F-9FC61ED1E9AB}"/>
              </a:ext>
            </a:extLst>
          </p:cNvPr>
          <p:cNvSpPr/>
          <p:nvPr/>
        </p:nvSpPr>
        <p:spPr>
          <a:xfrm>
            <a:off x="6138788" y="4828959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2DE867-8CCC-E14B-97D6-43F1DAEC6E33}"/>
              </a:ext>
            </a:extLst>
          </p:cNvPr>
          <p:cNvSpPr/>
          <p:nvPr/>
        </p:nvSpPr>
        <p:spPr>
          <a:xfrm>
            <a:off x="3330476" y="4828959"/>
            <a:ext cx="986394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EAC4F17-BEFB-3646-8486-C86D29829FA0}"/>
              </a:ext>
            </a:extLst>
          </p:cNvPr>
          <p:cNvSpPr/>
          <p:nvPr/>
        </p:nvSpPr>
        <p:spPr>
          <a:xfrm>
            <a:off x="6138788" y="4828959"/>
            <a:ext cx="1080120" cy="504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4FF6A0-ECCB-7442-9EA0-C81D4AB4B76D}"/>
              </a:ext>
            </a:extLst>
          </p:cNvPr>
          <p:cNvSpPr/>
          <p:nvPr/>
        </p:nvSpPr>
        <p:spPr>
          <a:xfrm>
            <a:off x="2826420" y="4828959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881E8A-07EA-A842-8AAB-099398F2CEA3}"/>
              </a:ext>
            </a:extLst>
          </p:cNvPr>
          <p:cNvSpPr/>
          <p:nvPr/>
        </p:nvSpPr>
        <p:spPr>
          <a:xfrm>
            <a:off x="3402484" y="2503619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err="1"/>
              <a:t>BlockRef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6B99F7-7B96-BF43-88A5-BDDF8D96380B}"/>
              </a:ext>
            </a:extLst>
          </p:cNvPr>
          <p:cNvSpPr/>
          <p:nvPr/>
        </p:nvSpPr>
        <p:spPr>
          <a:xfrm>
            <a:off x="4842644" y="2497406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err="1"/>
              <a:t>BlockRef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4652736-A84B-B34D-A640-2AEBFEC6970D}"/>
              </a:ext>
            </a:extLst>
          </p:cNvPr>
          <p:cNvSpPr/>
          <p:nvPr/>
        </p:nvSpPr>
        <p:spPr>
          <a:xfrm>
            <a:off x="6354812" y="2497406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err="1"/>
              <a:t>BlockRef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D11DF9-D7E7-6A4C-9FB8-5D8F075C1C32}"/>
              </a:ext>
            </a:extLst>
          </p:cNvPr>
          <p:cNvSpPr/>
          <p:nvPr/>
        </p:nvSpPr>
        <p:spPr>
          <a:xfrm>
            <a:off x="3762524" y="1012801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err="1"/>
              <a:t>IOBuf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B3A259F-FE5D-2740-A95A-9716FA2F1AF8}"/>
              </a:ext>
            </a:extLst>
          </p:cNvPr>
          <p:cNvSpPr/>
          <p:nvPr/>
        </p:nvSpPr>
        <p:spPr>
          <a:xfrm>
            <a:off x="5857130" y="1012801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dirty="0" err="1"/>
              <a:t>IOBuf</a:t>
            </a:r>
            <a:endParaRPr lang="en-US" dirty="0"/>
          </a:p>
        </p:txBody>
      </p:sp>
      <p:cxnSp>
        <p:nvCxnSpPr>
          <p:cNvPr id="14" name="直接箭头连接符 5">
            <a:extLst>
              <a:ext uri="{FF2B5EF4-FFF2-40B4-BE49-F238E27FC236}">
                <a16:creationId xmlns:a16="http://schemas.microsoft.com/office/drawing/2014/main" xmlns="" id="{1BD01F61-320A-894E-9734-42225671C35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3823673" y="3007675"/>
            <a:ext cx="154875" cy="182128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5">
            <a:extLst>
              <a:ext uri="{FF2B5EF4-FFF2-40B4-BE49-F238E27FC236}">
                <a16:creationId xmlns:a16="http://schemas.microsoft.com/office/drawing/2014/main" xmlns="" id="{2BF46CC9-1B7F-4447-8EBA-F6A5136A666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518608" y="3001462"/>
            <a:ext cx="900100" cy="182749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5">
            <a:extLst>
              <a:ext uri="{FF2B5EF4-FFF2-40B4-BE49-F238E27FC236}">
                <a16:creationId xmlns:a16="http://schemas.microsoft.com/office/drawing/2014/main" xmlns="" id="{39D9E9CD-FD2C-044E-A156-68B90304441A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6678848" y="3001462"/>
            <a:ext cx="252028" cy="1827497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3978548" y="1516857"/>
            <a:ext cx="360040" cy="986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5">
            <a:extLst>
              <a:ext uri="{FF2B5EF4-FFF2-40B4-BE49-F238E27FC236}">
                <a16:creationId xmlns:a16="http://schemas.microsoft.com/office/drawing/2014/main" xmlns="" id="{36DBBFBE-28AC-9B47-A367-FCDBD5850DF3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5418708" y="1516857"/>
            <a:ext cx="1014486" cy="980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5">
            <a:extLst>
              <a:ext uri="{FF2B5EF4-FFF2-40B4-BE49-F238E27FC236}">
                <a16:creationId xmlns:a16="http://schemas.microsoft.com/office/drawing/2014/main" xmlns="" id="{DD412EFA-F309-1B43-8BF3-4AF2EBA65548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6433194" y="1516857"/>
            <a:ext cx="497682" cy="980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8F3AFCE-7311-904E-BBED-2BAE01BA4693}"/>
              </a:ext>
            </a:extLst>
          </p:cNvPr>
          <p:cNvSpPr txBox="1"/>
          <p:nvPr/>
        </p:nvSpPr>
        <p:spPr>
          <a:xfrm>
            <a:off x="3380766" y="5453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Block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B38F4B-D8E7-CF43-B575-A9665E30C6D7}"/>
              </a:ext>
            </a:extLst>
          </p:cNvPr>
          <p:cNvSpPr txBox="1"/>
          <p:nvPr/>
        </p:nvSpPr>
        <p:spPr>
          <a:xfrm>
            <a:off x="6678848" y="54502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Block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C657918-BD64-A447-9DCE-D3092559A618}"/>
              </a:ext>
            </a:extLst>
          </p:cNvPr>
          <p:cNvCxnSpPr/>
          <p:nvPr/>
        </p:nvCxnSpPr>
        <p:spPr>
          <a:xfrm>
            <a:off x="882204" y="3581995"/>
            <a:ext cx="942679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475DF46-19D5-284D-B79C-5EC22390014F}"/>
              </a:ext>
            </a:extLst>
          </p:cNvPr>
          <p:cNvSpPr/>
          <p:nvPr/>
        </p:nvSpPr>
        <p:spPr>
          <a:xfrm>
            <a:off x="1818308" y="2497406"/>
            <a:ext cx="1008112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New</a:t>
            </a:r>
            <a:r>
              <a:rPr lang="zh-Hans" altLang="en-US" sz="1400" dirty="0"/>
              <a:t> </a:t>
            </a:r>
            <a:r>
              <a:rPr lang="en-US" altLang="zh-Hans" sz="1400" dirty="0" err="1"/>
              <a:t>BlockRef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2046DC5-3946-F943-A45F-27ABF98795F2}"/>
              </a:ext>
            </a:extLst>
          </p:cNvPr>
          <p:cNvSpPr/>
          <p:nvPr/>
        </p:nvSpPr>
        <p:spPr>
          <a:xfrm>
            <a:off x="1962324" y="1012801"/>
            <a:ext cx="864096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New</a:t>
            </a:r>
          </a:p>
          <a:p>
            <a:pPr algn="ctr"/>
            <a:r>
              <a:rPr lang="en-US" altLang="zh-Hans" sz="1400" dirty="0" err="1"/>
              <a:t>IOBuf</a:t>
            </a:r>
            <a:endParaRPr lang="en-US" sz="1400" dirty="0"/>
          </a:p>
        </p:txBody>
      </p:sp>
      <p:cxnSp>
        <p:nvCxnSpPr>
          <p:cNvPr id="47" name="直接箭头连接符 5">
            <a:extLst>
              <a:ext uri="{FF2B5EF4-FFF2-40B4-BE49-F238E27FC236}">
                <a16:creationId xmlns:a16="http://schemas.microsoft.com/office/drawing/2014/main" xmlns="" id="{8AAAE3D1-F66A-EE43-89D2-09295878A9B5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2322364" y="1516857"/>
            <a:ext cx="72008" cy="9805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5">
            <a:extLst>
              <a:ext uri="{FF2B5EF4-FFF2-40B4-BE49-F238E27FC236}">
                <a16:creationId xmlns:a16="http://schemas.microsoft.com/office/drawing/2014/main" xmlns="" id="{FE9C2025-B8B6-2F4D-BDEB-16ABCCA776DC}"/>
              </a:ext>
            </a:extLst>
          </p:cNvPr>
          <p:cNvCxnSpPr>
            <a:cxnSpLocks/>
            <a:stCxn id="44" idx="2"/>
            <a:endCxn id="6" idx="0"/>
          </p:cNvCxnSpPr>
          <p:nvPr/>
        </p:nvCxnSpPr>
        <p:spPr>
          <a:xfrm>
            <a:off x="2322364" y="3001462"/>
            <a:ext cx="1501309" cy="182749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A0B2AAF-12EF-1A4B-A6A2-ED7E7E156871}"/>
              </a:ext>
            </a:extLst>
          </p:cNvPr>
          <p:cNvSpPr txBox="1"/>
          <p:nvPr/>
        </p:nvSpPr>
        <p:spPr>
          <a:xfrm>
            <a:off x="1242415" y="4079148"/>
            <a:ext cx="202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>
                <a:solidFill>
                  <a:srgbClr val="FF0000"/>
                </a:solidFill>
              </a:rPr>
              <a:t>+1</a:t>
            </a:r>
            <a:r>
              <a:rPr lang="zh-Hans" altLang="en-US" sz="1600" dirty="0">
                <a:solidFill>
                  <a:srgbClr val="FF0000"/>
                </a:solidFill>
              </a:rPr>
              <a:t> </a:t>
            </a:r>
            <a:r>
              <a:rPr lang="en-US" altLang="zh-Hans" sz="1600" dirty="0">
                <a:solidFill>
                  <a:srgbClr val="FF0000"/>
                </a:solidFill>
              </a:rPr>
              <a:t>to</a:t>
            </a:r>
            <a:r>
              <a:rPr lang="zh-Hans" altLang="en-US" sz="1600" dirty="0">
                <a:solidFill>
                  <a:srgbClr val="FF0000"/>
                </a:solidFill>
              </a:rPr>
              <a:t> </a:t>
            </a:r>
            <a:r>
              <a:rPr lang="en-US" altLang="zh-Hans" sz="1600" dirty="0">
                <a:solidFill>
                  <a:srgbClr val="FF0000"/>
                </a:solidFill>
              </a:rPr>
              <a:t>Block’s</a:t>
            </a:r>
            <a:r>
              <a:rPr lang="zh-Hans" altLang="en-US" sz="1600" dirty="0">
                <a:solidFill>
                  <a:srgbClr val="FF0000"/>
                </a:solidFill>
              </a:rPr>
              <a:t> </a:t>
            </a:r>
            <a:r>
              <a:rPr lang="en-US" altLang="zh-Hans" sz="1600" dirty="0" err="1">
                <a:solidFill>
                  <a:srgbClr val="FF0000"/>
                </a:solidFill>
              </a:rPr>
              <a:t>refcount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58" name="直接箭头连接符 5">
            <a:extLst>
              <a:ext uri="{FF2B5EF4-FFF2-40B4-BE49-F238E27FC236}">
                <a16:creationId xmlns:a16="http://schemas.microsoft.com/office/drawing/2014/main" xmlns="" id="{28B29B4F-7BE6-D740-95D1-6FE11F077CA0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4338588" y="1516857"/>
            <a:ext cx="1224136" cy="8725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5">
            <a:extLst>
              <a:ext uri="{FF2B5EF4-FFF2-40B4-BE49-F238E27FC236}">
                <a16:creationId xmlns:a16="http://schemas.microsoft.com/office/drawing/2014/main" xmlns="" id="{BE5CBB42-3948-0D42-90D3-4EC4C0F13590}"/>
              </a:ext>
            </a:extLst>
          </p:cNvPr>
          <p:cNvCxnSpPr>
            <a:cxnSpLocks/>
            <a:stCxn id="12" idx="2"/>
            <a:endCxn id="65" idx="0"/>
          </p:cNvCxnSpPr>
          <p:nvPr/>
        </p:nvCxnSpPr>
        <p:spPr>
          <a:xfrm>
            <a:off x="4338588" y="1516857"/>
            <a:ext cx="2736304" cy="8667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72AA603-5248-D34A-992B-A7E571034289}"/>
              </a:ext>
            </a:extLst>
          </p:cNvPr>
          <p:cNvSpPr txBox="1"/>
          <p:nvPr/>
        </p:nvSpPr>
        <p:spPr>
          <a:xfrm>
            <a:off x="1167110" y="110123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>
                <a:solidFill>
                  <a:srgbClr val="FF0000"/>
                </a:solidFill>
              </a:rPr>
              <a:t>copy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6FA5658-A6BA-B84E-A66B-FFEF4D9215FA}"/>
              </a:ext>
            </a:extLst>
          </p:cNvPr>
          <p:cNvSpPr txBox="1"/>
          <p:nvPr/>
        </p:nvSpPr>
        <p:spPr>
          <a:xfrm>
            <a:off x="4986660" y="107034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>
                <a:solidFill>
                  <a:schemeClr val="accent2">
                    <a:lumMod val="75000"/>
                  </a:schemeClr>
                </a:solidFill>
              </a:rPr>
              <a:t>append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Multiply 85">
            <a:extLst>
              <a:ext uri="{FF2B5EF4-FFF2-40B4-BE49-F238E27FC236}">
                <a16:creationId xmlns:a16="http://schemas.microsoft.com/office/drawing/2014/main" xmlns="" id="{E7C5CD15-F3EF-FE41-8837-B3240E5F4EEB}"/>
              </a:ext>
            </a:extLst>
          </p:cNvPr>
          <p:cNvSpPr/>
          <p:nvPr/>
        </p:nvSpPr>
        <p:spPr>
          <a:xfrm>
            <a:off x="4795781" y="2067000"/>
            <a:ext cx="1368152" cy="1401158"/>
          </a:xfrm>
          <a:prstGeom prst="mathMultiply">
            <a:avLst>
              <a:gd name="adj1" fmla="val 97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0616B1C0-C84F-8641-B860-44D0CE4B2FA8}"/>
              </a:ext>
            </a:extLst>
          </p:cNvPr>
          <p:cNvCxnSpPr/>
          <p:nvPr/>
        </p:nvCxnSpPr>
        <p:spPr>
          <a:xfrm>
            <a:off x="870777" y="1957735"/>
            <a:ext cx="942679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内容占位符 2">
            <a:extLst>
              <a:ext uri="{FF2B5EF4-FFF2-40B4-BE49-F238E27FC236}">
                <a16:creationId xmlns:a16="http://schemas.microsoft.com/office/drawing/2014/main" xmlns="" id="{55C07BA2-291F-B74E-B6CD-A9F272813940}"/>
              </a:ext>
            </a:extLst>
          </p:cNvPr>
          <p:cNvSpPr txBox="1">
            <a:spLocks/>
          </p:cNvSpPr>
          <p:nvPr/>
        </p:nvSpPr>
        <p:spPr>
          <a:xfrm>
            <a:off x="7836388" y="2110574"/>
            <a:ext cx="2550872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Management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</a:t>
            </a:r>
          </a:p>
          <a:p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Cheap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manipulate</a:t>
            </a:r>
          </a:p>
          <a:p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Cached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TLSData</a:t>
            </a:r>
            <a:endParaRPr lang="zh-CN" altLang="en-US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2" name="直接箭头连接符 5">
            <a:extLst>
              <a:ext uri="{FF2B5EF4-FFF2-40B4-BE49-F238E27FC236}">
                <a16:creationId xmlns:a16="http://schemas.microsoft.com/office/drawing/2014/main" xmlns="" id="{CB0ABDE4-F84C-9F4F-813B-6CCF3D2E93B8}"/>
              </a:ext>
            </a:extLst>
          </p:cNvPr>
          <p:cNvCxnSpPr>
            <a:cxnSpLocks/>
            <a:stCxn id="11" idx="2"/>
            <a:endCxn id="96" idx="0"/>
          </p:cNvCxnSpPr>
          <p:nvPr/>
        </p:nvCxnSpPr>
        <p:spPr>
          <a:xfrm flipH="1">
            <a:off x="6858868" y="3001462"/>
            <a:ext cx="72008" cy="1824045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6DBBAB11-BA55-614B-908B-EADDB26F9979}"/>
              </a:ext>
            </a:extLst>
          </p:cNvPr>
          <p:cNvSpPr/>
          <p:nvPr/>
        </p:nvSpPr>
        <p:spPr>
          <a:xfrm>
            <a:off x="6498828" y="4825507"/>
            <a:ext cx="720080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91FF32B-1089-D145-95EC-C8CA69C2A5BB}"/>
              </a:ext>
            </a:extLst>
          </p:cNvPr>
          <p:cNvSpPr txBox="1"/>
          <p:nvPr/>
        </p:nvSpPr>
        <p:spPr>
          <a:xfrm>
            <a:off x="6750856" y="156751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dirty="0">
                <a:solidFill>
                  <a:schemeClr val="accent3"/>
                </a:solidFill>
              </a:rPr>
              <a:t>cut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xmlns="" id="{B31A8AA3-2B8C-CB48-90FA-29E8D2AD5479}"/>
              </a:ext>
            </a:extLst>
          </p:cNvPr>
          <p:cNvSpPr txBox="1">
            <a:spLocks/>
          </p:cNvSpPr>
          <p:nvPr/>
        </p:nvSpPr>
        <p:spPr>
          <a:xfrm>
            <a:off x="7492108" y="222214"/>
            <a:ext cx="3111176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IOBuf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BlockRef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</a:p>
          <a:p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SmallView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endParaRPr lang="en-US" altLang="zh-Hans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Hans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BigView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endParaRPr lang="zh-CN" altLang="en-US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Up-Down Arrow 98">
            <a:extLst>
              <a:ext uri="{FF2B5EF4-FFF2-40B4-BE49-F238E27FC236}">
                <a16:creationId xmlns:a16="http://schemas.microsoft.com/office/drawing/2014/main" xmlns="" id="{F110DE7C-8EDD-1E43-9223-CC497374B845}"/>
              </a:ext>
            </a:extLst>
          </p:cNvPr>
          <p:cNvSpPr/>
          <p:nvPr/>
        </p:nvSpPr>
        <p:spPr>
          <a:xfrm>
            <a:off x="8263144" y="786847"/>
            <a:ext cx="180020" cy="43204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 animBg="1"/>
      <p:bldP spid="44" grpId="0" animBg="1"/>
      <p:bldP spid="46" grpId="0" animBg="1"/>
      <p:bldP spid="54" grpId="0"/>
      <p:bldP spid="69" grpId="0"/>
      <p:bldP spid="70" grpId="0"/>
      <p:bldP spid="86" grpId="0" animBg="1"/>
      <p:bldP spid="96" grpId="0" animBg="1"/>
      <p:bldP spid="97" grpId="0"/>
      <p:bldP spid="98" grpId="0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9548F69A-319C-A743-984A-290EBAD5EA6B}"/>
              </a:ext>
            </a:extLst>
          </p:cNvPr>
          <p:cNvSpPr/>
          <p:nvPr/>
        </p:nvSpPr>
        <p:spPr>
          <a:xfrm>
            <a:off x="7551123" y="1061715"/>
            <a:ext cx="2203347" cy="442791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Hans" dirty="0">
                <a:solidFill>
                  <a:sysClr val="windowText" lastClr="000000"/>
                </a:solidFill>
              </a:rPr>
              <a:t>Kernel</a:t>
            </a:r>
            <a:r>
              <a:rPr lang="zh-Hans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Hans" dirty="0">
                <a:solidFill>
                  <a:sysClr val="windowText" lastClr="000000"/>
                </a:solidFill>
              </a:rPr>
              <a:t>Socket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IO</a:t>
            </a:r>
            <a:r>
              <a:rPr kumimoji="1" lang="en-US" altLang="zh-Han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Buf</a:t>
            </a:r>
            <a:r>
              <a:rPr kumimoji="1" lang="zh-Han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Han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in</a:t>
            </a:r>
            <a:r>
              <a:rPr kumimoji="1" lang="zh-Han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Han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brpc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F5B853A-3F3C-8E44-BF3F-76573DD1FD49}"/>
              </a:ext>
            </a:extLst>
          </p:cNvPr>
          <p:cNvSpPr/>
          <p:nvPr/>
        </p:nvSpPr>
        <p:spPr>
          <a:xfrm>
            <a:off x="1300821" y="1205731"/>
            <a:ext cx="1656184" cy="7200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Hans" dirty="0">
                <a:solidFill>
                  <a:sysClr val="windowText" lastClr="000000"/>
                </a:solidFill>
              </a:rPr>
              <a:t>Request1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B326D91-9050-974A-80EF-E1230507699A}"/>
              </a:ext>
            </a:extLst>
          </p:cNvPr>
          <p:cNvSpPr/>
          <p:nvPr/>
        </p:nvSpPr>
        <p:spPr>
          <a:xfrm>
            <a:off x="1434448" y="1563954"/>
            <a:ext cx="576064" cy="3000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pb1</a:t>
            </a:r>
            <a:endParaRPr lang="en-US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xmlns="" id="{E91ACFA5-5B58-9643-A599-3D9353F72B09}"/>
              </a:ext>
            </a:extLst>
          </p:cNvPr>
          <p:cNvSpPr/>
          <p:nvPr/>
        </p:nvSpPr>
        <p:spPr>
          <a:xfrm>
            <a:off x="2144139" y="1563954"/>
            <a:ext cx="668849" cy="300033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att1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B0F51D-1D1E-D340-AB60-AD682B4FE3D5}"/>
              </a:ext>
            </a:extLst>
          </p:cNvPr>
          <p:cNvSpPr/>
          <p:nvPr/>
        </p:nvSpPr>
        <p:spPr>
          <a:xfrm>
            <a:off x="1314252" y="2213843"/>
            <a:ext cx="1656184" cy="7200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Hans" dirty="0">
                <a:solidFill>
                  <a:sysClr val="windowText" lastClr="000000"/>
                </a:solidFill>
              </a:rPr>
              <a:t>Request2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9F08DD71-BF87-904A-B779-7DE06BEA23E7}"/>
              </a:ext>
            </a:extLst>
          </p:cNvPr>
          <p:cNvSpPr/>
          <p:nvPr/>
        </p:nvSpPr>
        <p:spPr>
          <a:xfrm>
            <a:off x="1447879" y="2572066"/>
            <a:ext cx="576064" cy="3000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pb2</a:t>
            </a:r>
            <a:endParaRPr lang="en-US" sz="1400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xmlns="" id="{225922C6-6376-E147-8C6D-DD3155B2BAA2}"/>
              </a:ext>
            </a:extLst>
          </p:cNvPr>
          <p:cNvSpPr/>
          <p:nvPr/>
        </p:nvSpPr>
        <p:spPr>
          <a:xfrm>
            <a:off x="2157570" y="2572066"/>
            <a:ext cx="668849" cy="300033"/>
          </a:xfrm>
          <a:prstGeom prst="trapezoi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att2</a:t>
            </a:r>
            <a:endParaRPr lang="en-US" sz="1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F56C7642-4CA1-F140-A392-F15318C2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57030"/>
              </p:ext>
            </p:extLst>
          </p:nvPr>
        </p:nvGraphicFramePr>
        <p:xfrm>
          <a:off x="3865342" y="2173595"/>
          <a:ext cx="2736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xmlns="" val="1831594769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1686992189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643329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87580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att2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pb2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att1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pb1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303815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xmlns="" id="{6D77513D-4FA9-F74C-90CD-6A7647E4A770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3697822" y="-411388"/>
            <a:ext cx="609640" cy="4560324"/>
          </a:xfrm>
          <a:prstGeom prst="bentConnector4">
            <a:avLst>
              <a:gd name="adj1" fmla="val -90676"/>
              <a:gd name="adj2" fmla="val 10000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xmlns="" id="{267C16A0-385B-A94C-8DAC-88D2367001AD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>
            <a:off x="3717436" y="325081"/>
            <a:ext cx="606415" cy="3084160"/>
          </a:xfrm>
          <a:prstGeom prst="bentConnector4">
            <a:avLst>
              <a:gd name="adj1" fmla="val -91159"/>
              <a:gd name="adj2" fmla="val 9989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97328A8-03F4-9841-8965-C808B7A9A8EF}"/>
              </a:ext>
            </a:extLst>
          </p:cNvPr>
          <p:cNvSpPr txBox="1"/>
          <p:nvPr/>
        </p:nvSpPr>
        <p:spPr>
          <a:xfrm>
            <a:off x="5742743" y="143314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serialize</a:t>
            </a:r>
            <a:r>
              <a:rPr lang="zh-Hans" altLang="en-US" sz="1100" dirty="0"/>
              <a:t> </a:t>
            </a:r>
            <a:r>
              <a:rPr lang="en-US" altLang="zh-Hans" sz="1100" dirty="0"/>
              <a:t>to</a:t>
            </a:r>
            <a:r>
              <a:rPr lang="zh-Hans" altLang="en-US" sz="1100" dirty="0"/>
              <a:t> </a:t>
            </a:r>
            <a:r>
              <a:rPr lang="en-US" altLang="zh-Hans" sz="1100" dirty="0" err="1"/>
              <a:t>IOBuf</a:t>
            </a:r>
            <a:endParaRPr 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416353-A841-EA4B-9761-A820C3855461}"/>
              </a:ext>
            </a:extLst>
          </p:cNvPr>
          <p:cNvSpPr txBox="1"/>
          <p:nvPr/>
        </p:nvSpPr>
        <p:spPr>
          <a:xfrm>
            <a:off x="4914652" y="1429923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append</a:t>
            </a:r>
            <a:endParaRPr lang="en-US" sz="1100" dirty="0"/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xmlns="" id="{B8192FAF-4EB8-1341-8D55-B9F6287063B4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3193557" y="1842873"/>
            <a:ext cx="327664" cy="1730788"/>
          </a:xfrm>
          <a:prstGeom prst="bentConnector4">
            <a:avLst>
              <a:gd name="adj1" fmla="val -69767"/>
              <a:gd name="adj2" fmla="val 10000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7B9D351E-DC46-774C-87C8-55ECE113899A}"/>
              </a:ext>
            </a:extLst>
          </p:cNvPr>
          <p:cNvSpPr txBox="1"/>
          <p:nvPr/>
        </p:nvSpPr>
        <p:spPr>
          <a:xfrm>
            <a:off x="4354058" y="271163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serialize</a:t>
            </a:r>
            <a:r>
              <a:rPr lang="zh-Hans" altLang="en-US" sz="1100" dirty="0"/>
              <a:t> </a:t>
            </a:r>
            <a:r>
              <a:rPr lang="en-US" altLang="zh-Hans" sz="1100" dirty="0"/>
              <a:t>to</a:t>
            </a:r>
            <a:r>
              <a:rPr lang="zh-Hans" altLang="en-US" sz="1100" dirty="0"/>
              <a:t> </a:t>
            </a:r>
            <a:r>
              <a:rPr lang="en-US" altLang="zh-Hans" sz="1100" dirty="0" err="1"/>
              <a:t>IOBuf</a:t>
            </a:r>
            <a:endParaRPr lang="en-US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50C67CED-45D5-6442-858B-6F17648401DD}"/>
              </a:ext>
            </a:extLst>
          </p:cNvPr>
          <p:cNvSpPr txBox="1"/>
          <p:nvPr/>
        </p:nvSpPr>
        <p:spPr>
          <a:xfrm>
            <a:off x="3561969" y="270034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append</a:t>
            </a:r>
            <a:endParaRPr lang="en-US" sz="1100" dirty="0"/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xmlns="" id="{78C46EC2-3EE7-C748-A568-571FDC8A2D97}"/>
              </a:ext>
            </a:extLst>
          </p:cNvPr>
          <p:cNvSpPr/>
          <p:nvPr/>
        </p:nvSpPr>
        <p:spPr>
          <a:xfrm>
            <a:off x="6915981" y="2213842"/>
            <a:ext cx="1422481" cy="358224"/>
          </a:xfrm>
          <a:prstGeom prst="rightArrow">
            <a:avLst>
              <a:gd name="adj1" fmla="val 50000"/>
              <a:gd name="adj2" fmla="val 7784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6E54835-C68B-314C-BFBB-2E67BDAFF07E}"/>
              </a:ext>
            </a:extLst>
          </p:cNvPr>
          <p:cNvSpPr txBox="1"/>
          <p:nvPr/>
        </p:nvSpPr>
        <p:spPr>
          <a:xfrm>
            <a:off x="6877236" y="1871283"/>
            <a:ext cx="146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400" b="1" dirty="0"/>
              <a:t>cut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into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socket</a:t>
            </a:r>
            <a:r>
              <a:rPr lang="zh-Hans" altLang="en-US" sz="1400" b="1" dirty="0"/>
              <a:t> </a:t>
            </a:r>
            <a:r>
              <a:rPr lang="en-US" altLang="zh-Hans" sz="1400" b="1" dirty="0" err="1"/>
              <a:t>fd</a:t>
            </a:r>
            <a:endParaRPr lang="en-US" sz="1400" b="1" dirty="0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xmlns="" id="{3FD7E697-92CC-2C49-B928-7C544B437309}"/>
              </a:ext>
            </a:extLst>
          </p:cNvPr>
          <p:cNvSpPr/>
          <p:nvPr/>
        </p:nvSpPr>
        <p:spPr>
          <a:xfrm rot="10800000">
            <a:off x="6839882" y="4204231"/>
            <a:ext cx="1422481" cy="358224"/>
          </a:xfrm>
          <a:prstGeom prst="rightArrow">
            <a:avLst>
              <a:gd name="adj1" fmla="val 50000"/>
              <a:gd name="adj2" fmla="val 7784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105BFCD-94A7-4242-9E1F-68C8A8B7091E}"/>
              </a:ext>
            </a:extLst>
          </p:cNvPr>
          <p:cNvSpPr txBox="1"/>
          <p:nvPr/>
        </p:nvSpPr>
        <p:spPr>
          <a:xfrm>
            <a:off x="6685221" y="3858118"/>
            <a:ext cx="18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400" b="1" dirty="0"/>
              <a:t>append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from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socket</a:t>
            </a:r>
            <a:r>
              <a:rPr lang="zh-Hans" altLang="en-US" sz="1400" b="1" dirty="0"/>
              <a:t> </a:t>
            </a:r>
            <a:r>
              <a:rPr lang="en-US" altLang="zh-Hans" sz="1400" b="1" dirty="0" err="1"/>
              <a:t>fd</a:t>
            </a:r>
            <a:endParaRPr lang="en-US" sz="1400" b="1" dirty="0"/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xmlns="" id="{4B099755-8C95-4247-9282-3389374E2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04963"/>
              </p:ext>
            </p:extLst>
          </p:nvPr>
        </p:nvGraphicFramePr>
        <p:xfrm>
          <a:off x="3865342" y="4204231"/>
          <a:ext cx="2736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xmlns="" val="1831594769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1686992189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643329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xmlns="" val="87580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att2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pb2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att1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pb1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303815"/>
                  </a:ext>
                </a:extLst>
              </a:tr>
            </a:tbl>
          </a:graphicData>
        </a:graphic>
      </p:graphicFrame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93D04D2F-C652-3843-8776-140AC0246E7F}"/>
              </a:ext>
            </a:extLst>
          </p:cNvPr>
          <p:cNvSpPr/>
          <p:nvPr/>
        </p:nvSpPr>
        <p:spPr>
          <a:xfrm>
            <a:off x="1329478" y="3480340"/>
            <a:ext cx="165618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Hans" dirty="0">
                <a:solidFill>
                  <a:sysClr val="windowText" lastClr="000000"/>
                </a:solidFill>
              </a:rPr>
              <a:t>Response1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xmlns="" id="{202D1377-0C71-3C48-B626-E865CE132C46}"/>
              </a:ext>
            </a:extLst>
          </p:cNvPr>
          <p:cNvSpPr/>
          <p:nvPr/>
        </p:nvSpPr>
        <p:spPr>
          <a:xfrm>
            <a:off x="1463105" y="3838563"/>
            <a:ext cx="576064" cy="3000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pb1</a:t>
            </a:r>
            <a:endParaRPr lang="en-US" sz="1400" dirty="0"/>
          </a:p>
        </p:txBody>
      </p:sp>
      <p:sp>
        <p:nvSpPr>
          <p:cNvPr id="140" name="Trapezoid 139">
            <a:extLst>
              <a:ext uri="{FF2B5EF4-FFF2-40B4-BE49-F238E27FC236}">
                <a16:creationId xmlns:a16="http://schemas.microsoft.com/office/drawing/2014/main" xmlns="" id="{0BED3CAE-1EE8-2443-ABA5-A7EB25333A3F}"/>
              </a:ext>
            </a:extLst>
          </p:cNvPr>
          <p:cNvSpPr/>
          <p:nvPr/>
        </p:nvSpPr>
        <p:spPr>
          <a:xfrm>
            <a:off x="2172796" y="3838563"/>
            <a:ext cx="668849" cy="300033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att1</a:t>
            </a:r>
            <a:endParaRPr lang="en-US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E0C64518-627C-E247-9700-99917F0D4AC7}"/>
              </a:ext>
            </a:extLst>
          </p:cNvPr>
          <p:cNvSpPr/>
          <p:nvPr/>
        </p:nvSpPr>
        <p:spPr>
          <a:xfrm>
            <a:off x="1300821" y="4553042"/>
            <a:ext cx="165618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Hans" dirty="0">
                <a:solidFill>
                  <a:sysClr val="windowText" lastClr="000000"/>
                </a:solidFill>
              </a:rPr>
              <a:t>Response2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xmlns="" id="{724BB709-1154-5440-B08C-11D1140B726F}"/>
              </a:ext>
            </a:extLst>
          </p:cNvPr>
          <p:cNvSpPr/>
          <p:nvPr/>
        </p:nvSpPr>
        <p:spPr>
          <a:xfrm>
            <a:off x="1434448" y="4911265"/>
            <a:ext cx="576064" cy="3000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pb2</a:t>
            </a:r>
            <a:endParaRPr lang="en-US" sz="1400" dirty="0"/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xmlns="" id="{09C256B9-27B4-2E43-88AA-E51FC43E2A23}"/>
              </a:ext>
            </a:extLst>
          </p:cNvPr>
          <p:cNvSpPr/>
          <p:nvPr/>
        </p:nvSpPr>
        <p:spPr>
          <a:xfrm>
            <a:off x="2144139" y="4911265"/>
            <a:ext cx="668849" cy="300033"/>
          </a:xfrm>
          <a:prstGeom prst="trapezoi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1400" dirty="0"/>
              <a:t>att2</a:t>
            </a:r>
            <a:endParaRPr lang="en-US" sz="1400" dirty="0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xmlns="" id="{200A90F9-3A62-C74D-AB49-2E14D3D003F1}"/>
              </a:ext>
            </a:extLst>
          </p:cNvPr>
          <p:cNvCxnSpPr>
            <a:cxnSpLocks/>
            <a:endCxn id="139" idx="0"/>
          </p:cNvCxnSpPr>
          <p:nvPr/>
        </p:nvCxnSpPr>
        <p:spPr>
          <a:xfrm rot="10800000">
            <a:off x="1751138" y="3838564"/>
            <a:ext cx="4531667" cy="361843"/>
          </a:xfrm>
          <a:prstGeom prst="bentConnector4">
            <a:avLst>
              <a:gd name="adj1" fmla="val 413"/>
              <a:gd name="adj2" fmla="val 16317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D86E7ED-B9AD-A243-B88E-B65A261B51C6}"/>
              </a:ext>
            </a:extLst>
          </p:cNvPr>
          <p:cNvSpPr txBox="1"/>
          <p:nvPr/>
        </p:nvSpPr>
        <p:spPr>
          <a:xfrm>
            <a:off x="5693969" y="372696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parse</a:t>
            </a:r>
            <a:r>
              <a:rPr lang="zh-Hans" altLang="en-US" sz="1100" dirty="0"/>
              <a:t> </a:t>
            </a:r>
            <a:r>
              <a:rPr lang="en-US" altLang="zh-Hans" sz="1100" dirty="0"/>
              <a:t>from</a:t>
            </a:r>
            <a:r>
              <a:rPr lang="zh-Hans" altLang="en-US" sz="1100" dirty="0"/>
              <a:t> </a:t>
            </a:r>
            <a:r>
              <a:rPr lang="en-US" altLang="zh-Hans" sz="1100" dirty="0" err="1"/>
              <a:t>IOBuf</a:t>
            </a:r>
            <a:endParaRPr lang="en-US" sz="11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2A1F02C2-0566-C54E-83FA-0BF74A3FA41C}"/>
              </a:ext>
            </a:extLst>
          </p:cNvPr>
          <p:cNvSpPr txBox="1"/>
          <p:nvPr/>
        </p:nvSpPr>
        <p:spPr>
          <a:xfrm>
            <a:off x="5132959" y="3727313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cut</a:t>
            </a:r>
            <a:endParaRPr lang="en-US" sz="1100" dirty="0"/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xmlns="" id="{CC394855-0F10-A146-A95F-4DCBBEFEFDCC}"/>
              </a:ext>
            </a:extLst>
          </p:cNvPr>
          <p:cNvCxnSpPr>
            <a:cxnSpLocks/>
            <a:endCxn id="140" idx="0"/>
          </p:cNvCxnSpPr>
          <p:nvPr/>
        </p:nvCxnSpPr>
        <p:spPr>
          <a:xfrm rot="10800000">
            <a:off x="2507221" y="3838563"/>
            <a:ext cx="3053494" cy="357246"/>
          </a:xfrm>
          <a:prstGeom prst="bentConnector4">
            <a:avLst>
              <a:gd name="adj1" fmla="val -122"/>
              <a:gd name="adj2" fmla="val 16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xmlns="" id="{8A4BF7ED-2236-1645-9E23-475BDF7DEF30}"/>
              </a:ext>
            </a:extLst>
          </p:cNvPr>
          <p:cNvCxnSpPr>
            <a:cxnSpLocks/>
            <a:endCxn id="143" idx="2"/>
          </p:cNvCxnSpPr>
          <p:nvPr/>
        </p:nvCxnSpPr>
        <p:spPr>
          <a:xfrm rot="10800000" flipV="1">
            <a:off x="2478565" y="4575070"/>
            <a:ext cx="1744219" cy="636227"/>
          </a:xfrm>
          <a:prstGeom prst="bentConnector4">
            <a:avLst>
              <a:gd name="adj1" fmla="val -97"/>
              <a:gd name="adj2" fmla="val 13593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xmlns="" id="{0C24B7BA-9FFE-084A-9621-16359F8AB4FE}"/>
              </a:ext>
            </a:extLst>
          </p:cNvPr>
          <p:cNvCxnSpPr>
            <a:cxnSpLocks/>
            <a:endCxn id="142" idx="2"/>
          </p:cNvCxnSpPr>
          <p:nvPr/>
        </p:nvCxnSpPr>
        <p:spPr>
          <a:xfrm rot="10800000" flipV="1">
            <a:off x="1722480" y="4575070"/>
            <a:ext cx="3192172" cy="636228"/>
          </a:xfrm>
          <a:prstGeom prst="bentConnector4">
            <a:avLst>
              <a:gd name="adj1" fmla="val 177"/>
              <a:gd name="adj2" fmla="val 13593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A9D19073-163D-1F49-BB01-2ED52CA55F2B}"/>
              </a:ext>
            </a:extLst>
          </p:cNvPr>
          <p:cNvSpPr txBox="1"/>
          <p:nvPr/>
        </p:nvSpPr>
        <p:spPr>
          <a:xfrm>
            <a:off x="4400207" y="493047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parse</a:t>
            </a:r>
            <a:r>
              <a:rPr lang="zh-Hans" altLang="en-US" sz="1100" dirty="0"/>
              <a:t> </a:t>
            </a:r>
            <a:r>
              <a:rPr lang="en-US" altLang="zh-Hans" sz="1100" dirty="0"/>
              <a:t>from</a:t>
            </a:r>
            <a:r>
              <a:rPr lang="zh-Hans" altLang="en-US" sz="1100" dirty="0"/>
              <a:t> </a:t>
            </a:r>
            <a:r>
              <a:rPr lang="en-US" altLang="zh-Hans" sz="1100" dirty="0" err="1"/>
              <a:t>IOBuf</a:t>
            </a:r>
            <a:endParaRPr lang="en-US" sz="11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70D62E78-E890-7845-9D6F-2874EEA902D0}"/>
              </a:ext>
            </a:extLst>
          </p:cNvPr>
          <p:cNvSpPr txBox="1"/>
          <p:nvPr/>
        </p:nvSpPr>
        <p:spPr>
          <a:xfrm>
            <a:off x="3822907" y="495929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100" dirty="0"/>
              <a:t>cut</a:t>
            </a:r>
            <a:endParaRPr lang="en-US" sz="1100" dirty="0"/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xmlns="" id="{36EFEB43-44C9-6546-8229-CBF48D508BE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 flipV="1">
            <a:off x="3157869" y="1115317"/>
            <a:ext cx="334823" cy="3178741"/>
          </a:xfrm>
          <a:prstGeom prst="bentConnector4">
            <a:avLst>
              <a:gd name="adj1" fmla="val -68275"/>
              <a:gd name="adj2" fmla="val 10003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8" grpId="0"/>
      <p:bldP spid="69" grpId="0"/>
      <p:bldP spid="130" grpId="0"/>
      <p:bldP spid="131" grpId="0"/>
      <p:bldP spid="133" grpId="0" animBg="1"/>
      <p:bldP spid="134" grpId="0"/>
      <p:bldP spid="135" grpId="0" animBg="1"/>
      <p:bldP spid="136" grpId="0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79" grpId="0"/>
      <p:bldP spid="180" grpId="0"/>
      <p:bldP spid="222" grpId="0"/>
      <p:bldP spid="2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are a newcomer of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brpc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it before moving on: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github.com/brpc/brpc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are a beginner, you may wonder: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happened when server callback blocks 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trouble shooting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brpc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(core, latency, ...)  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are an experienced user: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internal implementation (thread, memory, ...)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add a new protocol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are already a master:</a:t>
            </a:r>
          </a:p>
          <a:p>
            <a:pPr lvl="1"/>
            <a:r>
              <a:rPr lang="en-US" altLang="zh-CN" sz="1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 is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welcomed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1400" dirty="0">
              <a:solidFill>
                <a:srgbClr val="59595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About This PPT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282804" y="2213843"/>
            <a:ext cx="432048" cy="18002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3292" y="2698444"/>
            <a:ext cx="32307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PPT will help you </a:t>
            </a:r>
          </a:p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dive into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brpc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kernel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 – provide methods to add/remote timer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avoid global contention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remove a timer 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timing mechanism</a:t>
            </a:r>
          </a:p>
          <a:p>
            <a:pPr lvl="2"/>
            <a:r>
              <a:rPr lang="en-US" altLang="zh-CN" sz="1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usleep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  <a:p>
            <a:pPr lvl="2"/>
            <a:r>
              <a:rPr lang="en-US" altLang="zh-CN" sz="1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  <a:p>
            <a:pPr lvl="2"/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Assumption under RPC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huge amou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of timer operation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 seldom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occurs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Timer Keeping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7799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Timer Keeping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3258468" y="2744323"/>
            <a:ext cx="936104" cy="9585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Bucket1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422179" y="3220167"/>
            <a:ext cx="38671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圆柱形 8"/>
          <p:cNvSpPr/>
          <p:nvPr/>
        </p:nvSpPr>
        <p:spPr>
          <a:xfrm>
            <a:off x="4770636" y="2742038"/>
            <a:ext cx="936104" cy="9585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Bucket1</a:t>
            </a:r>
          </a:p>
        </p:txBody>
      </p:sp>
      <p:sp>
        <p:nvSpPr>
          <p:cNvPr id="10" name="圆柱形 9"/>
          <p:cNvSpPr/>
          <p:nvPr/>
        </p:nvSpPr>
        <p:spPr>
          <a:xfrm>
            <a:off x="7506940" y="2740895"/>
            <a:ext cx="936104" cy="9585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Bucketn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8228" y="2852549"/>
            <a:ext cx="1967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Task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mutex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_</a:t>
            </a:r>
            <a:r>
              <a:rPr lang="en-US" sz="1400" dirty="0" err="1"/>
              <a:t>nearest_run_time</a:t>
            </a:r>
            <a:endParaRPr lang="en-US" sz="1400" dirty="0"/>
          </a:p>
        </p:txBody>
      </p:sp>
      <p:sp>
        <p:nvSpPr>
          <p:cNvPr id="13" name="等腰三角形 12"/>
          <p:cNvSpPr/>
          <p:nvPr/>
        </p:nvSpPr>
        <p:spPr>
          <a:xfrm>
            <a:off x="5103554" y="630270"/>
            <a:ext cx="1318173" cy="109554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180000" rtlCol="0" anchor="ctr"/>
          <a:lstStyle/>
          <a:p>
            <a:pPr algn="ctr"/>
            <a:r>
              <a:rPr lang="en-US" sz="1600" dirty="0"/>
              <a:t>Global Heap</a:t>
            </a:r>
          </a:p>
        </p:txBody>
      </p:sp>
      <p:cxnSp>
        <p:nvCxnSpPr>
          <p:cNvPr id="15" name="直接箭头连接符 14"/>
          <p:cNvCxnSpPr>
            <a:stCxn id="13" idx="3"/>
            <a:endCxn id="5" idx="1"/>
          </p:cNvCxnSpPr>
          <p:nvPr/>
        </p:nvCxnSpPr>
        <p:spPr>
          <a:xfrm flipH="1">
            <a:off x="3726520" y="1725811"/>
            <a:ext cx="2036121" cy="10185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9" idx="1"/>
          </p:cNvCxnSpPr>
          <p:nvPr/>
        </p:nvCxnSpPr>
        <p:spPr>
          <a:xfrm flipH="1">
            <a:off x="5238688" y="1725811"/>
            <a:ext cx="523953" cy="10162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0" idx="1"/>
          </p:cNvCxnSpPr>
          <p:nvPr/>
        </p:nvCxnSpPr>
        <p:spPr>
          <a:xfrm>
            <a:off x="5762641" y="1725811"/>
            <a:ext cx="2212351" cy="10150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58468" y="1327876"/>
            <a:ext cx="1967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_</a:t>
            </a:r>
            <a:r>
              <a:rPr lang="en-US" sz="1400" dirty="0" err="1"/>
              <a:t>nearest_run_time</a:t>
            </a:r>
            <a:endParaRPr 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556861" y="329433"/>
            <a:ext cx="4441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not stop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check each Bucket for new tasks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build a heap (remove deleted tasks)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pop the first task from heap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 if timeout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calculate the next timeout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futex_wait_private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86260" y="4549758"/>
            <a:ext cx="3112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to a Bucket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nearest_run_time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signal main loop if need</a:t>
            </a:r>
          </a:p>
        </p:txBody>
      </p:sp>
      <p:sp>
        <p:nvSpPr>
          <p:cNvPr id="28" name="剪去单角的矩形 27"/>
          <p:cNvSpPr/>
          <p:nvPr/>
        </p:nvSpPr>
        <p:spPr>
          <a:xfrm>
            <a:off x="3978548" y="4212754"/>
            <a:ext cx="911794" cy="50405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30" name="剪去单角的矩形 29"/>
          <p:cNvSpPr/>
          <p:nvPr/>
        </p:nvSpPr>
        <p:spPr>
          <a:xfrm>
            <a:off x="5604143" y="4215211"/>
            <a:ext cx="911794" cy="50405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31" name="直接箭头连接符 30"/>
          <p:cNvCxnSpPr>
            <a:stCxn id="28" idx="3"/>
            <a:endCxn id="5" idx="3"/>
          </p:cNvCxnSpPr>
          <p:nvPr/>
        </p:nvCxnSpPr>
        <p:spPr>
          <a:xfrm flipH="1" flipV="1">
            <a:off x="3726520" y="3702868"/>
            <a:ext cx="707925" cy="5098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08850" y="3887534"/>
            <a:ext cx="11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</a:t>
            </a:r>
          </a:p>
        </p:txBody>
      </p:sp>
      <p:cxnSp>
        <p:nvCxnSpPr>
          <p:cNvPr id="35" name="直接箭头连接符 34"/>
          <p:cNvCxnSpPr>
            <a:stCxn id="30" idx="3"/>
            <a:endCxn id="9" idx="3"/>
          </p:cNvCxnSpPr>
          <p:nvPr/>
        </p:nvCxnSpPr>
        <p:spPr>
          <a:xfrm flipH="1" flipV="1">
            <a:off x="5238688" y="3700583"/>
            <a:ext cx="821352" cy="51462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3"/>
            <a:endCxn id="13" idx="3"/>
          </p:cNvCxnSpPr>
          <p:nvPr/>
        </p:nvCxnSpPr>
        <p:spPr>
          <a:xfrm flipH="1" flipV="1">
            <a:off x="5762641" y="1725811"/>
            <a:ext cx="297399" cy="248940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148773" y="3712903"/>
            <a:ext cx="132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unschedule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886587" y="4454945"/>
            <a:ext cx="3112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address Task (in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ResourcePool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mark Task as deprecated</a:t>
            </a:r>
          </a:p>
        </p:txBody>
      </p:sp>
    </p:spTree>
    <p:extLst>
      <p:ext uri="{BB962C8B-B14F-4D97-AF65-F5344CB8AC3E}">
        <p14:creationId xmlns:p14="http://schemas.microsoft.com/office/powerpoint/2010/main" val="4799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30" grpId="0" animBg="1"/>
      <p:bldP spid="34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concurrent RPC inside a single connection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mechanism to wait/signal RPC’s completion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safety on RPC context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 MUST be run only once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cancellation, error interruption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way to fetch RPC’s context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cheap to create/destroy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prevent ABA</a:t>
            </a:r>
          </a:p>
          <a:p>
            <a:pPr marL="457200" lvl="1" indent="0">
              <a:buNone/>
            </a:pP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bthread_id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494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5656" y="1432281"/>
            <a:ext cx="3456384" cy="1872208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data &amp;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on_error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butex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lock</a:t>
            </a: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butex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join</a:t>
            </a:r>
          </a:p>
          <a:p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(as status)</a:t>
            </a:r>
          </a:p>
          <a:p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pending error queue</a:t>
            </a:r>
          </a:p>
          <a:p>
            <a:pPr marL="457200" lvl="1" indent="0">
              <a:buNone/>
            </a:pP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bthread_id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70501"/>
              </p:ext>
            </p:extLst>
          </p:nvPr>
        </p:nvGraphicFramePr>
        <p:xfrm>
          <a:off x="2421106" y="1012698"/>
          <a:ext cx="4052018" cy="28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6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352">
                <a:tc>
                  <a:txBody>
                    <a:bodyPr/>
                    <a:lstStyle/>
                    <a:p>
                      <a:r>
                        <a:rPr lang="en-US" sz="1200" dirty="0"/>
                        <a:t>32-bit Version to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prevent 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32-bit slot id in </a:t>
                      </a:r>
                      <a:r>
                        <a:rPr lang="en-US" sz="1200" dirty="0" err="1"/>
                        <a:t>ResourcePool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47667" y="9897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bthread_id_t</a:t>
            </a:r>
            <a:r>
              <a:rPr lang="en-US" dirty="0"/>
              <a:t> </a:t>
            </a:r>
          </a:p>
        </p:txBody>
      </p:sp>
      <p:sp>
        <p:nvSpPr>
          <p:cNvPr id="6" name="椭圆 5"/>
          <p:cNvSpPr/>
          <p:nvPr/>
        </p:nvSpPr>
        <p:spPr>
          <a:xfrm>
            <a:off x="1019028" y="2716588"/>
            <a:ext cx="936104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unlock</a:t>
            </a:r>
          </a:p>
        </p:txBody>
      </p:sp>
      <p:sp>
        <p:nvSpPr>
          <p:cNvPr id="7" name="椭圆 6"/>
          <p:cNvSpPr/>
          <p:nvPr/>
        </p:nvSpPr>
        <p:spPr>
          <a:xfrm>
            <a:off x="3238196" y="2716588"/>
            <a:ext cx="936104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8" name="椭圆 7"/>
          <p:cNvSpPr/>
          <p:nvPr/>
        </p:nvSpPr>
        <p:spPr>
          <a:xfrm>
            <a:off x="5709443" y="2767601"/>
            <a:ext cx="936104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destroy</a:t>
            </a: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</p:cNvCxnSpPr>
          <p:nvPr/>
        </p:nvCxnSpPr>
        <p:spPr>
          <a:xfrm>
            <a:off x="2106340" y="3077939"/>
            <a:ext cx="1048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流程图: 文档 22"/>
          <p:cNvSpPr/>
          <p:nvPr/>
        </p:nvSpPr>
        <p:spPr>
          <a:xfrm>
            <a:off x="3237704" y="4358083"/>
            <a:ext cx="1008112" cy="720080"/>
          </a:xfrm>
          <a:prstGeom prst="flowChartDocumen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User Data</a:t>
            </a:r>
          </a:p>
        </p:txBody>
      </p:sp>
      <p:sp>
        <p:nvSpPr>
          <p:cNvPr id="24" name="流程图: 过程 23"/>
          <p:cNvSpPr/>
          <p:nvPr/>
        </p:nvSpPr>
        <p:spPr>
          <a:xfrm>
            <a:off x="5626112" y="4358083"/>
            <a:ext cx="1008112" cy="720080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2"/>
                </a:solidFill>
              </a:rPr>
              <a:t>on_error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01976" y="2771565"/>
            <a:ext cx="173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bthread_id_lock</a:t>
            </a:r>
            <a:endParaRPr lang="en-US" sz="1200" dirty="0"/>
          </a:p>
        </p:txBody>
      </p:sp>
      <p:cxnSp>
        <p:nvCxnSpPr>
          <p:cNvPr id="32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</p:cNvCxnSpPr>
          <p:nvPr/>
        </p:nvCxnSpPr>
        <p:spPr>
          <a:xfrm flipH="1">
            <a:off x="2106340" y="3221955"/>
            <a:ext cx="1048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01976" y="3271306"/>
            <a:ext cx="173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bthread_id_unlock</a:t>
            </a:r>
            <a:endParaRPr 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257700" y="2694132"/>
            <a:ext cx="173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bthread_id_unlock</a:t>
            </a:r>
            <a:endParaRPr lang="en-US" sz="1200" dirty="0"/>
          </a:p>
          <a:p>
            <a:r>
              <a:rPr lang="en-US" sz="1200" dirty="0"/>
              <a:t>_</a:t>
            </a:r>
            <a:r>
              <a:rPr lang="en-US" sz="1200" dirty="0" err="1"/>
              <a:t>and_destroy</a:t>
            </a:r>
            <a:endParaRPr lang="en-US" sz="1200" dirty="0"/>
          </a:p>
        </p:txBody>
      </p:sp>
      <p:cxnSp>
        <p:nvCxnSpPr>
          <p:cNvPr id="36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</p:cNvCxnSpPr>
          <p:nvPr/>
        </p:nvCxnSpPr>
        <p:spPr>
          <a:xfrm flipV="1">
            <a:off x="4246408" y="3164351"/>
            <a:ext cx="1388324" cy="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703807" y="1918156"/>
            <a:ext cx="2441" cy="798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</p:cNvCxnSpPr>
          <p:nvPr/>
        </p:nvCxnSpPr>
        <p:spPr>
          <a:xfrm>
            <a:off x="3703807" y="3636142"/>
            <a:ext cx="2441" cy="68848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506032" y="3789046"/>
            <a:ext cx="173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exclusive access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34516" y="2117824"/>
            <a:ext cx="173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bthread_id_error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47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  <a:stCxn id="7" idx="5"/>
            <a:endCxn id="24" idx="0"/>
          </p:cNvCxnSpPr>
          <p:nvPr/>
        </p:nvCxnSpPr>
        <p:spPr>
          <a:xfrm>
            <a:off x="4037211" y="3515603"/>
            <a:ext cx="2092957" cy="84248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245816" y="4718123"/>
            <a:ext cx="138029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44831" y="3687151"/>
            <a:ext cx="173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90384" y="4427669"/>
            <a:ext cx="173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exclusive access</a:t>
            </a:r>
          </a:p>
        </p:txBody>
      </p:sp>
      <p:cxnSp>
        <p:nvCxnSpPr>
          <p:cNvPr id="61" name="直接箭头连接符 5">
            <a:extLst>
              <a:ext uri="{FF2B5EF4-FFF2-40B4-BE49-F238E27FC236}">
                <a16:creationId xmlns:a16="http://schemas.microsoft.com/office/drawing/2014/main" xmlns="" id="{5F836EAB-0FA0-5F45-B780-72C5574BB52D}"/>
              </a:ext>
            </a:extLst>
          </p:cNvPr>
          <p:cNvCxnSpPr>
            <a:cxnSpLocks/>
          </p:cNvCxnSpPr>
          <p:nvPr/>
        </p:nvCxnSpPr>
        <p:spPr>
          <a:xfrm>
            <a:off x="6177495" y="1969169"/>
            <a:ext cx="2441" cy="798432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029323" y="2119236"/>
            <a:ext cx="173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4"/>
                </a:solidFill>
              </a:rPr>
              <a:t>bthread_id_join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480034" y="9930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64" name="右箭头 63"/>
          <p:cNvSpPr/>
          <p:nvPr/>
        </p:nvSpPr>
        <p:spPr>
          <a:xfrm>
            <a:off x="6769107" y="1082981"/>
            <a:ext cx="467909" cy="1827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33" grpId="0"/>
      <p:bldP spid="35" grpId="0"/>
      <p:bldP spid="44" grpId="0"/>
      <p:bldP spid="45" grpId="0"/>
      <p:bldP spid="55" grpId="0"/>
      <p:bldP spid="56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allocatio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n/deallocation</a:t>
            </a:r>
          </a:p>
          <a:p>
            <a:pPr lvl="1"/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avoid global contention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to address</a:t>
            </a: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Assumption under RPC</a:t>
            </a:r>
          </a:p>
          <a:p>
            <a:pPr lvl="1"/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allocation</a:t>
            </a:r>
            <a:r>
              <a:rPr lang="zh-Hans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Memory</a:t>
            </a:r>
            <a:r>
              <a:rPr kumimoji="1" lang="zh-Han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Han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Management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0709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4744" y="794092"/>
            <a:ext cx="2867814" cy="442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sz="14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FreeChunk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TLS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Hans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Global</a:t>
            </a:r>
            <a:endParaRPr lang="zh-CN" altLang="en-US" sz="11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30" y="303992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ResourcePool</a:t>
            </a:r>
            <a:r>
              <a:rPr kumimoji="1" lang="en-US" altLang="zh-Han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&lt;T&gt;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894594E1-E28D-D142-B2D9-28E0878FF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23990"/>
              </p:ext>
            </p:extLst>
          </p:nvPr>
        </p:nvGraphicFramePr>
        <p:xfrm>
          <a:off x="1096671" y="1836963"/>
          <a:ext cx="352994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2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2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0564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Block</a:t>
                      </a:r>
                    </a:p>
                    <a:p>
                      <a:pPr algn="ctr"/>
                      <a:r>
                        <a:rPr lang="en-US" altLang="zh-Hans" sz="1600" dirty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Block</a:t>
                      </a:r>
                    </a:p>
                    <a:p>
                      <a:pPr algn="ctr"/>
                      <a:r>
                        <a:rPr lang="en-US" altLang="zh-Hans" sz="1600" dirty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Block</a:t>
                      </a:r>
                    </a:p>
                    <a:p>
                      <a:pPr algn="ctr"/>
                      <a:r>
                        <a:rPr lang="en-US" altLang="zh-Hans" sz="1600" dirty="0"/>
                        <a:t>Group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E0E3A7-C458-6545-83C7-94073DD9FAA5}"/>
              </a:ext>
            </a:extLst>
          </p:cNvPr>
          <p:cNvSpPr txBox="1"/>
          <p:nvPr/>
        </p:nvSpPr>
        <p:spPr>
          <a:xfrm>
            <a:off x="4770636" y="2158810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up</a:t>
            </a:r>
            <a:r>
              <a:rPr lang="zh-Hans" altLang="en-US" sz="1200" dirty="0"/>
              <a:t> </a:t>
            </a:r>
            <a:r>
              <a:rPr lang="en-US" altLang="zh-Hans" sz="1200" dirty="0"/>
              <a:t>to</a:t>
            </a:r>
            <a:r>
              <a:rPr lang="zh-Hans" altLang="en-US" sz="1200" dirty="0"/>
              <a:t> </a:t>
            </a:r>
            <a:r>
              <a:rPr lang="en-US" altLang="zh-Hans" sz="1200" dirty="0"/>
              <a:t>RP_MAX_BLOCK_NGROUP</a:t>
            </a:r>
            <a:endParaRPr lang="en-US" sz="1200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xmlns="" id="{78A144B0-2A78-0845-A79E-D00CC361E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49624"/>
              </p:ext>
            </p:extLst>
          </p:nvPr>
        </p:nvGraphicFramePr>
        <p:xfrm>
          <a:off x="954212" y="3406096"/>
          <a:ext cx="2880320" cy="340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0138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4C75A-917C-5045-B2D6-2C902189CC1F}"/>
              </a:ext>
            </a:extLst>
          </p:cNvPr>
          <p:cNvCxnSpPr>
            <a:cxnSpLocks/>
          </p:cNvCxnSpPr>
          <p:nvPr/>
        </p:nvCxnSpPr>
        <p:spPr>
          <a:xfrm flipH="1">
            <a:off x="952654" y="2416083"/>
            <a:ext cx="1009670" cy="990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D99C3F2-90A9-1242-B035-8E14F200FF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61645" y="2416083"/>
            <a:ext cx="972887" cy="990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0C8E4-D890-774B-95AD-83A6A4304811}"/>
              </a:ext>
            </a:extLst>
          </p:cNvPr>
          <p:cNvSpPr txBox="1"/>
          <p:nvPr/>
        </p:nvSpPr>
        <p:spPr>
          <a:xfrm>
            <a:off x="4122564" y="346923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up</a:t>
            </a:r>
            <a:r>
              <a:rPr lang="zh-Hans" altLang="en-US" sz="1200" dirty="0"/>
              <a:t> </a:t>
            </a:r>
            <a:r>
              <a:rPr lang="en-US" altLang="zh-Hans" sz="1200" dirty="0"/>
              <a:t>to</a:t>
            </a:r>
            <a:r>
              <a:rPr lang="zh-Hans" altLang="en-US" sz="1200" dirty="0"/>
              <a:t> </a:t>
            </a:r>
            <a:r>
              <a:rPr lang="en-US" altLang="zh-Hans" sz="1200" dirty="0"/>
              <a:t>RP_BLOCK_NBLOCK</a:t>
            </a:r>
            <a:endParaRPr lang="en-US" sz="1200" dirty="0"/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xmlns="" id="{9857D8A6-F027-3C48-B223-C8903A22F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8590"/>
              </p:ext>
            </p:extLst>
          </p:nvPr>
        </p:nvGraphicFramePr>
        <p:xfrm>
          <a:off x="999710" y="4829780"/>
          <a:ext cx="2268252" cy="428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7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8748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BAEC7A9-4B53-6543-B20B-DD6FEBCCBC0B}"/>
              </a:ext>
            </a:extLst>
          </p:cNvPr>
          <p:cNvCxnSpPr>
            <a:cxnSpLocks/>
          </p:cNvCxnSpPr>
          <p:nvPr/>
        </p:nvCxnSpPr>
        <p:spPr>
          <a:xfrm flipH="1">
            <a:off x="999710" y="3746234"/>
            <a:ext cx="674582" cy="1074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AA671D9-A143-354B-A1D1-AD863DBE7D9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94372" y="3746234"/>
            <a:ext cx="873590" cy="1093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0E58AEA-2DF5-3547-9F28-97E64050F8FF}"/>
              </a:ext>
            </a:extLst>
          </p:cNvPr>
          <p:cNvSpPr txBox="1"/>
          <p:nvPr/>
        </p:nvSpPr>
        <p:spPr>
          <a:xfrm>
            <a:off x="3474492" y="4981529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up</a:t>
            </a:r>
            <a:r>
              <a:rPr lang="zh-Hans" altLang="en-US" sz="1200" dirty="0"/>
              <a:t> </a:t>
            </a:r>
            <a:r>
              <a:rPr lang="en-US" altLang="zh-Hans" sz="1200" dirty="0"/>
              <a:t>to</a:t>
            </a:r>
            <a:r>
              <a:rPr lang="zh-Hans" altLang="en-US" sz="1200" dirty="0"/>
              <a:t> </a:t>
            </a:r>
            <a:r>
              <a:rPr lang="en-US" altLang="zh-Hans" sz="1200" dirty="0"/>
              <a:t>BLOCK_NITEM</a:t>
            </a:r>
            <a:endParaRPr lang="en-US" sz="1200" dirty="0"/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xmlns="" id="{4BC000C4-43A0-CE4F-A430-8AC9A7AE4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95984"/>
              </p:ext>
            </p:extLst>
          </p:nvPr>
        </p:nvGraphicFramePr>
        <p:xfrm>
          <a:off x="6058802" y="2836491"/>
          <a:ext cx="4032447" cy="41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218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 err="1"/>
                        <a:t>group_index</a:t>
                      </a:r>
                      <a:endParaRPr lang="en-US" altLang="zh-Han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 err="1"/>
                        <a:t>block_offset</a:t>
                      </a:r>
                      <a:endParaRPr lang="en-US" altLang="zh-Han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 err="1"/>
                        <a:t>slot_offset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61CB8AE-8370-2A48-B76B-93821112B9CD}"/>
              </a:ext>
            </a:extLst>
          </p:cNvPr>
          <p:cNvSpPr txBox="1"/>
          <p:nvPr/>
        </p:nvSpPr>
        <p:spPr>
          <a:xfrm>
            <a:off x="7492709" y="2435809"/>
            <a:ext cx="184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600" b="1" dirty="0" err="1"/>
              <a:t>ResourceId</a:t>
            </a:r>
            <a:endParaRPr lang="en-US" sz="1600" b="1" dirty="0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xmlns="" id="{4EB5C43A-3CB7-6F4A-B13E-A67DAA6CACEC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4372" y="2416083"/>
            <a:ext cx="3664430" cy="626498"/>
          </a:xfrm>
          <a:prstGeom prst="bentConnector3">
            <a:avLst>
              <a:gd name="adj1" fmla="val 9990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0F4E04E4-1533-5841-90B4-AB04AB9813B8}"/>
              </a:ext>
            </a:extLst>
          </p:cNvPr>
          <p:cNvGrpSpPr/>
          <p:nvPr/>
        </p:nvGrpSpPr>
        <p:grpSpPr>
          <a:xfrm>
            <a:off x="2034333" y="3248671"/>
            <a:ext cx="6040693" cy="882363"/>
            <a:chOff x="2034333" y="2483608"/>
            <a:chExt cx="6040693" cy="88236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2A01B908-E292-704E-B770-84A929B4261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766" y="2483608"/>
              <a:ext cx="0" cy="88236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xmlns="" id="{E5915C15-1F41-9F41-9DB3-4B0BAFB38C5D}"/>
                </a:ext>
              </a:extLst>
            </p:cNvPr>
            <p:cNvCxnSpPr/>
            <p:nvPr/>
          </p:nvCxnSpPr>
          <p:spPr>
            <a:xfrm rot="10800000">
              <a:off x="2034333" y="2981171"/>
              <a:ext cx="6040693" cy="384800"/>
            </a:xfrm>
            <a:prstGeom prst="bentConnector3">
              <a:avLst>
                <a:gd name="adj1" fmla="val 99953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4784123E-F1F2-8542-AF9E-3A5FFA4E0CF9}"/>
              </a:ext>
            </a:extLst>
          </p:cNvPr>
          <p:cNvGrpSpPr/>
          <p:nvPr/>
        </p:nvGrpSpPr>
        <p:grpSpPr>
          <a:xfrm>
            <a:off x="1827805" y="3248671"/>
            <a:ext cx="7584938" cy="1581108"/>
            <a:chOff x="514050" y="1357522"/>
            <a:chExt cx="7584938" cy="1581108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54164D58-DC2F-9A49-A78A-20E869D6E2D4}"/>
                </a:ext>
              </a:extLst>
            </p:cNvPr>
            <p:cNvCxnSpPr>
              <a:cxnSpLocks/>
            </p:cNvCxnSpPr>
            <p:nvPr/>
          </p:nvCxnSpPr>
          <p:spPr>
            <a:xfrm>
              <a:off x="8092361" y="1357522"/>
              <a:ext cx="6627" cy="113356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xmlns="" id="{3FE1E463-4B50-F646-9B37-20C574B66EF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4050" y="2491083"/>
              <a:ext cx="7578309" cy="447547"/>
            </a:xfrm>
            <a:prstGeom prst="bentConnector3">
              <a:avLst>
                <a:gd name="adj1" fmla="val 100019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E40152D2-ECE5-6543-B979-036306599EF2}"/>
              </a:ext>
            </a:extLst>
          </p:cNvPr>
          <p:cNvSpPr txBox="1"/>
          <p:nvPr/>
        </p:nvSpPr>
        <p:spPr>
          <a:xfrm>
            <a:off x="8659068" y="2502339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fit</a:t>
            </a:r>
            <a:r>
              <a:rPr lang="zh-Hans" altLang="en-US" sz="1200" dirty="0"/>
              <a:t> </a:t>
            </a:r>
            <a:r>
              <a:rPr lang="en-US" altLang="zh-Hans" sz="1200" dirty="0"/>
              <a:t>in</a:t>
            </a:r>
            <a:r>
              <a:rPr lang="zh-Hans" altLang="en-US" sz="1200" dirty="0"/>
              <a:t> </a:t>
            </a:r>
            <a:r>
              <a:rPr lang="en-US" altLang="zh-Hans" sz="1200" dirty="0"/>
              <a:t>32-bit</a:t>
            </a:r>
            <a:r>
              <a:rPr lang="zh-Hans" altLang="en-US" sz="1200" dirty="0"/>
              <a:t> </a:t>
            </a:r>
            <a:r>
              <a:rPr lang="en-US" altLang="zh-Hans" sz="1200" dirty="0"/>
              <a:t>under</a:t>
            </a:r>
            <a:r>
              <a:rPr lang="zh-Hans" altLang="en-US" sz="1200" dirty="0"/>
              <a:t> </a:t>
            </a:r>
            <a:r>
              <a:rPr lang="en-US" altLang="zh-Hans" sz="1200" dirty="0"/>
              <a:t>most</a:t>
            </a:r>
            <a:r>
              <a:rPr lang="zh-Hans" altLang="en-US" sz="1200" dirty="0"/>
              <a:t> </a:t>
            </a:r>
            <a:r>
              <a:rPr lang="en-US" altLang="zh-Hans" sz="1200" dirty="0"/>
              <a:t>case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aphicFrame>
        <p:nvGraphicFramePr>
          <p:cNvPr id="155" name="表格 4">
            <a:extLst>
              <a:ext uri="{FF2B5EF4-FFF2-40B4-BE49-F238E27FC236}">
                <a16:creationId xmlns:a16="http://schemas.microsoft.com/office/drawing/2014/main" xmlns="" id="{CB644852-F926-0242-B3FF-52FD813A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5481"/>
              </p:ext>
            </p:extLst>
          </p:nvPr>
        </p:nvGraphicFramePr>
        <p:xfrm>
          <a:off x="6058802" y="1277739"/>
          <a:ext cx="2196396" cy="348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0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90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8157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...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600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010996" y="1637779"/>
            <a:ext cx="0" cy="9069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948504" y="4530118"/>
            <a:ext cx="478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create a Block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current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BlockGroup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full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 to increase current group index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 to increase current block index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81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  <p:bldP spid="15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get_resource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TLS free list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global free list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current Block (in TLS)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a new Block and store in TLS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return_resource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back to TLS free list if possible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back to global free list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Notes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won’t return back to OS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memory pool for each type (size)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Suitable for structures that create/destroy with high frequency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ResourcePool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&lt;T&gt;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3405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220" y="5886251"/>
            <a:ext cx="9348534" cy="4409487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595959"/>
                </a:solidFill>
              </a:rPr>
              <a:t>正文内容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RPC Framework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22364" y="5180083"/>
            <a:ext cx="6480721" cy="4779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Socket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97675" y="3480707"/>
            <a:ext cx="5205410" cy="559891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Format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90917" y="3550078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nshead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586789" y="4616663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Authentication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21774" y="4692745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Giano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97674" y="4039359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Compression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21774" y="4117817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snappy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81915" y="4112011"/>
            <a:ext cx="873098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gzip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322364" y="2903354"/>
            <a:ext cx="3233640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Load Balancer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78548" y="2975638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22364" y="2302625"/>
            <a:ext cx="3233640" cy="597369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Naming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78549" y="2378398"/>
            <a:ext cx="576064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BNS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322364" y="1897570"/>
            <a:ext cx="3233640" cy="40180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831300" y="2893370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Built-in Services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3003080" y="921853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Client</a:t>
            </a:r>
            <a:endParaRPr lang="zh-CN" altLang="en-US" sz="1600" dirty="0"/>
          </a:p>
        </p:txBody>
      </p:sp>
      <p:sp>
        <p:nvSpPr>
          <p:cNvPr id="20" name="TextBox 26"/>
          <p:cNvSpPr txBox="1"/>
          <p:nvPr/>
        </p:nvSpPr>
        <p:spPr>
          <a:xfrm>
            <a:off x="6345811" y="92185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Server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4770636" y="2978397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770636" y="2388973"/>
            <a:ext cx="553502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322364" y="1364049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Selective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402484" y="1363659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Parallel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475882" y="1364049"/>
            <a:ext cx="1080122" cy="53352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Partition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885871" y="5270374"/>
            <a:ext cx="648072" cy="29740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RDMA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020418" y="1097635"/>
            <a:ext cx="1308650" cy="421235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Mechanism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020418" y="1681570"/>
            <a:ext cx="135433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Policy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831300" y="2320258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RPC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Implementation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021775" y="3541987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322366" y="3473778"/>
            <a:ext cx="6480719" cy="1730998"/>
          </a:xfrm>
          <a:prstGeom prst="rect">
            <a:avLst/>
          </a:prstGeom>
          <a:noFill/>
          <a:ln w="28575">
            <a:solidFill>
              <a:srgbClr val="CC33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Protocol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98932" y="5266619"/>
            <a:ext cx="648072" cy="29740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65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Socket &amp; IO Model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4212" y="1336837"/>
            <a:ext cx="1944216" cy="433339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EventDispatcher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842645" y="1336837"/>
            <a:ext cx="4176464" cy="4333390"/>
          </a:xfrm>
          <a:prstGeom prst="rect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307398" y="1696244"/>
            <a:ext cx="1459981" cy="963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until EAGAIN</a:t>
            </a:r>
          </a:p>
        </p:txBody>
      </p:sp>
      <p:sp>
        <p:nvSpPr>
          <p:cNvPr id="8" name="矩形 7"/>
          <p:cNvSpPr/>
          <p:nvPr/>
        </p:nvSpPr>
        <p:spPr>
          <a:xfrm>
            <a:off x="5202684" y="1709787"/>
            <a:ext cx="1721748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CAS to check read thread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start if not exist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66980" y="266629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read </a:t>
            </a:r>
            <a:r>
              <a:rPr lang="en-US" sz="1200" dirty="0" err="1">
                <a:solidFill>
                  <a:schemeClr val="accent1"/>
                </a:solidFill>
              </a:rPr>
              <a:t>bthread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82404" y="2141835"/>
            <a:ext cx="24482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07550" y="18032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event</a:t>
            </a:r>
          </a:p>
        </p:txBody>
      </p:sp>
      <p:sp>
        <p:nvSpPr>
          <p:cNvPr id="14" name="矩形 13"/>
          <p:cNvSpPr/>
          <p:nvPr/>
        </p:nvSpPr>
        <p:spPr>
          <a:xfrm>
            <a:off x="5166680" y="4390198"/>
            <a:ext cx="1872208" cy="963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while not complete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wait for EPOLLOUT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write until EAGAIN</a:t>
            </a:r>
          </a:p>
        </p:txBody>
      </p:sp>
      <p:sp>
        <p:nvSpPr>
          <p:cNvPr id="15" name="矩形 14"/>
          <p:cNvSpPr/>
          <p:nvPr/>
        </p:nvSpPr>
        <p:spPr>
          <a:xfrm>
            <a:off x="5195905" y="3289938"/>
            <a:ext cx="3571474" cy="8095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WriteRequest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place write if possible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append the rest 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WriteRequest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KeepWrite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if needed</a:t>
            </a:r>
          </a:p>
        </p:txBody>
      </p:sp>
      <p:cxnSp>
        <p:nvCxnSpPr>
          <p:cNvPr id="16" name="直接箭头连接符 15"/>
          <p:cNvCxnSpPr>
            <a:stCxn id="8" idx="3"/>
            <a:endCxn id="7" idx="1"/>
          </p:cNvCxnSpPr>
          <p:nvPr/>
        </p:nvCxnSpPr>
        <p:spPr>
          <a:xfrm>
            <a:off x="6924432" y="2177839"/>
            <a:ext cx="38296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63558" y="529704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write </a:t>
            </a:r>
            <a:r>
              <a:rPr lang="en-US" sz="1200" dirty="0" err="1">
                <a:solidFill>
                  <a:schemeClr val="accent3"/>
                </a:solidFill>
              </a:rPr>
              <a:t>bthread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7650956" y="4388962"/>
            <a:ext cx="1008112" cy="1061577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</a:p>
          <a:p>
            <a:pPr algn="ctr"/>
            <a:r>
              <a:rPr lang="en-US" sz="1400" dirty="0"/>
              <a:t>Request queue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718408" y="4871793"/>
            <a:ext cx="24482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07550" y="452579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 event</a:t>
            </a:r>
          </a:p>
        </p:txBody>
      </p:sp>
      <p:cxnSp>
        <p:nvCxnSpPr>
          <p:cNvPr id="28" name="直接箭头连接符 27"/>
          <p:cNvCxnSpPr>
            <a:endCxn id="14" idx="0"/>
          </p:cNvCxnSpPr>
          <p:nvPr/>
        </p:nvCxnSpPr>
        <p:spPr>
          <a:xfrm>
            <a:off x="6102784" y="4094937"/>
            <a:ext cx="0" cy="2952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/>
        </p:nvSpPr>
        <p:spPr>
          <a:xfrm>
            <a:off x="7124016" y="4807410"/>
            <a:ext cx="468052" cy="22468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7925316" y="4253720"/>
            <a:ext cx="468052" cy="22468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圆角矩形 34"/>
          <p:cNvSpPr/>
          <p:nvPr/>
        </p:nvSpPr>
        <p:spPr>
          <a:xfrm>
            <a:off x="9451156" y="3440663"/>
            <a:ext cx="1008112" cy="5080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6" name="直接箭头连接符 35"/>
          <p:cNvCxnSpPr>
            <a:stCxn id="35" idx="1"/>
          </p:cNvCxnSpPr>
          <p:nvPr/>
        </p:nvCxnSpPr>
        <p:spPr>
          <a:xfrm flipH="1" flipV="1">
            <a:off x="8765861" y="3694703"/>
            <a:ext cx="685295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826012" y="338099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235132" y="12778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0325"/>
              </p:ext>
            </p:extLst>
          </p:nvPr>
        </p:nvGraphicFramePr>
        <p:xfrm>
          <a:off x="6138787" y="629667"/>
          <a:ext cx="288032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r>
                        <a:rPr lang="en-US" sz="1400" dirty="0"/>
                        <a:t>32-bit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32-bit slot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9235132" y="6177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SocketId</a:t>
            </a:r>
            <a:endParaRPr 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9595172" y="956350"/>
            <a:ext cx="0" cy="3804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3" grpId="0"/>
      <p:bldP spid="14" grpId="0" animBg="1"/>
      <p:bldP spid="15" grpId="0" animBg="1"/>
      <p:bldP spid="24" grpId="0"/>
      <p:bldP spid="25" grpId="0" animBg="1"/>
      <p:bldP spid="27" grpId="0"/>
      <p:bldP spid="32" grpId="0" animBg="1"/>
      <p:bldP spid="33" grpId="0" animBg="1"/>
      <p:bldP spid="35" grpId="0" animBg="1"/>
      <p:bldP spid="39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61715"/>
            <a:ext cx="9348534" cy="4608512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and parse from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IOBuf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according to format</a:t>
            </a: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 off a complete message from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IOBuf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serialize_request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IOBuf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pack_request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 all request-related stuff into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IOBuf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process_response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 response from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IOBuf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 RPC’s completion by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OnResponse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process_request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 request from </a:t>
            </a:r>
            <a:r>
              <a:rPr lang="en-US" altLang="zh-CN" sz="1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IOBuf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 a done callback, which send response back to Socket</a:t>
            </a: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user’s callback</a:t>
            </a:r>
          </a:p>
          <a:p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verify</a:t>
            </a: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called only once when a connection has been established</a:t>
            </a: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supported_connection_type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order: single, pooled, short</a:t>
            </a:r>
            <a:endParaRPr lang="zh-CN" altLang="en-US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Protocol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2884" y="123359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73773" y="228585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 by client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421938" y="1819974"/>
            <a:ext cx="436930" cy="140198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6961457" y="360870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 by server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138788" y="1418261"/>
            <a:ext cx="648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82804" y="3798019"/>
            <a:ext cx="5760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644056" y="2099144"/>
            <a:ext cx="572494" cy="3419061"/>
          </a:xfrm>
          <a:custGeom>
            <a:avLst/>
            <a:gdLst>
              <a:gd name="connsiteX0" fmla="*/ 556591 w 572494"/>
              <a:gd name="connsiteY0" fmla="*/ 0 h 3419061"/>
              <a:gd name="connsiteX1" fmla="*/ 0 w 572494"/>
              <a:gd name="connsiteY1" fmla="*/ 0 h 3419061"/>
              <a:gd name="connsiteX2" fmla="*/ 0 w 572494"/>
              <a:gd name="connsiteY2" fmla="*/ 1598213 h 3419061"/>
              <a:gd name="connsiteX3" fmla="*/ 548640 w 572494"/>
              <a:gd name="connsiteY3" fmla="*/ 1598213 h 3419061"/>
              <a:gd name="connsiteX4" fmla="*/ 7951 w 572494"/>
              <a:gd name="connsiteY4" fmla="*/ 1598213 h 3419061"/>
              <a:gd name="connsiteX5" fmla="*/ 7951 w 572494"/>
              <a:gd name="connsiteY5" fmla="*/ 3419061 h 3419061"/>
              <a:gd name="connsiteX6" fmla="*/ 572494 w 572494"/>
              <a:gd name="connsiteY6" fmla="*/ 3419061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494" h="3419061">
                <a:moveTo>
                  <a:pt x="556591" y="0"/>
                </a:moveTo>
                <a:lnTo>
                  <a:pt x="0" y="0"/>
                </a:lnTo>
                <a:lnTo>
                  <a:pt x="0" y="1598213"/>
                </a:lnTo>
                <a:lnTo>
                  <a:pt x="548640" y="1598213"/>
                </a:lnTo>
                <a:lnTo>
                  <a:pt x="7951" y="1598213"/>
                </a:lnTo>
                <a:lnTo>
                  <a:pt x="7951" y="3419061"/>
                </a:lnTo>
                <a:lnTo>
                  <a:pt x="572494" y="3419061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338025" y="5249284"/>
            <a:ext cx="9348534" cy="50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ParseFromCompressData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SerializeAsCompressData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02884" y="5276292"/>
            <a:ext cx="282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compression mechanism 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6282804" y="5460958"/>
            <a:ext cx="57606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Model                       ---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Management             ---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IOBuf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Monitoring                           ---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bvar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brpc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brpc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read/write model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Keeping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Management</a:t>
            </a:r>
          </a:p>
          <a:p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Naming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Hans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Loadbalancing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topics involved (cache, atomic operation ...)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Outline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4212" y="4518099"/>
            <a:ext cx="69032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WARNING: BREAK INTO BRPC</a:t>
            </a:r>
            <a:endParaRPr lang="zh-CN" altLang="en-US" sz="4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99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 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reload naming once a server has been added/removed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 load between a bunch of servers</a:t>
            </a:r>
          </a:p>
          <a:p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 mechanism once naming changes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contention between naming and load balancing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contention between naming and RPC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sharing between multiple channels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Assumption under RPC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likely of naming reload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heavy load balancing algorithm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 have lots of Channels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Naming &amp; Load Balancing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528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Naming &amp; Load Balancing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3732" y="1637779"/>
            <a:ext cx="3096824" cy="3024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sz="1400" dirty="0"/>
              <a:t>           Naming Thread</a:t>
            </a:r>
          </a:p>
        </p:txBody>
      </p:sp>
      <p:sp>
        <p:nvSpPr>
          <p:cNvPr id="5" name="矩形 4"/>
          <p:cNvSpPr/>
          <p:nvPr/>
        </p:nvSpPr>
        <p:spPr>
          <a:xfrm>
            <a:off x="1323569" y="1997819"/>
            <a:ext cx="102215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Naming</a:t>
            </a:r>
          </a:p>
        </p:txBody>
      </p:sp>
      <p:sp>
        <p:nvSpPr>
          <p:cNvPr id="6" name="矩形 5"/>
          <p:cNvSpPr/>
          <p:nvPr/>
        </p:nvSpPr>
        <p:spPr>
          <a:xfrm>
            <a:off x="1457310" y="3319782"/>
            <a:ext cx="2017182" cy="69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1" name="剪去同侧角的矩形 10"/>
          <p:cNvSpPr/>
          <p:nvPr/>
        </p:nvSpPr>
        <p:spPr>
          <a:xfrm>
            <a:off x="1562956" y="3170672"/>
            <a:ext cx="543384" cy="298217"/>
          </a:xfrm>
          <a:prstGeom prst="snip2SameRect">
            <a:avLst>
              <a:gd name="adj1" fmla="val 0"/>
              <a:gd name="adj2" fmla="val 314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add</a:t>
            </a:r>
          </a:p>
        </p:txBody>
      </p:sp>
      <p:sp>
        <p:nvSpPr>
          <p:cNvPr id="14" name="剪去同侧角的矩形 13"/>
          <p:cNvSpPr/>
          <p:nvPr/>
        </p:nvSpPr>
        <p:spPr>
          <a:xfrm>
            <a:off x="2194688" y="3170671"/>
            <a:ext cx="543384" cy="298217"/>
          </a:xfrm>
          <a:prstGeom prst="snip2SameRect">
            <a:avLst>
              <a:gd name="adj1" fmla="val 0"/>
              <a:gd name="adj2" fmla="val 314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5" name="剪去同侧角的矩形 14"/>
          <p:cNvSpPr/>
          <p:nvPr/>
        </p:nvSpPr>
        <p:spPr>
          <a:xfrm>
            <a:off x="2826420" y="3170671"/>
            <a:ext cx="543384" cy="298217"/>
          </a:xfrm>
          <a:prstGeom prst="snip2SameRect">
            <a:avLst>
              <a:gd name="adj1" fmla="val 0"/>
              <a:gd name="adj2" fmla="val 314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16" name="矩形 15"/>
          <p:cNvSpPr/>
          <p:nvPr/>
        </p:nvSpPr>
        <p:spPr>
          <a:xfrm>
            <a:off x="2789243" y="1997819"/>
            <a:ext cx="864096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cxnSp>
        <p:nvCxnSpPr>
          <p:cNvPr id="19" name="直接箭头连接符 18"/>
          <p:cNvCxnSpPr>
            <a:stCxn id="5" idx="2"/>
            <a:endCxn id="11" idx="3"/>
          </p:cNvCxnSpPr>
          <p:nvPr/>
        </p:nvCxnSpPr>
        <p:spPr>
          <a:xfrm>
            <a:off x="1834648" y="2573883"/>
            <a:ext cx="0" cy="5967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14" idx="3"/>
          </p:cNvCxnSpPr>
          <p:nvPr/>
        </p:nvCxnSpPr>
        <p:spPr>
          <a:xfrm>
            <a:off x="1834648" y="2573883"/>
            <a:ext cx="631732" cy="5967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15" idx="3"/>
          </p:cNvCxnSpPr>
          <p:nvPr/>
        </p:nvCxnSpPr>
        <p:spPr>
          <a:xfrm>
            <a:off x="1834648" y="2573883"/>
            <a:ext cx="1263464" cy="5967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环形箭头 33"/>
          <p:cNvSpPr/>
          <p:nvPr/>
        </p:nvSpPr>
        <p:spPr>
          <a:xfrm rot="11894329" flipH="1">
            <a:off x="928043" y="2098695"/>
            <a:ext cx="374312" cy="374312"/>
          </a:xfrm>
          <a:prstGeom prst="circularArrow">
            <a:avLst>
              <a:gd name="adj1" fmla="val 9917"/>
              <a:gd name="adj2" fmla="val 1142319"/>
              <a:gd name="adj3" fmla="val 20622018"/>
              <a:gd name="adj4" fmla="val 2256625"/>
              <a:gd name="adj5" fmla="val 147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endCxn id="5" idx="3"/>
          </p:cNvCxnSpPr>
          <p:nvPr/>
        </p:nvCxnSpPr>
        <p:spPr>
          <a:xfrm flipH="1">
            <a:off x="2345727" y="2285851"/>
            <a:ext cx="438681" cy="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6" idx="2"/>
            <a:endCxn id="14" idx="3"/>
          </p:cNvCxnSpPr>
          <p:nvPr/>
        </p:nvCxnSpPr>
        <p:spPr>
          <a:xfrm rot="5400000">
            <a:off x="2545442" y="2494822"/>
            <a:ext cx="596788" cy="754911"/>
          </a:xfrm>
          <a:prstGeom prst="bentConnector3">
            <a:avLst>
              <a:gd name="adj1" fmla="val 50000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32456"/>
              </p:ext>
            </p:extLst>
          </p:nvPr>
        </p:nvGraphicFramePr>
        <p:xfrm>
          <a:off x="5228187" y="1680294"/>
          <a:ext cx="2680636" cy="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3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0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21130">
                <a:tc>
                  <a:txBody>
                    <a:bodyPr/>
                    <a:lstStyle/>
                    <a:p>
                      <a:r>
                        <a:rPr lang="en-US" dirty="0"/>
                        <a:t>Foreground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右箭头 62"/>
          <p:cNvSpPr/>
          <p:nvPr/>
        </p:nvSpPr>
        <p:spPr>
          <a:xfrm>
            <a:off x="3827663" y="3430338"/>
            <a:ext cx="792088" cy="47314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文本框 63"/>
          <p:cNvSpPr txBox="1"/>
          <p:nvPr/>
        </p:nvSpPr>
        <p:spPr>
          <a:xfrm>
            <a:off x="596420" y="271074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inverse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710442" y="98716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DoublyBufferedData</a:t>
            </a:r>
            <a:endParaRPr lang="en-US" sz="14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5018496" y="3557593"/>
            <a:ext cx="792088" cy="707172"/>
            <a:chOff x="5562724" y="3666911"/>
            <a:chExt cx="792088" cy="707172"/>
          </a:xfrm>
        </p:grpSpPr>
        <p:sp>
          <p:nvSpPr>
            <p:cNvPr id="66" name="流程图: 文档 65"/>
            <p:cNvSpPr/>
            <p:nvPr/>
          </p:nvSpPr>
          <p:spPr>
            <a:xfrm>
              <a:off x="5562724" y="3666911"/>
              <a:ext cx="792088" cy="7071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th1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579262" y="3679596"/>
              <a:ext cx="775365" cy="2365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TLS lock</a:t>
              </a:r>
            </a:p>
          </p:txBody>
        </p:sp>
      </p:grpSp>
      <p:cxnSp>
        <p:nvCxnSpPr>
          <p:cNvPr id="80" name="直接箭头连接符 79"/>
          <p:cNvCxnSpPr>
            <a:stCxn id="66" idx="0"/>
          </p:cNvCxnSpPr>
          <p:nvPr/>
        </p:nvCxnSpPr>
        <p:spPr>
          <a:xfrm flipV="1">
            <a:off x="5414540" y="2601424"/>
            <a:ext cx="456037" cy="9561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5" idx="0"/>
          </p:cNvCxnSpPr>
          <p:nvPr/>
        </p:nvCxnSpPr>
        <p:spPr>
          <a:xfrm flipH="1" flipV="1">
            <a:off x="5895447" y="2601424"/>
            <a:ext cx="762233" cy="9561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322631" y="3794167"/>
            <a:ext cx="38671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 flipV="1">
            <a:off x="5911621" y="2601424"/>
            <a:ext cx="2455126" cy="949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8364765" y="1698405"/>
            <a:ext cx="21665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Modify: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change Background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flip index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thread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lock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unlock</a:t>
            </a:r>
          </a:p>
        </p:txBody>
      </p:sp>
      <p:sp>
        <p:nvSpPr>
          <p:cNvPr id="99" name="上弧形箭头 98"/>
          <p:cNvSpPr/>
          <p:nvPr/>
        </p:nvSpPr>
        <p:spPr>
          <a:xfrm>
            <a:off x="6354812" y="1421000"/>
            <a:ext cx="429546" cy="216779"/>
          </a:xfrm>
          <a:prstGeom prst="curvedDownArrow">
            <a:avLst>
              <a:gd name="adj1" fmla="val 25000"/>
              <a:gd name="adj2" fmla="val 50000"/>
              <a:gd name="adj3" fmla="val 3993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上弧形箭头 99"/>
          <p:cNvSpPr/>
          <p:nvPr/>
        </p:nvSpPr>
        <p:spPr>
          <a:xfrm rot="10800000">
            <a:off x="6329971" y="2608030"/>
            <a:ext cx="429546" cy="216779"/>
          </a:xfrm>
          <a:prstGeom prst="curvedDownArrow">
            <a:avLst>
              <a:gd name="adj1" fmla="val 25000"/>
              <a:gd name="adj2" fmla="val 50000"/>
              <a:gd name="adj3" fmla="val 3993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021728" y="4672950"/>
            <a:ext cx="21665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Read: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lock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fetch data at index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unlock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6261636" y="3534317"/>
            <a:ext cx="792088" cy="707172"/>
            <a:chOff x="5562724" y="3666911"/>
            <a:chExt cx="792088" cy="707172"/>
          </a:xfrm>
        </p:grpSpPr>
        <p:sp>
          <p:nvSpPr>
            <p:cNvPr id="105" name="流程图: 文档 104"/>
            <p:cNvSpPr/>
            <p:nvPr/>
          </p:nvSpPr>
          <p:spPr>
            <a:xfrm>
              <a:off x="5562724" y="3666911"/>
              <a:ext cx="792088" cy="7071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th2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579262" y="3679596"/>
              <a:ext cx="775365" cy="2365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TLS lock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968721" y="3557593"/>
            <a:ext cx="792088" cy="707172"/>
            <a:chOff x="5562724" y="3666911"/>
            <a:chExt cx="792088" cy="707172"/>
          </a:xfrm>
        </p:grpSpPr>
        <p:sp>
          <p:nvSpPr>
            <p:cNvPr id="108" name="流程图: 文档 107"/>
            <p:cNvSpPr/>
            <p:nvPr/>
          </p:nvSpPr>
          <p:spPr>
            <a:xfrm>
              <a:off x="5562724" y="3666911"/>
              <a:ext cx="792088" cy="7071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 err="1"/>
                <a:t>thn</a:t>
              </a:r>
              <a:endParaRPr lang="en-US" sz="1600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9262" y="3679596"/>
              <a:ext cx="775365" cy="2365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TLS 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34" grpId="0" animBg="1"/>
      <p:bldP spid="63" grpId="0" animBg="1"/>
      <p:bldP spid="64" grpId="0"/>
      <p:bldP spid="65" grpId="0"/>
      <p:bldP spid="91" grpId="0" animBg="1"/>
      <p:bldP spid="99" grpId="0" animBg="1"/>
      <p:bldP spid="100" grpId="0" animBg="1"/>
      <p:bldP spid="1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602884" y="814192"/>
            <a:ext cx="615553" cy="4324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Put them all Together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26220" y="197619"/>
            <a:ext cx="9888903" cy="5742236"/>
            <a:chOff x="664295" y="152400"/>
            <a:chExt cx="10187589" cy="6653253"/>
          </a:xfrm>
        </p:grpSpPr>
        <p:sp>
          <p:nvSpPr>
            <p:cNvPr id="130" name="矩形 129"/>
            <p:cNvSpPr/>
            <p:nvPr/>
          </p:nvSpPr>
          <p:spPr>
            <a:xfrm>
              <a:off x="4072845" y="4191000"/>
              <a:ext cx="656408" cy="261465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222093" y="6267994"/>
              <a:ext cx="1850750" cy="53765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305733" y="3247312"/>
              <a:ext cx="1356720" cy="64681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310567" y="2418807"/>
              <a:ext cx="2266284" cy="60880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209801" y="4792674"/>
              <a:ext cx="1452653" cy="60880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219010" y="4191000"/>
              <a:ext cx="1844627" cy="60880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8539252" y="5273372"/>
              <a:ext cx="1828802" cy="7523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8539252" y="3247312"/>
              <a:ext cx="1828802" cy="668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8539252" y="4689158"/>
              <a:ext cx="1799413" cy="478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8539252" y="4281249"/>
              <a:ext cx="1828802" cy="4079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8920254" y="1814752"/>
              <a:ext cx="1447800" cy="6040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8539254" y="1213614"/>
              <a:ext cx="1828800" cy="6094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853454" y="1219201"/>
              <a:ext cx="685798" cy="269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310568" y="1187382"/>
              <a:ext cx="2266284" cy="629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Rectangle 198"/>
            <p:cNvSpPr/>
            <p:nvPr/>
          </p:nvSpPr>
          <p:spPr>
            <a:xfrm>
              <a:off x="2519454" y="1371600"/>
              <a:ext cx="838200" cy="304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Channel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98"/>
            <p:cNvSpPr/>
            <p:nvPr/>
          </p:nvSpPr>
          <p:spPr>
            <a:xfrm>
              <a:off x="2519454" y="2590800"/>
              <a:ext cx="838200" cy="304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Channel 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98"/>
            <p:cNvSpPr/>
            <p:nvPr/>
          </p:nvSpPr>
          <p:spPr>
            <a:xfrm>
              <a:off x="2519454" y="3429000"/>
              <a:ext cx="838200" cy="304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Channel 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98"/>
            <p:cNvSpPr/>
            <p:nvPr/>
          </p:nvSpPr>
          <p:spPr>
            <a:xfrm>
              <a:off x="3738654" y="1371600"/>
              <a:ext cx="6096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98"/>
            <p:cNvSpPr/>
            <p:nvPr/>
          </p:nvSpPr>
          <p:spPr>
            <a:xfrm>
              <a:off x="3738654" y="2590800"/>
              <a:ext cx="6096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98"/>
            <p:cNvSpPr/>
            <p:nvPr/>
          </p:nvSpPr>
          <p:spPr>
            <a:xfrm>
              <a:off x="3738654" y="762000"/>
              <a:ext cx="6096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NS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98"/>
            <p:cNvSpPr/>
            <p:nvPr/>
          </p:nvSpPr>
          <p:spPr>
            <a:xfrm>
              <a:off x="3738654" y="1981200"/>
              <a:ext cx="6096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NS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98"/>
            <p:cNvSpPr/>
            <p:nvPr/>
          </p:nvSpPr>
          <p:spPr>
            <a:xfrm>
              <a:off x="6786654" y="685800"/>
              <a:ext cx="6096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Acceptor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98"/>
            <p:cNvSpPr/>
            <p:nvPr/>
          </p:nvSpPr>
          <p:spPr>
            <a:xfrm>
              <a:off x="8615454" y="1371600"/>
              <a:ext cx="4572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98"/>
            <p:cNvSpPr/>
            <p:nvPr/>
          </p:nvSpPr>
          <p:spPr>
            <a:xfrm>
              <a:off x="8615454" y="3429000"/>
              <a:ext cx="4572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98"/>
            <p:cNvSpPr/>
            <p:nvPr/>
          </p:nvSpPr>
          <p:spPr>
            <a:xfrm>
              <a:off x="9072654" y="3429000"/>
              <a:ext cx="11430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 Request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98"/>
            <p:cNvSpPr/>
            <p:nvPr/>
          </p:nvSpPr>
          <p:spPr>
            <a:xfrm>
              <a:off x="9072654" y="1371600"/>
              <a:ext cx="11430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 Request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98"/>
            <p:cNvSpPr/>
            <p:nvPr/>
          </p:nvSpPr>
          <p:spPr>
            <a:xfrm>
              <a:off x="9072654" y="1981200"/>
              <a:ext cx="11430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 Request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98"/>
            <p:cNvSpPr/>
            <p:nvPr/>
          </p:nvSpPr>
          <p:spPr>
            <a:xfrm>
              <a:off x="8920254" y="4419600"/>
              <a:ext cx="914400" cy="609600"/>
            </a:xfrm>
            <a:prstGeom prst="snip2Diag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Service 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98"/>
            <p:cNvSpPr/>
            <p:nvPr/>
          </p:nvSpPr>
          <p:spPr>
            <a:xfrm>
              <a:off x="3510054" y="4343400"/>
              <a:ext cx="4572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98"/>
            <p:cNvSpPr/>
            <p:nvPr/>
          </p:nvSpPr>
          <p:spPr>
            <a:xfrm>
              <a:off x="3510054" y="6400800"/>
              <a:ext cx="4572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98"/>
            <p:cNvSpPr/>
            <p:nvPr/>
          </p:nvSpPr>
          <p:spPr>
            <a:xfrm>
              <a:off x="2367054" y="6400800"/>
              <a:ext cx="11430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 Response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98"/>
            <p:cNvSpPr/>
            <p:nvPr/>
          </p:nvSpPr>
          <p:spPr>
            <a:xfrm>
              <a:off x="2367054" y="4343400"/>
              <a:ext cx="11430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 Response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98"/>
            <p:cNvSpPr/>
            <p:nvPr/>
          </p:nvSpPr>
          <p:spPr>
            <a:xfrm>
              <a:off x="2367054" y="4953000"/>
              <a:ext cx="11430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 Response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肘形连接符 162"/>
            <p:cNvCxnSpPr>
              <a:stCxn id="161" idx="1"/>
              <a:endCxn id="144" idx="1"/>
            </p:cNvCxnSpPr>
            <p:nvPr/>
          </p:nvCxnSpPr>
          <p:spPr>
            <a:xfrm rot="10800000" flipH="1">
              <a:off x="2367054" y="1524000"/>
              <a:ext cx="152400" cy="2971800"/>
            </a:xfrm>
            <a:prstGeom prst="bentConnector3">
              <a:avLst>
                <a:gd name="adj1" fmla="val -344286"/>
              </a:avLst>
            </a:prstGeom>
            <a:ln w="12700">
              <a:solidFill>
                <a:srgbClr val="FF0000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肘形连接符 163"/>
            <p:cNvCxnSpPr>
              <a:stCxn id="162" idx="1"/>
              <a:endCxn id="145" idx="1"/>
            </p:cNvCxnSpPr>
            <p:nvPr/>
          </p:nvCxnSpPr>
          <p:spPr>
            <a:xfrm rot="10800000" flipH="1">
              <a:off x="2367054" y="2743200"/>
              <a:ext cx="152400" cy="2362200"/>
            </a:xfrm>
            <a:prstGeom prst="bentConnector3">
              <a:avLst>
                <a:gd name="adj1" fmla="val -270000"/>
              </a:avLst>
            </a:prstGeom>
            <a:ln w="12700">
              <a:solidFill>
                <a:srgbClr val="FF0000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肘形连接符 164"/>
            <p:cNvCxnSpPr>
              <a:stCxn id="160" idx="1"/>
              <a:endCxn id="146" idx="1"/>
            </p:cNvCxnSpPr>
            <p:nvPr/>
          </p:nvCxnSpPr>
          <p:spPr>
            <a:xfrm rot="10800000" flipH="1">
              <a:off x="2367054" y="3581400"/>
              <a:ext cx="152400" cy="2971800"/>
            </a:xfrm>
            <a:prstGeom prst="bentConnector3">
              <a:avLst>
                <a:gd name="adj1" fmla="val -188776"/>
              </a:avLst>
            </a:prstGeom>
            <a:ln w="12700">
              <a:solidFill>
                <a:srgbClr val="FF0000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肘形连接符 165"/>
            <p:cNvCxnSpPr/>
            <p:nvPr/>
          </p:nvCxnSpPr>
          <p:spPr>
            <a:xfrm rot="10800000" flipV="1">
              <a:off x="4576854" y="1828800"/>
              <a:ext cx="457200" cy="266700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肘形连接符 166"/>
            <p:cNvCxnSpPr/>
            <p:nvPr/>
          </p:nvCxnSpPr>
          <p:spPr>
            <a:xfrm rot="10800000" flipV="1">
              <a:off x="4576854" y="3886200"/>
              <a:ext cx="457200" cy="2667000"/>
            </a:xfrm>
            <a:prstGeom prst="bentConnector3">
              <a:avLst>
                <a:gd name="adj1" fmla="val 29592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endCxn id="158" idx="3"/>
            </p:cNvCxnSpPr>
            <p:nvPr/>
          </p:nvCxnSpPr>
          <p:spPr>
            <a:xfrm rot="10800000">
              <a:off x="3967254" y="4495800"/>
              <a:ext cx="2286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endCxn id="159" idx="3"/>
            </p:cNvCxnSpPr>
            <p:nvPr/>
          </p:nvCxnSpPr>
          <p:spPr>
            <a:xfrm rot="10800000">
              <a:off x="3967254" y="6553200"/>
              <a:ext cx="2286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肘形连接符 169"/>
            <p:cNvCxnSpPr>
              <a:endCxn id="147" idx="1"/>
            </p:cNvCxnSpPr>
            <p:nvPr/>
          </p:nvCxnSpPr>
          <p:spPr>
            <a:xfrm>
              <a:off x="3357654" y="1524000"/>
              <a:ext cx="3810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肘形连接符 170"/>
            <p:cNvCxnSpPr>
              <a:endCxn id="148" idx="1"/>
            </p:cNvCxnSpPr>
            <p:nvPr/>
          </p:nvCxnSpPr>
          <p:spPr>
            <a:xfrm>
              <a:off x="3357654" y="2743200"/>
              <a:ext cx="3810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肘形连接符 171"/>
            <p:cNvCxnSpPr/>
            <p:nvPr/>
          </p:nvCxnSpPr>
          <p:spPr>
            <a:xfrm>
              <a:off x="3357654" y="3581400"/>
              <a:ext cx="16764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肘形连接符 172"/>
            <p:cNvCxnSpPr>
              <a:stCxn id="147" idx="3"/>
            </p:cNvCxnSpPr>
            <p:nvPr/>
          </p:nvCxnSpPr>
          <p:spPr>
            <a:xfrm>
              <a:off x="4348254" y="1524000"/>
              <a:ext cx="685800" cy="776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肘形连接符 173"/>
            <p:cNvCxnSpPr>
              <a:stCxn id="148" idx="3"/>
            </p:cNvCxnSpPr>
            <p:nvPr/>
          </p:nvCxnSpPr>
          <p:spPr>
            <a:xfrm flipV="1">
              <a:off x="4348254" y="1524000"/>
              <a:ext cx="685800" cy="121920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连接符 174"/>
            <p:cNvCxnSpPr/>
            <p:nvPr/>
          </p:nvCxnSpPr>
          <p:spPr>
            <a:xfrm rot="5400000" flipH="1" flipV="1">
              <a:off x="5815104" y="400050"/>
              <a:ext cx="495300" cy="1447800"/>
            </a:xfrm>
            <a:prstGeom prst="bentConnector2">
              <a:avLst/>
            </a:prstGeom>
            <a:ln w="31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肘形连接符 175"/>
            <p:cNvCxnSpPr>
              <a:stCxn id="151" idx="2"/>
            </p:cNvCxnSpPr>
            <p:nvPr/>
          </p:nvCxnSpPr>
          <p:spPr>
            <a:xfrm rot="5400000">
              <a:off x="6938260" y="1219200"/>
              <a:ext cx="305594" cy="79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连接符 176"/>
            <p:cNvCxnSpPr/>
            <p:nvPr/>
          </p:nvCxnSpPr>
          <p:spPr>
            <a:xfrm>
              <a:off x="5643654" y="1524000"/>
              <a:ext cx="11430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/>
            <p:nvPr/>
          </p:nvCxnSpPr>
          <p:spPr>
            <a:xfrm>
              <a:off x="7396254" y="1524000"/>
              <a:ext cx="6096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/>
            <p:nvPr/>
          </p:nvCxnSpPr>
          <p:spPr>
            <a:xfrm>
              <a:off x="7396254" y="3581400"/>
              <a:ext cx="6096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>
              <a:endCxn id="153" idx="1"/>
            </p:cNvCxnSpPr>
            <p:nvPr/>
          </p:nvCxnSpPr>
          <p:spPr>
            <a:xfrm>
              <a:off x="8386854" y="3581400"/>
              <a:ext cx="2286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/>
            <p:cNvCxnSpPr>
              <a:endCxn id="152" idx="1"/>
            </p:cNvCxnSpPr>
            <p:nvPr/>
          </p:nvCxnSpPr>
          <p:spPr>
            <a:xfrm>
              <a:off x="8386854" y="1524000"/>
              <a:ext cx="2286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肘形连接符 181"/>
            <p:cNvCxnSpPr>
              <a:stCxn id="155" idx="3"/>
            </p:cNvCxnSpPr>
            <p:nvPr/>
          </p:nvCxnSpPr>
          <p:spPr>
            <a:xfrm flipH="1">
              <a:off x="9834654" y="1524000"/>
              <a:ext cx="381000" cy="3200400"/>
            </a:xfrm>
            <a:prstGeom prst="bentConnector3">
              <a:avLst>
                <a:gd name="adj1" fmla="val -69796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/>
            <p:cNvCxnSpPr/>
            <p:nvPr/>
          </p:nvCxnSpPr>
          <p:spPr>
            <a:xfrm flipH="1">
              <a:off x="9849349" y="2168217"/>
              <a:ext cx="381000" cy="2590800"/>
            </a:xfrm>
            <a:prstGeom prst="bentConnector3">
              <a:avLst>
                <a:gd name="adj1" fmla="val -6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肘形连接符 183"/>
            <p:cNvCxnSpPr>
              <a:stCxn id="154" idx="3"/>
              <a:endCxn id="192" idx="0"/>
            </p:cNvCxnSpPr>
            <p:nvPr/>
          </p:nvCxnSpPr>
          <p:spPr>
            <a:xfrm flipH="1">
              <a:off x="9834654" y="3581400"/>
              <a:ext cx="381000" cy="2057400"/>
            </a:xfrm>
            <a:prstGeom prst="bentConnector3">
              <a:avLst>
                <a:gd name="adj1" fmla="val -33061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/>
            <p:cNvCxnSpPr>
              <a:stCxn id="157" idx="2"/>
            </p:cNvCxnSpPr>
            <p:nvPr/>
          </p:nvCxnSpPr>
          <p:spPr>
            <a:xfrm rot="10800000">
              <a:off x="7396254" y="1828800"/>
              <a:ext cx="1524000" cy="2895600"/>
            </a:xfrm>
            <a:prstGeom prst="bentConnector3">
              <a:avLst>
                <a:gd name="adj1" fmla="val 75102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肘形连接符 185"/>
            <p:cNvCxnSpPr/>
            <p:nvPr/>
          </p:nvCxnSpPr>
          <p:spPr>
            <a:xfrm rot="10800000">
              <a:off x="5643654" y="1828800"/>
              <a:ext cx="11430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肘形连接符 186"/>
            <p:cNvCxnSpPr>
              <a:stCxn id="192" idx="2"/>
            </p:cNvCxnSpPr>
            <p:nvPr/>
          </p:nvCxnSpPr>
          <p:spPr>
            <a:xfrm rot="10800000">
              <a:off x="7396254" y="3886200"/>
              <a:ext cx="1524000" cy="1752600"/>
            </a:xfrm>
            <a:prstGeom prst="bentConnector3">
              <a:avLst>
                <a:gd name="adj1" fmla="val 8551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48" idx="0"/>
              <a:endCxn id="150" idx="2"/>
            </p:cNvCxnSpPr>
            <p:nvPr/>
          </p:nvCxnSpPr>
          <p:spPr>
            <a:xfrm rot="5400000" flipH="1" flipV="1">
              <a:off x="3891054" y="2438400"/>
              <a:ext cx="3048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47" idx="0"/>
              <a:endCxn id="149" idx="2"/>
            </p:cNvCxnSpPr>
            <p:nvPr/>
          </p:nvCxnSpPr>
          <p:spPr>
            <a:xfrm rot="5400000" flipH="1" flipV="1">
              <a:off x="3891054" y="1219200"/>
              <a:ext cx="3048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/>
            <p:cNvCxnSpPr>
              <a:stCxn id="152" idx="2"/>
              <a:endCxn id="156" idx="1"/>
            </p:cNvCxnSpPr>
            <p:nvPr/>
          </p:nvCxnSpPr>
          <p:spPr>
            <a:xfrm rot="16200000" flipH="1">
              <a:off x="8729754" y="1790700"/>
              <a:ext cx="457200" cy="228600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7"/>
            <p:cNvCxnSpPr>
              <a:stCxn id="158" idx="2"/>
              <a:endCxn id="162" idx="3"/>
            </p:cNvCxnSpPr>
            <p:nvPr/>
          </p:nvCxnSpPr>
          <p:spPr>
            <a:xfrm rot="5400000">
              <a:off x="3395754" y="4762500"/>
              <a:ext cx="457200" cy="228600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8"/>
            <p:cNvSpPr/>
            <p:nvPr/>
          </p:nvSpPr>
          <p:spPr>
            <a:xfrm>
              <a:off x="8920254" y="5334000"/>
              <a:ext cx="914400" cy="609600"/>
            </a:xfrm>
            <a:prstGeom prst="snip2Diag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Service 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301"/>
            <p:cNvGrpSpPr/>
            <p:nvPr/>
          </p:nvGrpSpPr>
          <p:grpSpPr>
            <a:xfrm>
              <a:off x="5034054" y="1371600"/>
              <a:ext cx="609600" cy="609600"/>
              <a:chOff x="3124200" y="838200"/>
              <a:chExt cx="609600" cy="609600"/>
            </a:xfrm>
            <a:solidFill>
              <a:schemeClr val="bg1"/>
            </a:solidFill>
          </p:grpSpPr>
          <p:sp>
            <p:nvSpPr>
              <p:cNvPr id="194" name="Rectangle 198"/>
              <p:cNvSpPr/>
              <p:nvPr/>
            </p:nvSpPr>
            <p:spPr>
              <a:xfrm>
                <a:off x="3124200" y="8382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8"/>
              <p:cNvSpPr/>
              <p:nvPr/>
            </p:nvSpPr>
            <p:spPr>
              <a:xfrm>
                <a:off x="3124200" y="11430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8"/>
              <p:cNvSpPr/>
              <p:nvPr/>
            </p:nvSpPr>
            <p:spPr>
              <a:xfrm>
                <a:off x="3124200" y="838200"/>
                <a:ext cx="609600" cy="6096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Socket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合 300"/>
            <p:cNvGrpSpPr/>
            <p:nvPr/>
          </p:nvGrpSpPr>
          <p:grpSpPr>
            <a:xfrm>
              <a:off x="6786654" y="1371600"/>
              <a:ext cx="609600" cy="609600"/>
              <a:chOff x="4876800" y="838200"/>
              <a:chExt cx="609600" cy="609600"/>
            </a:xfrm>
            <a:solidFill>
              <a:schemeClr val="bg1"/>
            </a:solidFill>
          </p:grpSpPr>
          <p:sp>
            <p:nvSpPr>
              <p:cNvPr id="198" name="Rectangle 198"/>
              <p:cNvSpPr/>
              <p:nvPr/>
            </p:nvSpPr>
            <p:spPr>
              <a:xfrm>
                <a:off x="4876800" y="8382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876800" y="11430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8"/>
              <p:cNvSpPr/>
              <p:nvPr/>
            </p:nvSpPr>
            <p:spPr>
              <a:xfrm>
                <a:off x="4876800" y="838200"/>
                <a:ext cx="609600" cy="6096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Socket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组合 303"/>
            <p:cNvGrpSpPr/>
            <p:nvPr/>
          </p:nvGrpSpPr>
          <p:grpSpPr>
            <a:xfrm>
              <a:off x="6786654" y="3429000"/>
              <a:ext cx="609600" cy="609600"/>
              <a:chOff x="4876800" y="2895600"/>
              <a:chExt cx="609600" cy="609600"/>
            </a:xfrm>
            <a:solidFill>
              <a:schemeClr val="bg1"/>
            </a:solidFill>
          </p:grpSpPr>
          <p:sp>
            <p:nvSpPr>
              <p:cNvPr id="202" name="Rectangle 198"/>
              <p:cNvSpPr/>
              <p:nvPr/>
            </p:nvSpPr>
            <p:spPr>
              <a:xfrm>
                <a:off x="4876800" y="28956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198"/>
              <p:cNvSpPr/>
              <p:nvPr/>
            </p:nvSpPr>
            <p:spPr>
              <a:xfrm>
                <a:off x="4876800" y="32004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198"/>
              <p:cNvSpPr/>
              <p:nvPr/>
            </p:nvSpPr>
            <p:spPr>
              <a:xfrm>
                <a:off x="4876800" y="2895600"/>
                <a:ext cx="609600" cy="6096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Socket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合 302"/>
            <p:cNvGrpSpPr/>
            <p:nvPr/>
          </p:nvGrpSpPr>
          <p:grpSpPr>
            <a:xfrm>
              <a:off x="5034054" y="3429000"/>
              <a:ext cx="609600" cy="609600"/>
              <a:chOff x="3124200" y="2895600"/>
              <a:chExt cx="609600" cy="609600"/>
            </a:xfrm>
            <a:solidFill>
              <a:schemeClr val="bg1"/>
            </a:solidFill>
          </p:grpSpPr>
          <p:sp>
            <p:nvSpPr>
              <p:cNvPr id="206" name="Rectangle 198"/>
              <p:cNvSpPr/>
              <p:nvPr/>
            </p:nvSpPr>
            <p:spPr>
              <a:xfrm>
                <a:off x="3124200" y="28956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198"/>
              <p:cNvSpPr/>
              <p:nvPr/>
            </p:nvSpPr>
            <p:spPr>
              <a:xfrm>
                <a:off x="3124200" y="3200400"/>
                <a:ext cx="6096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198"/>
              <p:cNvSpPr/>
              <p:nvPr/>
            </p:nvSpPr>
            <p:spPr>
              <a:xfrm>
                <a:off x="3124200" y="2895600"/>
                <a:ext cx="609600" cy="6096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Socket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9" name="组合 298"/>
            <p:cNvGrpSpPr/>
            <p:nvPr/>
          </p:nvGrpSpPr>
          <p:grpSpPr>
            <a:xfrm>
              <a:off x="4195854" y="4343400"/>
              <a:ext cx="381000" cy="2362200"/>
              <a:chOff x="2133600" y="3581400"/>
              <a:chExt cx="381000" cy="2362200"/>
            </a:xfrm>
            <a:solidFill>
              <a:schemeClr val="bg1"/>
            </a:solidFill>
          </p:grpSpPr>
          <p:sp>
            <p:nvSpPr>
              <p:cNvPr id="210" name="Rectangle 198"/>
              <p:cNvSpPr/>
              <p:nvPr/>
            </p:nvSpPr>
            <p:spPr>
              <a:xfrm>
                <a:off x="2133600" y="3581400"/>
                <a:ext cx="3810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198"/>
              <p:cNvSpPr/>
              <p:nvPr/>
            </p:nvSpPr>
            <p:spPr>
              <a:xfrm>
                <a:off x="2133600" y="5638800"/>
                <a:ext cx="3810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198"/>
              <p:cNvSpPr/>
              <p:nvPr/>
            </p:nvSpPr>
            <p:spPr>
              <a:xfrm>
                <a:off x="2133600" y="3581400"/>
                <a:ext cx="381000" cy="23622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Event Dispatcher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" name="组合 299"/>
            <p:cNvGrpSpPr/>
            <p:nvPr/>
          </p:nvGrpSpPr>
          <p:grpSpPr>
            <a:xfrm>
              <a:off x="8005854" y="1371600"/>
              <a:ext cx="381000" cy="2362200"/>
              <a:chOff x="6096000" y="838200"/>
              <a:chExt cx="381000" cy="2362200"/>
            </a:xfrm>
            <a:solidFill>
              <a:schemeClr val="bg1"/>
            </a:solidFill>
          </p:grpSpPr>
          <p:sp>
            <p:nvSpPr>
              <p:cNvPr id="214" name="Rectangle 198"/>
              <p:cNvSpPr/>
              <p:nvPr/>
            </p:nvSpPr>
            <p:spPr>
              <a:xfrm>
                <a:off x="6096000" y="838200"/>
                <a:ext cx="3810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198"/>
              <p:cNvSpPr/>
              <p:nvPr/>
            </p:nvSpPr>
            <p:spPr>
              <a:xfrm>
                <a:off x="6096000" y="2895600"/>
                <a:ext cx="381000" cy="3048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198"/>
              <p:cNvSpPr/>
              <p:nvPr/>
            </p:nvSpPr>
            <p:spPr>
              <a:xfrm>
                <a:off x="6096000" y="838200"/>
                <a:ext cx="381000" cy="23622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Event Dispatcher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7" name="肘形连接符 216"/>
            <p:cNvCxnSpPr/>
            <p:nvPr/>
          </p:nvCxnSpPr>
          <p:spPr>
            <a:xfrm>
              <a:off x="5643654" y="3581400"/>
              <a:ext cx="11430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肘形连接符 217"/>
            <p:cNvCxnSpPr/>
            <p:nvPr/>
          </p:nvCxnSpPr>
          <p:spPr>
            <a:xfrm rot="10800000">
              <a:off x="5643654" y="3886200"/>
              <a:ext cx="1143000" cy="1588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120"/>
            <p:cNvSpPr txBox="1"/>
            <p:nvPr/>
          </p:nvSpPr>
          <p:spPr>
            <a:xfrm>
              <a:off x="3281455" y="152400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Segoe UI Light" pitchFamily="34" charset="0"/>
                </a:rPr>
                <a:t>Client side</a:t>
              </a:r>
              <a:endParaRPr lang="zh-CN" altLang="en-US" dirty="0">
                <a:latin typeface="Segoe UI Light" pitchFamily="34" charset="0"/>
              </a:endParaRPr>
            </a:p>
          </p:txBody>
        </p:sp>
        <p:sp>
          <p:nvSpPr>
            <p:cNvPr id="220" name="TextBox 121"/>
            <p:cNvSpPr txBox="1"/>
            <p:nvPr/>
          </p:nvSpPr>
          <p:spPr>
            <a:xfrm>
              <a:off x="8158255" y="152400"/>
              <a:ext cx="125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Segoe UI Light" pitchFamily="34" charset="0"/>
                </a:rPr>
                <a:t>Server side</a:t>
              </a:r>
              <a:endParaRPr lang="zh-CN" altLang="en-US" dirty="0">
                <a:latin typeface="Segoe UI Light" pitchFamily="34" charset="0"/>
              </a:endParaRPr>
            </a:p>
          </p:txBody>
        </p:sp>
        <p:sp>
          <p:nvSpPr>
            <p:cNvPr id="221" name="Rectangle 198"/>
            <p:cNvSpPr/>
            <p:nvPr/>
          </p:nvSpPr>
          <p:spPr>
            <a:xfrm>
              <a:off x="5034054" y="2286000"/>
              <a:ext cx="609600" cy="533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KeepWrite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2" name="直接箭头连接符 221"/>
            <p:cNvCxnSpPr>
              <a:stCxn id="221" idx="0"/>
              <a:endCxn id="196" idx="2"/>
            </p:cNvCxnSpPr>
            <p:nvPr/>
          </p:nvCxnSpPr>
          <p:spPr>
            <a:xfrm rot="5400000" flipH="1" flipV="1">
              <a:off x="5186454" y="2133600"/>
              <a:ext cx="3048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矩形 222"/>
            <p:cNvSpPr/>
            <p:nvPr/>
          </p:nvSpPr>
          <p:spPr>
            <a:xfrm>
              <a:off x="7176761" y="6368534"/>
              <a:ext cx="3374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Different color = different thread</a:t>
              </a:r>
              <a:endParaRPr lang="zh-CN" altLang="en-US" dirty="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8534400" y="2590801"/>
              <a:ext cx="17902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Concurrency within 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fd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25" name="直接箭头连接符 224"/>
            <p:cNvCxnSpPr/>
            <p:nvPr/>
          </p:nvCxnSpPr>
          <p:spPr>
            <a:xfrm flipV="1">
              <a:off x="8915400" y="2209800"/>
              <a:ext cx="0" cy="381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矩形 225"/>
            <p:cNvSpPr/>
            <p:nvPr/>
          </p:nvSpPr>
          <p:spPr>
            <a:xfrm>
              <a:off x="7745772" y="682651"/>
              <a:ext cx="223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1 bthread for 1 request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27" name="直接箭头连接符 226"/>
            <p:cNvCxnSpPr/>
            <p:nvPr/>
          </p:nvCxnSpPr>
          <p:spPr>
            <a:xfrm>
              <a:off x="8686800" y="950733"/>
              <a:ext cx="0" cy="34763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矩形 227"/>
            <p:cNvSpPr/>
            <p:nvPr/>
          </p:nvSpPr>
          <p:spPr>
            <a:xfrm>
              <a:off x="664295" y="1895587"/>
              <a:ext cx="11821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bthread swap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(saving a CS)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5121312" y="514817"/>
              <a:ext cx="8377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ABA-free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0" name="直接箭头连接符 229"/>
            <p:cNvCxnSpPr/>
            <p:nvPr/>
          </p:nvCxnSpPr>
          <p:spPr>
            <a:xfrm>
              <a:off x="5410202" y="822594"/>
              <a:ext cx="4850" cy="43984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矩形 230"/>
            <p:cNvSpPr/>
            <p:nvPr/>
          </p:nvSpPr>
          <p:spPr>
            <a:xfrm>
              <a:off x="4428644" y="764162"/>
              <a:ext cx="9864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Wait-free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2" name="直接箭头连接符 231"/>
            <p:cNvCxnSpPr/>
            <p:nvPr/>
          </p:nvCxnSpPr>
          <p:spPr>
            <a:xfrm>
              <a:off x="4800600" y="1071939"/>
              <a:ext cx="0" cy="33408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矩形 232"/>
            <p:cNvSpPr/>
            <p:nvPr/>
          </p:nvSpPr>
          <p:spPr>
            <a:xfrm>
              <a:off x="2720432" y="768919"/>
              <a:ext cx="9864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no locking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4" name="直接箭头连接符 233"/>
            <p:cNvCxnSpPr/>
            <p:nvPr/>
          </p:nvCxnSpPr>
          <p:spPr>
            <a:xfrm>
              <a:off x="3460865" y="1099783"/>
              <a:ext cx="194561" cy="24187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矩形 234"/>
            <p:cNvSpPr/>
            <p:nvPr/>
          </p:nvSpPr>
          <p:spPr>
            <a:xfrm>
              <a:off x="2096468" y="5537517"/>
              <a:ext cx="22001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Locate context in O(1) time 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w/o global contention</a:t>
              </a:r>
            </a:p>
          </p:txBody>
        </p:sp>
        <p:sp>
          <p:nvSpPr>
            <p:cNvPr id="236" name="矩形 235"/>
            <p:cNvSpPr/>
            <p:nvPr/>
          </p:nvSpPr>
          <p:spPr>
            <a:xfrm>
              <a:off x="8615455" y="434248"/>
              <a:ext cx="22364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work stealing scheduling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7" name="直接箭头连接符 236"/>
            <p:cNvCxnSpPr/>
            <p:nvPr/>
          </p:nvCxnSpPr>
          <p:spPr>
            <a:xfrm>
              <a:off x="9834654" y="742025"/>
              <a:ext cx="0" cy="47158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39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 key points (latency, maximum) around hotspot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user-friendly way to show those variables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cheap to create/destroy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unaffected normal code</a:t>
            </a:r>
          </a:p>
          <a:p>
            <a:pPr lvl="2"/>
            <a:r>
              <a:rPr lang="en-US" altLang="zh-CN" sz="1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atomic variable?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capable of free combination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 way to show results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Assumption under RPC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frequency of write, low frequency of read</a:t>
            </a:r>
          </a:p>
          <a:p>
            <a:pPr lvl="1"/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Monitoring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411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802" y="3714347"/>
            <a:ext cx="2250549" cy="20455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 values by: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Op B =&gt; C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 of Op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Op B = B Op A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 Op (B Op C) = (A Op B) Op C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can be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Adder =&gt; Reducer&lt;add&gt;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9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Maxer</a:t>
            </a:r>
            <a:r>
              <a:rPr lang="en-US" altLang="zh-CN" sz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Reducer&lt;max&gt;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Miner =&gt; Reducer&lt;min&gt;</a:t>
            </a:r>
            <a:endParaRPr lang="zh-CN" altLang="en-US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bvar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0228" y="1110005"/>
            <a:ext cx="1710191" cy="2455531"/>
            <a:chOff x="882204" y="1054456"/>
            <a:chExt cx="1872208" cy="2455531"/>
          </a:xfrm>
        </p:grpSpPr>
        <p:sp>
          <p:nvSpPr>
            <p:cNvPr id="5" name="矩形 4"/>
            <p:cNvSpPr/>
            <p:nvPr/>
          </p:nvSpPr>
          <p:spPr>
            <a:xfrm>
              <a:off x="882204" y="1061715"/>
              <a:ext cx="1872208" cy="2448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r"/>
              <a:r>
                <a:rPr lang="en-US" sz="1400" dirty="0"/>
                <a:t>Thread 1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1098228" y="1421755"/>
              <a:ext cx="1224136" cy="1224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296250" y="1979817"/>
              <a:ext cx="828092" cy="468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atomic</a:t>
              </a:r>
            </a:p>
            <a:p>
              <a:pPr algn="ctr"/>
              <a:r>
                <a:rPr lang="en-US" sz="1200" dirty="0"/>
                <a:t>variable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98228" y="2964987"/>
              <a:ext cx="720080" cy="43204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Modify</a:t>
              </a:r>
              <a:endParaRPr lang="en-US" sz="1400" dirty="0"/>
            </a:p>
          </p:txBody>
        </p:sp>
        <p:cxnSp>
          <p:nvCxnSpPr>
            <p:cNvPr id="9" name="直接箭头连接符 8"/>
            <p:cNvCxnSpPr>
              <a:stCxn id="8" idx="0"/>
            </p:cNvCxnSpPr>
            <p:nvPr/>
          </p:nvCxnSpPr>
          <p:spPr>
            <a:xfrm flipV="1">
              <a:off x="1458268" y="2447869"/>
              <a:ext cx="0" cy="51711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530276" y="1054456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TLS</a:t>
              </a: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34644" y="2413408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821745" y="4925276"/>
            <a:ext cx="1242138" cy="5243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Combine</a:t>
            </a:r>
          </a:p>
        </p:txBody>
      </p:sp>
      <p:cxnSp>
        <p:nvCxnSpPr>
          <p:cNvPr id="34" name="肘形连接符 33"/>
          <p:cNvCxnSpPr>
            <a:stCxn id="30" idx="1"/>
          </p:cNvCxnSpPr>
          <p:nvPr/>
        </p:nvCxnSpPr>
        <p:spPr>
          <a:xfrm rot="10800000">
            <a:off x="1508275" y="2503419"/>
            <a:ext cx="1313470" cy="268404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462436" y="1113634"/>
            <a:ext cx="1710191" cy="2455531"/>
            <a:chOff x="882204" y="1054456"/>
            <a:chExt cx="1872208" cy="2455531"/>
          </a:xfrm>
        </p:grpSpPr>
        <p:sp>
          <p:nvSpPr>
            <p:cNvPr id="48" name="矩形 47"/>
            <p:cNvSpPr/>
            <p:nvPr/>
          </p:nvSpPr>
          <p:spPr>
            <a:xfrm>
              <a:off x="882204" y="1061715"/>
              <a:ext cx="1872208" cy="2448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r"/>
              <a:r>
                <a:rPr lang="en-US" sz="1400" dirty="0"/>
                <a:t>Thread 2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098228" y="1421755"/>
              <a:ext cx="1224136" cy="1224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296250" y="1979817"/>
              <a:ext cx="828092" cy="468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atomic</a:t>
              </a:r>
            </a:p>
            <a:p>
              <a:pPr algn="ctr"/>
              <a:r>
                <a:rPr lang="en-US" sz="1200" dirty="0"/>
                <a:t>variable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98228" y="2964987"/>
              <a:ext cx="720080" cy="43204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Modify</a:t>
              </a:r>
              <a:endParaRPr lang="en-US" sz="1400" dirty="0"/>
            </a:p>
          </p:txBody>
        </p:sp>
        <p:cxnSp>
          <p:nvCxnSpPr>
            <p:cNvPr id="52" name="直接箭头连接符 51"/>
            <p:cNvCxnSpPr>
              <a:stCxn id="51" idx="0"/>
            </p:cNvCxnSpPr>
            <p:nvPr/>
          </p:nvCxnSpPr>
          <p:spPr>
            <a:xfrm flipV="1">
              <a:off x="1458268" y="2447869"/>
              <a:ext cx="0" cy="51711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530276" y="1054456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TLS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751403" y="1119737"/>
            <a:ext cx="1710191" cy="2455531"/>
            <a:chOff x="882204" y="1054456"/>
            <a:chExt cx="1872208" cy="2455531"/>
          </a:xfrm>
        </p:grpSpPr>
        <p:sp>
          <p:nvSpPr>
            <p:cNvPr id="56" name="矩形 55"/>
            <p:cNvSpPr/>
            <p:nvPr/>
          </p:nvSpPr>
          <p:spPr>
            <a:xfrm>
              <a:off x="882204" y="1061715"/>
              <a:ext cx="1872208" cy="2448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r"/>
              <a:r>
                <a:rPr lang="en-US" sz="1400" dirty="0"/>
                <a:t>Thread N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098228" y="1421755"/>
              <a:ext cx="1224136" cy="1224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296250" y="1979817"/>
              <a:ext cx="828092" cy="468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atomic</a:t>
              </a:r>
            </a:p>
            <a:p>
              <a:pPr algn="ctr"/>
              <a:r>
                <a:rPr lang="en-US" sz="1200" dirty="0"/>
                <a:t>variable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098228" y="2964987"/>
              <a:ext cx="720080" cy="43204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Modify</a:t>
              </a:r>
              <a:endParaRPr lang="en-US" sz="1400" dirty="0"/>
            </a:p>
          </p:txBody>
        </p:sp>
        <p:cxnSp>
          <p:nvCxnSpPr>
            <p:cNvPr id="60" name="直接箭头连接符 59"/>
            <p:cNvCxnSpPr>
              <a:stCxn id="59" idx="0"/>
            </p:cNvCxnSpPr>
            <p:nvPr/>
          </p:nvCxnSpPr>
          <p:spPr>
            <a:xfrm flipV="1">
              <a:off x="1458268" y="2447869"/>
              <a:ext cx="0" cy="51711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530276" y="1054456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TLS</a:t>
              </a:r>
            </a:p>
          </p:txBody>
        </p:sp>
      </p:grpSp>
      <p:cxnSp>
        <p:nvCxnSpPr>
          <p:cNvPr id="44" name="直接箭头连接符 43"/>
          <p:cNvCxnSpPr>
            <a:stCxn id="30" idx="0"/>
          </p:cNvCxnSpPr>
          <p:nvPr/>
        </p:nvCxnSpPr>
        <p:spPr>
          <a:xfrm flipV="1">
            <a:off x="3442814" y="2503418"/>
            <a:ext cx="0" cy="2421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0" idx="3"/>
          </p:cNvCxnSpPr>
          <p:nvPr/>
        </p:nvCxnSpPr>
        <p:spPr>
          <a:xfrm flipV="1">
            <a:off x="4063883" y="2513150"/>
            <a:ext cx="1642857" cy="267431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042444" y="616515"/>
            <a:ext cx="186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AgentCombiner</a:t>
            </a:r>
            <a:endParaRPr lang="en-US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58875"/>
              </p:ext>
            </p:extLst>
          </p:nvPr>
        </p:nvGraphicFramePr>
        <p:xfrm>
          <a:off x="6983429" y="770756"/>
          <a:ext cx="3330476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67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expose -- add to global map</a:t>
                      </a:r>
                    </a:p>
                    <a:p>
                      <a:pPr algn="l"/>
                      <a:r>
                        <a:rPr lang="en-US" sz="1400" dirty="0"/>
                        <a:t>hide      -- remove from global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describe             -- return</a:t>
                      </a:r>
                      <a:r>
                        <a:rPr lang="en-US" sz="1400" baseline="0" dirty="0"/>
                        <a:t> current value</a:t>
                      </a:r>
                      <a:endParaRPr lang="en-US" sz="1400" dirty="0"/>
                    </a:p>
                    <a:p>
                      <a:pPr algn="l"/>
                      <a:r>
                        <a:rPr lang="en-US" sz="1400" dirty="0" err="1"/>
                        <a:t>describe_series</a:t>
                      </a:r>
                      <a:r>
                        <a:rPr lang="en-US" sz="1400" dirty="0"/>
                        <a:t> -- return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json</a:t>
                      </a:r>
                      <a:r>
                        <a:rPr lang="en-US" sz="1400" baseline="0" dirty="0"/>
                        <a:t> data points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59882"/>
              </p:ext>
            </p:extLst>
          </p:nvPr>
        </p:nvGraphicFramePr>
        <p:xfrm>
          <a:off x="6855031" y="2756433"/>
          <a:ext cx="1512461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6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Reducer&lt;Op</a:t>
                      </a:r>
                      <a:r>
                        <a:rPr lang="en-US" sz="2000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AgentCombiner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/>
                        <a:t>Sampler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77797"/>
              </p:ext>
            </p:extLst>
          </p:nvPr>
        </p:nvGraphicFramePr>
        <p:xfrm>
          <a:off x="8918207" y="2752308"/>
          <a:ext cx="151246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6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IntRecorder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AgentCombiner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/>
                        <a:t>Sampler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上箭头 75"/>
          <p:cNvSpPr/>
          <p:nvPr/>
        </p:nvSpPr>
        <p:spPr>
          <a:xfrm>
            <a:off x="7578948" y="2232832"/>
            <a:ext cx="144016" cy="508142"/>
          </a:xfrm>
          <a:prstGeom prst="upArrow">
            <a:avLst>
              <a:gd name="adj1" fmla="val 8699"/>
              <a:gd name="adj2" fmla="val 8647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上箭头 76"/>
          <p:cNvSpPr/>
          <p:nvPr/>
        </p:nvSpPr>
        <p:spPr>
          <a:xfrm>
            <a:off x="9595172" y="2220022"/>
            <a:ext cx="144016" cy="508142"/>
          </a:xfrm>
          <a:prstGeom prst="upArrow">
            <a:avLst>
              <a:gd name="adj1" fmla="val 8699"/>
              <a:gd name="adj2" fmla="val 8647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内容占位符 2"/>
          <p:cNvSpPr txBox="1">
            <a:spLocks/>
          </p:cNvSpPr>
          <p:nvPr/>
        </p:nvSpPr>
        <p:spPr>
          <a:xfrm>
            <a:off x="8659068" y="3714347"/>
            <a:ext cx="2034331" cy="2045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average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Compress value to fit in 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64bit atomic variable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agent commit to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global if local value 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overflows</a:t>
            </a:r>
          </a:p>
          <a:p>
            <a:pPr marL="0" indent="0">
              <a:buNone/>
            </a:pPr>
            <a:endParaRPr lang="zh-CN" altLang="en-US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3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 animBg="1"/>
      <p:bldP spid="76" grpId="0" animBg="1"/>
      <p:bldP spid="77" grpId="0" animBg="1"/>
      <p:bldP spid="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204" y="4590107"/>
            <a:ext cx="9348534" cy="1152128"/>
          </a:xfrm>
        </p:spPr>
        <p:txBody>
          <a:bodyPr>
            <a:normAutofit/>
          </a:bodyPr>
          <a:lstStyle/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ReducerSampler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 store samples in sliding window</a:t>
            </a:r>
          </a:p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SeriesSampler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-- store samples in time bucket (60s + 60m + 24h + 30d)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Sampling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6240" y="2168157"/>
            <a:ext cx="1404156" cy="155785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bvar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6260" y="2416957"/>
            <a:ext cx="100811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Sampler</a:t>
            </a:r>
          </a:p>
        </p:txBody>
      </p:sp>
      <p:sp>
        <p:nvSpPr>
          <p:cNvPr id="7" name="矩形 6"/>
          <p:cNvSpPr/>
          <p:nvPr/>
        </p:nvSpPr>
        <p:spPr>
          <a:xfrm>
            <a:off x="2970436" y="2168157"/>
            <a:ext cx="1404156" cy="155785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bvar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0456" y="2416957"/>
            <a:ext cx="100811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Sampler</a:t>
            </a:r>
            <a:endParaRPr 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058668" y="2168157"/>
            <a:ext cx="1404156" cy="155785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bvar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8688" y="2416957"/>
            <a:ext cx="100811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Sampler</a:t>
            </a:r>
            <a:endParaRPr 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240231" y="840107"/>
            <a:ext cx="1843037" cy="66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SampleCollector</a:t>
            </a:r>
            <a:endParaRPr lang="en-US" sz="1200" dirty="0"/>
          </a:p>
        </p:txBody>
      </p:sp>
      <p:cxnSp>
        <p:nvCxnSpPr>
          <p:cNvPr id="12" name="直接箭头连接符 11"/>
          <p:cNvCxnSpPr>
            <a:stCxn id="2" idx="0"/>
            <a:endCxn id="11" idx="2"/>
          </p:cNvCxnSpPr>
          <p:nvPr/>
        </p:nvCxnSpPr>
        <p:spPr>
          <a:xfrm flipV="1">
            <a:off x="1890316" y="1507298"/>
            <a:ext cx="2271434" cy="9096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1" idx="2"/>
          </p:cNvCxnSpPr>
          <p:nvPr/>
        </p:nvCxnSpPr>
        <p:spPr>
          <a:xfrm flipV="1">
            <a:off x="3654512" y="1507298"/>
            <a:ext cx="507238" cy="9096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0"/>
            <a:endCxn id="11" idx="2"/>
          </p:cNvCxnSpPr>
          <p:nvPr/>
        </p:nvCxnSpPr>
        <p:spPr>
          <a:xfrm flipH="1" flipV="1">
            <a:off x="4161750" y="1507298"/>
            <a:ext cx="1580994" cy="9096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42344" y="170545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244418" y="1507298"/>
            <a:ext cx="2238186" cy="9096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020490" y="1535985"/>
            <a:ext cx="460523" cy="8964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85786" y="1527131"/>
            <a:ext cx="1496908" cy="8898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40658" y="1690253"/>
            <a:ext cx="1484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take_sample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863265" y="3721655"/>
            <a:ext cx="5787692" cy="377306"/>
          </a:xfrm>
          <a:custGeom>
            <a:avLst/>
            <a:gdLst>
              <a:gd name="connsiteX0" fmla="*/ 0 w 6011186"/>
              <a:gd name="connsiteY0" fmla="*/ 15902 h 381662"/>
              <a:gd name="connsiteX1" fmla="*/ 0 w 6011186"/>
              <a:gd name="connsiteY1" fmla="*/ 381662 h 381662"/>
              <a:gd name="connsiteX2" fmla="*/ 6011186 w 6011186"/>
              <a:gd name="connsiteY2" fmla="*/ 381662 h 381662"/>
              <a:gd name="connsiteX3" fmla="*/ 1876508 w 6011186"/>
              <a:gd name="connsiteY3" fmla="*/ 381662 h 381662"/>
              <a:gd name="connsiteX4" fmla="*/ 1876508 w 6011186"/>
              <a:gd name="connsiteY4" fmla="*/ 0 h 38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1186" h="381662">
                <a:moveTo>
                  <a:pt x="0" y="15902"/>
                </a:moveTo>
                <a:lnTo>
                  <a:pt x="0" y="381662"/>
                </a:lnTo>
                <a:lnTo>
                  <a:pt x="6011186" y="381662"/>
                </a:lnTo>
                <a:lnTo>
                  <a:pt x="1876508" y="381662"/>
                </a:lnTo>
                <a:lnTo>
                  <a:pt x="1876508" y="0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742744" y="3721655"/>
            <a:ext cx="0" cy="3773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650957" y="3721655"/>
            <a:ext cx="0" cy="37730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108454" y="2771497"/>
            <a:ext cx="1085005" cy="95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  <a:p>
            <a:pPr algn="ctr"/>
            <a:r>
              <a:rPr lang="en-US" dirty="0" err="1"/>
              <a:t>bvar</a:t>
            </a:r>
            <a:endParaRPr lang="en-US" dirty="0"/>
          </a:p>
          <a:p>
            <a:pPr algn="ctr"/>
            <a:r>
              <a:rPr lang="en-US" dirty="0"/>
              <a:t>map</a:t>
            </a:r>
            <a:endParaRPr lang="en-US" sz="1200" dirty="0"/>
          </a:p>
        </p:txBody>
      </p:sp>
      <p:sp>
        <p:nvSpPr>
          <p:cNvPr id="63" name="内容占位符 2"/>
          <p:cNvSpPr txBox="1">
            <a:spLocks/>
          </p:cNvSpPr>
          <p:nvPr/>
        </p:nvSpPr>
        <p:spPr>
          <a:xfrm>
            <a:off x="8267312" y="2771497"/>
            <a:ext cx="245421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list_exposed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describe_exposed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dump_exposed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/>
      <p:bldP spid="43" grpId="0" animBg="1"/>
      <p:bldP spid="62" grpId="0" animBg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PerSecond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 Variable + Sampler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                      -- Traditional lock implementation</a:t>
            </a: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PassiveStatus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-- update (by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only when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get_value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called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Percentile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 and store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PercentileSamples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AgentCominber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speed up local update</a:t>
            </a:r>
          </a:p>
          <a:p>
            <a:pPr marL="457200" lvl="1" indent="0">
              <a:buNone/>
            </a:pP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LatencyRecorder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IntRecorder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raw latency</a:t>
            </a:r>
          </a:p>
          <a:p>
            <a:pPr lvl="1"/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Maxer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- max latency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Percentile    - CDF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Advanced </a:t>
            </a:r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bvar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826420" y="2717899"/>
            <a:ext cx="475252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NUM_INTERVALS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PercentileInterval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SAMPLE_SIZE samples</a:t>
            </a:r>
          </a:p>
          <a:p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get_number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(ratio)</a:t>
            </a:r>
          </a:p>
        </p:txBody>
      </p:sp>
      <p:sp>
        <p:nvSpPr>
          <p:cNvPr id="2" name="加号 1"/>
          <p:cNvSpPr/>
          <p:nvPr/>
        </p:nvSpPr>
        <p:spPr>
          <a:xfrm>
            <a:off x="4338588" y="4518099"/>
            <a:ext cx="288032" cy="288032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989982" y="4477449"/>
            <a:ext cx="122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888446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02" y="1133723"/>
            <a:ext cx="9348534" cy="440948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 to actual code when confusing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only way to internal details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grasp of the implementation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comment is always your friend</a:t>
            </a:r>
          </a:p>
          <a:p>
            <a:pPr marL="457200" lvl="1" indent="0">
              <a:buNone/>
            </a:pP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requests are always welcome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feature, protocol, thoughts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fix, typo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documentation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 read before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 style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compilation under common environment</a:t>
            </a:r>
          </a:p>
          <a:p>
            <a:pPr lvl="1"/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Last But Not Least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52989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Q &amp; A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231" y="1493763"/>
            <a:ext cx="5848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204" y="3809298"/>
            <a:ext cx="4608512" cy="16011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Pros.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Scalability under multiple CPU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Cons.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synchronization overhead/complexity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 overhead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Threading Model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58268" y="1442742"/>
            <a:ext cx="2160240" cy="20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 8"/>
          <p:cNvSpPr/>
          <p:nvPr/>
        </p:nvSpPr>
        <p:spPr>
          <a:xfrm>
            <a:off x="2466380" y="2198826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3474492" y="3206938"/>
            <a:ext cx="14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Thread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73686" y="172612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Thread</a:t>
            </a:r>
          </a:p>
        </p:txBody>
      </p:sp>
      <p:sp>
        <p:nvSpPr>
          <p:cNvPr id="12" name="矩形 11"/>
          <p:cNvSpPr/>
          <p:nvPr/>
        </p:nvSpPr>
        <p:spPr>
          <a:xfrm>
            <a:off x="1366337" y="958107"/>
            <a:ext cx="262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: 1 model --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922764" y="3809298"/>
            <a:ext cx="4608512" cy="1601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Pros.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under single CPU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use/read, no data race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Cons.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to scale over multiple CPU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Vulnerable to blocking</a:t>
            </a:r>
          </a:p>
          <a:p>
            <a:pPr lvl="1"/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98828" y="1442742"/>
            <a:ext cx="2160240" cy="20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任意多边形 15"/>
          <p:cNvSpPr/>
          <p:nvPr/>
        </p:nvSpPr>
        <p:spPr>
          <a:xfrm>
            <a:off x="7074892" y="2237153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15052" y="3206938"/>
            <a:ext cx="14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Thread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14246" y="1726128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Threads</a:t>
            </a:r>
          </a:p>
        </p:txBody>
      </p:sp>
      <p:sp>
        <p:nvSpPr>
          <p:cNvPr id="19" name="矩形 18"/>
          <p:cNvSpPr/>
          <p:nvPr/>
        </p:nvSpPr>
        <p:spPr>
          <a:xfrm>
            <a:off x="6406897" y="958107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: 1 model -- fiber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7418598" y="2220787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 20"/>
          <p:cNvSpPr/>
          <p:nvPr/>
        </p:nvSpPr>
        <p:spPr>
          <a:xfrm>
            <a:off x="7966825" y="2220787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650956" y="2501875"/>
            <a:ext cx="24386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204" y="3809298"/>
            <a:ext cx="9577064" cy="16011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can run in N kernel threads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can be scheduled to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inside a single worker (in place)                    -- Good locality</a:t>
            </a:r>
          </a:p>
          <a:p>
            <a:pPr lvl="1"/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between different workers (work stealing)   -- Good scalability</a:t>
            </a: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M:N -- </a:t>
            </a:r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bthread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84938" y="1197984"/>
            <a:ext cx="2160240" cy="20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 8"/>
          <p:cNvSpPr/>
          <p:nvPr/>
        </p:nvSpPr>
        <p:spPr>
          <a:xfrm>
            <a:off x="2232855" y="1976029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55559" y="1493971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bthreads</a:t>
            </a:r>
            <a:endParaRPr lang="en-US" dirty="0"/>
          </a:p>
        </p:txBody>
      </p:sp>
      <p:sp>
        <p:nvSpPr>
          <p:cNvPr id="15" name="椭圆 14"/>
          <p:cNvSpPr/>
          <p:nvPr/>
        </p:nvSpPr>
        <p:spPr>
          <a:xfrm>
            <a:off x="3977005" y="1100367"/>
            <a:ext cx="2160240" cy="20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任意多边形 15"/>
          <p:cNvSpPr/>
          <p:nvPr/>
        </p:nvSpPr>
        <p:spPr>
          <a:xfrm>
            <a:off x="2646759" y="1954068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94772" y="2865433"/>
            <a:ext cx="17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Thread</a:t>
            </a:r>
          </a:p>
          <a:p>
            <a:r>
              <a:rPr lang="en-US" dirty="0"/>
              <a:t>(</a:t>
            </a:r>
            <a:r>
              <a:rPr lang="en-US" dirty="0" err="1"/>
              <a:t>bthread</a:t>
            </a:r>
            <a:r>
              <a:rPr lang="en-US" dirty="0"/>
              <a:t> worker)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63960" y="1393747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bthreads</a:t>
            </a:r>
            <a:endParaRPr lang="en-US" dirty="0"/>
          </a:p>
        </p:txBody>
      </p:sp>
      <p:sp>
        <p:nvSpPr>
          <p:cNvPr id="20" name="任意多边形 19"/>
          <p:cNvSpPr/>
          <p:nvPr/>
        </p:nvSpPr>
        <p:spPr>
          <a:xfrm>
            <a:off x="5009117" y="1889640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6885015" y="1976029"/>
            <a:ext cx="38671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046166" y="1061715"/>
            <a:ext cx="2160240" cy="20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 23"/>
          <p:cNvSpPr/>
          <p:nvPr/>
        </p:nvSpPr>
        <p:spPr>
          <a:xfrm>
            <a:off x="8756653" y="1839760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8616787" y="1357702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bthreads</a:t>
            </a:r>
            <a:endParaRPr lang="en-US" dirty="0"/>
          </a:p>
        </p:txBody>
      </p:sp>
      <p:sp>
        <p:nvSpPr>
          <p:cNvPr id="26" name="任意多边形 25"/>
          <p:cNvSpPr/>
          <p:nvPr/>
        </p:nvSpPr>
        <p:spPr>
          <a:xfrm>
            <a:off x="9107228" y="1839760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 26"/>
          <p:cNvSpPr/>
          <p:nvPr/>
        </p:nvSpPr>
        <p:spPr>
          <a:xfrm>
            <a:off x="9450143" y="1839760"/>
            <a:ext cx="144016" cy="576064"/>
          </a:xfrm>
          <a:custGeom>
            <a:avLst/>
            <a:gdLst>
              <a:gd name="connsiteX0" fmla="*/ 0 w 198782"/>
              <a:gd name="connsiteY0" fmla="*/ 0 h 365760"/>
              <a:gd name="connsiteX1" fmla="*/ 182880 w 198782"/>
              <a:gd name="connsiteY1" fmla="*/ 31805 h 365760"/>
              <a:gd name="connsiteX2" fmla="*/ 7951 w 198782"/>
              <a:gd name="connsiteY2" fmla="*/ 119270 h 365760"/>
              <a:gd name="connsiteX3" fmla="*/ 190831 w 198782"/>
              <a:gd name="connsiteY3" fmla="*/ 151075 h 365760"/>
              <a:gd name="connsiteX4" fmla="*/ 23853 w 198782"/>
              <a:gd name="connsiteY4" fmla="*/ 238539 h 365760"/>
              <a:gd name="connsiteX5" fmla="*/ 198782 w 198782"/>
              <a:gd name="connsiteY5" fmla="*/ 270344 h 365760"/>
              <a:gd name="connsiteX6" fmla="*/ 23853 w 198782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782" h="365760">
                <a:moveTo>
                  <a:pt x="0" y="0"/>
                </a:moveTo>
                <a:cubicBezTo>
                  <a:pt x="90777" y="5963"/>
                  <a:pt x="181555" y="11927"/>
                  <a:pt x="182880" y="31805"/>
                </a:cubicBezTo>
                <a:cubicBezTo>
                  <a:pt x="184205" y="51683"/>
                  <a:pt x="6626" y="99392"/>
                  <a:pt x="7951" y="119270"/>
                </a:cubicBezTo>
                <a:cubicBezTo>
                  <a:pt x="9276" y="139148"/>
                  <a:pt x="188181" y="131197"/>
                  <a:pt x="190831" y="151075"/>
                </a:cubicBezTo>
                <a:cubicBezTo>
                  <a:pt x="193481" y="170953"/>
                  <a:pt x="22528" y="218661"/>
                  <a:pt x="23853" y="238539"/>
                </a:cubicBezTo>
                <a:cubicBezTo>
                  <a:pt x="25178" y="258417"/>
                  <a:pt x="198782" y="249141"/>
                  <a:pt x="198782" y="270344"/>
                </a:cubicBezTo>
                <a:cubicBezTo>
                  <a:pt x="198782" y="291547"/>
                  <a:pt x="23853" y="365760"/>
                  <a:pt x="23853" y="3657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329" y="4201588"/>
            <a:ext cx="6480720" cy="154064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contains: registers, stack ...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context before switch out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 context to recover former state</a:t>
            </a:r>
            <a:endParaRPr lang="en-US" altLang="zh-CN" sz="1400" dirty="0">
              <a:solidFill>
                <a:srgbClr val="59595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Context Switch -- boost::context 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6220" y="1831268"/>
            <a:ext cx="3888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yield();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635896" y="2933923"/>
            <a:ext cx="36550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39270" y="258490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bthread_make_fcontext</a:t>
            </a:r>
            <a:endParaRPr lang="en-US" dirty="0"/>
          </a:p>
        </p:txBody>
      </p:sp>
      <p:sp>
        <p:nvSpPr>
          <p:cNvPr id="12" name="流程图: 文档 11"/>
          <p:cNvSpPr/>
          <p:nvPr/>
        </p:nvSpPr>
        <p:spPr>
          <a:xfrm>
            <a:off x="7524328" y="2513203"/>
            <a:ext cx="1080120" cy="9361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foo’s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13" name="流程图: 文档 12"/>
          <p:cNvSpPr/>
          <p:nvPr/>
        </p:nvSpPr>
        <p:spPr>
          <a:xfrm>
            <a:off x="7524328" y="1319344"/>
            <a:ext cx="1080120" cy="9361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14" name="流程图: 文档 13"/>
          <p:cNvSpPr/>
          <p:nvPr/>
        </p:nvSpPr>
        <p:spPr>
          <a:xfrm>
            <a:off x="7524328" y="3812598"/>
            <a:ext cx="1080120" cy="9361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635896" y="3149947"/>
            <a:ext cx="35830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39270" y="32158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bthread_</a:t>
            </a:r>
            <a:r>
              <a:rPr lang="en-US" altLang="zh-CN" dirty="0" err="1"/>
              <a:t>jump</a:t>
            </a:r>
            <a:r>
              <a:rPr lang="en-US" dirty="0" err="1"/>
              <a:t>_fcontext</a:t>
            </a:r>
            <a:endParaRPr 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8083004" y="4878139"/>
            <a:ext cx="0" cy="28803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 animBg="1"/>
      <p:bldP spid="13" grpId="0" animBg="1"/>
      <p:bldP spid="14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204" y="1205731"/>
            <a:ext cx="9289032" cy="396044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stores in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ContextualStack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much size do we need?</a:t>
            </a: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different size (configurable):</a:t>
            </a:r>
          </a:p>
          <a:p>
            <a:pPr lvl="2"/>
            <a:r>
              <a:rPr lang="en-US" altLang="zh-CN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STACK_TYPE_SMALL</a:t>
            </a:r>
          </a:p>
          <a:p>
            <a:pPr lvl="2"/>
            <a:r>
              <a:rPr lang="en-US" altLang="zh-CN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STACK_TYPE_NORMAL</a:t>
            </a:r>
          </a:p>
          <a:p>
            <a:pPr lvl="2"/>
            <a:r>
              <a:rPr lang="en-US" altLang="zh-CN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STACK_TYPE_LARGE</a:t>
            </a:r>
          </a:p>
          <a:p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if the stack overflows?</a:t>
            </a: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guarding page</a:t>
            </a: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allocate page-aligned memory (required by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mprotect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 to /</a:t>
            </a:r>
            <a:r>
              <a:rPr lang="en-US" altLang="zh-CN" sz="105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/sys/</a:t>
            </a:r>
            <a:r>
              <a:rPr lang="en-US" altLang="zh-CN" sz="105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5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max_map_count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Context Storage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509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204" y="3809298"/>
            <a:ext cx="9577064" cy="1932937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worker 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=&gt; 1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scheduling -- using a run queue (FIFO)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if bth1 blocks?</a:t>
            </a:r>
          </a:p>
          <a:p>
            <a:pPr lvl="1"/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will be stolen by other workers</a:t>
            </a:r>
          </a:p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RemoteTaskQueue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 for tasks created outside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bthread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Scheduling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84938" y="1197984"/>
            <a:ext cx="2160240" cy="20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6940" y="163777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Queue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46500" y="2939086"/>
            <a:ext cx="12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TaskGroup1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11044"/>
              </p:ext>
            </p:extLst>
          </p:nvPr>
        </p:nvGraphicFramePr>
        <p:xfrm>
          <a:off x="1604923" y="2145875"/>
          <a:ext cx="1920268" cy="31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0019">
                <a:tc>
                  <a:txBody>
                    <a:bodyPr/>
                    <a:lstStyle/>
                    <a:p>
                      <a:r>
                        <a:rPr lang="en-US" sz="1200" dirty="0"/>
                        <a:t>bth1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bthn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椭圆 18"/>
          <p:cNvSpPr/>
          <p:nvPr/>
        </p:nvSpPr>
        <p:spPr>
          <a:xfrm>
            <a:off x="5346700" y="1182866"/>
            <a:ext cx="2160240" cy="2088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08702" y="162266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Queue</a:t>
            </a:r>
            <a:endParaRPr 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60597"/>
              </p:ext>
            </p:extLst>
          </p:nvPr>
        </p:nvGraphicFramePr>
        <p:xfrm>
          <a:off x="5466685" y="2130757"/>
          <a:ext cx="1824231" cy="31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8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0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001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bthn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bth22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7650956" y="2939086"/>
            <a:ext cx="12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TaskGroup2</a:t>
            </a:r>
          </a:p>
        </p:txBody>
      </p:sp>
      <p:cxnSp>
        <p:nvCxnSpPr>
          <p:cNvPr id="30" name="直接箭头连接符 29"/>
          <p:cNvCxnSpPr>
            <a:endCxn id="28" idx="1"/>
          </p:cNvCxnSpPr>
          <p:nvPr/>
        </p:nvCxnSpPr>
        <p:spPr>
          <a:xfrm flipV="1">
            <a:off x="3546500" y="2285766"/>
            <a:ext cx="1920185" cy="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794527" y="1872768"/>
            <a:ext cx="14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stealing</a:t>
            </a:r>
          </a:p>
        </p:txBody>
      </p:sp>
    </p:spTree>
    <p:extLst>
      <p:ext uri="{BB962C8B-B14F-4D97-AF65-F5344CB8AC3E}">
        <p14:creationId xmlns:p14="http://schemas.microsoft.com/office/powerpoint/2010/main" val="30485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368660"/>
            <a:ext cx="9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TaskGroup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-- Main Entry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738188" y="1277739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run_main_task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point for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its own context</a:t>
            </a:r>
          </a:p>
          <a:p>
            <a:pPr lvl="1"/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sched_to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when current while worker is idle</a:t>
            </a: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steal tasks from other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TaskGroups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 code: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Han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fast as possible</a:t>
            </a:r>
          </a:p>
          <a:p>
            <a:pPr lvl="1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avoid global contention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98228" y="3149947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not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wait until signaled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steal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other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TaskGroups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(that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7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2352</Words>
  <Application>Microsoft Office PowerPoint</Application>
  <PresentationFormat>自定义</PresentationFormat>
  <Paragraphs>829</Paragraphs>
  <Slides>39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微软雅黑</vt:lpstr>
      <vt:lpstr>微软雅黑</vt:lpstr>
      <vt:lpstr>Arial</vt:lpstr>
      <vt:lpstr>Calibri</vt:lpstr>
      <vt:lpstr>Courier New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武敏</dc:creator>
  <cp:lastModifiedBy>Jiang Bear</cp:lastModifiedBy>
  <cp:revision>171</cp:revision>
  <dcterms:created xsi:type="dcterms:W3CDTF">2014-04-29T09:26:26Z</dcterms:created>
  <dcterms:modified xsi:type="dcterms:W3CDTF">2018-04-24T02:10:28Z</dcterms:modified>
</cp:coreProperties>
</file>