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7" r:id="rId2"/>
    <p:sldId id="344" r:id="rId3"/>
    <p:sldId id="347" r:id="rId4"/>
    <p:sldId id="330" r:id="rId5"/>
    <p:sldId id="339" r:id="rId6"/>
    <p:sldId id="342" r:id="rId7"/>
    <p:sldId id="273" r:id="rId8"/>
    <p:sldId id="324" r:id="rId9"/>
    <p:sldId id="300" r:id="rId10"/>
    <p:sldId id="317" r:id="rId11"/>
    <p:sldId id="348" r:id="rId12"/>
    <p:sldId id="336" r:id="rId13"/>
    <p:sldId id="331" r:id="rId14"/>
    <p:sldId id="332" r:id="rId15"/>
    <p:sldId id="333" r:id="rId16"/>
    <p:sldId id="334" r:id="rId17"/>
    <p:sldId id="335" r:id="rId18"/>
    <p:sldId id="337" r:id="rId19"/>
    <p:sldId id="33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CC"/>
    <a:srgbClr val="00FFFF"/>
    <a:srgbClr val="F5D739"/>
    <a:srgbClr val="3F993F"/>
    <a:srgbClr val="4E9D13"/>
    <a:srgbClr val="1DA50B"/>
    <a:srgbClr val="AD59D1"/>
    <a:srgbClr val="942E2E"/>
    <a:srgbClr val="61C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94" autoAdjust="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6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B13B5-39BE-461F-AE30-9571FCED8A03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A7DFA-5925-47E1-9A29-025C62DADD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98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FC46-8A21-4AF4-9456-0D85E90891B0}" type="datetimeFigureOut">
              <a:rPr lang="zh-CN" altLang="en-US" smtClean="0"/>
              <a:pPr/>
              <a:t>2018/3/8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BE67A-BD41-4BB3-87D2-5A462DC4D9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0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BE67A-BD41-4BB3-87D2-5A462DC4D96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8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xxxx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xxxxx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pc/brp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 tutorial on building large-scale services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James Ge (</a:t>
            </a:r>
            <a:r>
              <a:rPr lang="zh-CN" altLang="en-US" dirty="0" smtClean="0"/>
              <a:t>戈君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2018.3.7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100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bvar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743564"/>
            <a:ext cx="7696200" cy="41144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4495800" y="609600"/>
            <a:ext cx="56388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altLang="zh-CN" sz="900" dirty="0" err="1">
                <a:latin typeface="Consolas" pitchFamily="49" charset="0"/>
                <a:cs typeface="Consolas" pitchFamily="49" charset="0"/>
              </a:rPr>
              <a:t>bvar</a:t>
            </a:r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zh-CN" sz="900" dirty="0" err="1">
                <a:latin typeface="Consolas" pitchFamily="49" charset="0"/>
                <a:cs typeface="Consolas" pitchFamily="49" charset="0"/>
              </a:rPr>
              <a:t>bvar.h</a:t>
            </a:r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zh-CN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900" dirty="0" err="1">
                <a:latin typeface="Consolas" pitchFamily="49" charset="0"/>
                <a:cs typeface="Consolas" pitchFamily="49" charset="0"/>
              </a:rPr>
              <a:t>bvar</a:t>
            </a:r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altLang="zh-CN" sz="900" dirty="0" err="1">
                <a:latin typeface="Consolas" pitchFamily="49" charset="0"/>
                <a:cs typeface="Consolas" pitchFamily="49" charset="0"/>
              </a:rPr>
              <a:t>LatencyRecorder</a:t>
            </a:r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g_reader_hole_latency</a:t>
            </a:r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altLang="zh-CN" sz="900" dirty="0" err="1">
                <a:latin typeface="Consolas" pitchFamily="49" charset="0"/>
                <a:cs typeface="Consolas" pitchFamily="49" charset="0"/>
              </a:rPr>
              <a:t>ds_common_log_channel_reader_hole</a:t>
            </a:r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altLang="zh-CN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900" dirty="0" err="1">
                <a:latin typeface="Consolas" pitchFamily="49" charset="0"/>
                <a:cs typeface="Consolas" pitchFamily="49" charset="0"/>
              </a:rPr>
              <a:t>table_search</a:t>
            </a:r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    base::Timer tm;</a:t>
            </a:r>
          </a:p>
          <a:p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900" dirty="0" err="1">
                <a:latin typeface="Consolas" pitchFamily="49" charset="0"/>
                <a:cs typeface="Consolas" pitchFamily="49" charset="0"/>
              </a:rPr>
              <a:t>tm.start</a:t>
            </a:r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900" dirty="0" err="1">
                <a:latin typeface="Consolas" pitchFamily="49" charset="0"/>
                <a:cs typeface="Consolas" pitchFamily="49" charset="0"/>
              </a:rPr>
              <a:t>channel_reader_hole</a:t>
            </a:r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900" dirty="0" err="1">
                <a:latin typeface="Consolas" pitchFamily="49" charset="0"/>
                <a:cs typeface="Consolas" pitchFamily="49" charset="0"/>
              </a:rPr>
              <a:t>tm.stop</a:t>
            </a:r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9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g_reader_hole_latency</a:t>
            </a:r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altLang="zh-CN" sz="900" dirty="0" err="1">
                <a:latin typeface="Consolas" pitchFamily="49" charset="0"/>
                <a:cs typeface="Consolas" pitchFamily="49" charset="0"/>
              </a:rPr>
              <a:t>tm.u_elapsed</a:t>
            </a:r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zh-CN" sz="900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上箭头 9"/>
          <p:cNvSpPr/>
          <p:nvPr/>
        </p:nvSpPr>
        <p:spPr>
          <a:xfrm rot="10800000">
            <a:off x="5867400" y="2377801"/>
            <a:ext cx="218126" cy="28919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28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From the architectural perspective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166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 typical (isomorphic) service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67700" y="2743200"/>
            <a:ext cx="17526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Naming Service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1752600"/>
            <a:ext cx="1752600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7" name="矩形 6"/>
          <p:cNvSpPr/>
          <p:nvPr/>
        </p:nvSpPr>
        <p:spPr>
          <a:xfrm>
            <a:off x="4648200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8" name="矩形 7"/>
          <p:cNvSpPr/>
          <p:nvPr/>
        </p:nvSpPr>
        <p:spPr>
          <a:xfrm>
            <a:off x="4648200" y="2743200"/>
            <a:ext cx="1600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Balancer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2"/>
            <a:endCxn id="6" idx="0"/>
          </p:cNvCxnSpPr>
          <p:nvPr/>
        </p:nvCxnSpPr>
        <p:spPr>
          <a:xfrm flipH="1">
            <a:off x="3086100" y="3581400"/>
            <a:ext cx="236220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  <a:endCxn id="7" idx="0"/>
          </p:cNvCxnSpPr>
          <p:nvPr/>
        </p:nvCxnSpPr>
        <p:spPr>
          <a:xfrm>
            <a:off x="5448300" y="3581400"/>
            <a:ext cx="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1"/>
            <a:endCxn id="8" idx="3"/>
          </p:cNvCxnSpPr>
          <p:nvPr/>
        </p:nvCxnSpPr>
        <p:spPr>
          <a:xfrm flipH="1">
            <a:off x="6248400" y="3162300"/>
            <a:ext cx="2019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</p:cNvCxnSpPr>
          <p:nvPr/>
        </p:nvCxnSpPr>
        <p:spPr>
          <a:xfrm>
            <a:off x="5448300" y="3581400"/>
            <a:ext cx="236220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10399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3" name="矩形 2"/>
          <p:cNvSpPr/>
          <p:nvPr/>
        </p:nvSpPr>
        <p:spPr>
          <a:xfrm>
            <a:off x="5641052" y="4126468"/>
            <a:ext cx="988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987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Add a server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67700" y="2743200"/>
            <a:ext cx="17526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Naming Service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1752600"/>
            <a:ext cx="1752600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en-US" altLang="zh-CN" dirty="0" smtClean="0"/>
              <a:t>(Active)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48200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en-US" altLang="zh-CN" dirty="0" smtClean="0"/>
              <a:t>(Active)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48200" y="2743200"/>
            <a:ext cx="1600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Balancer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10400" y="4906962"/>
            <a:ext cx="16002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en-US" altLang="zh-CN" dirty="0" smtClean="0"/>
              <a:t>(Inactive)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2"/>
            <a:endCxn id="6" idx="0"/>
          </p:cNvCxnSpPr>
          <p:nvPr/>
        </p:nvCxnSpPr>
        <p:spPr>
          <a:xfrm flipH="1">
            <a:off x="3086100" y="3581400"/>
            <a:ext cx="236220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  <a:endCxn id="7" idx="0"/>
          </p:cNvCxnSpPr>
          <p:nvPr/>
        </p:nvCxnSpPr>
        <p:spPr>
          <a:xfrm>
            <a:off x="5448300" y="3581400"/>
            <a:ext cx="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0"/>
            <a:endCxn id="4" idx="2"/>
          </p:cNvCxnSpPr>
          <p:nvPr/>
        </p:nvCxnSpPr>
        <p:spPr>
          <a:xfrm flipV="1">
            <a:off x="7810500" y="3581400"/>
            <a:ext cx="133350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1"/>
            <a:endCxn id="8" idx="3"/>
          </p:cNvCxnSpPr>
          <p:nvPr/>
        </p:nvCxnSpPr>
        <p:spPr>
          <a:xfrm flipH="1">
            <a:off x="6248400" y="3162300"/>
            <a:ext cx="2019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>
            <a:off x="5448300" y="3581400"/>
            <a:ext cx="236220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534400" y="4226000"/>
            <a:ext cx="2709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Registration at start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380226" y="2503669"/>
            <a:ext cx="2001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Sync periodically or by event-driven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10399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en-US" altLang="zh-CN" dirty="0" smtClean="0"/>
              <a:t>(Active)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290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Remove a server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67700" y="2743200"/>
            <a:ext cx="17526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Naming Service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1752600"/>
            <a:ext cx="1752600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en-US" altLang="zh-CN" dirty="0" smtClean="0"/>
              <a:t>(Active)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48200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en-US" altLang="zh-CN" dirty="0" smtClean="0"/>
              <a:t>(Active)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48200" y="2743200"/>
            <a:ext cx="1600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Balancer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10400" y="4906962"/>
            <a:ext cx="16002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en-US" altLang="zh-CN" dirty="0" smtClean="0"/>
              <a:t>(Inactive)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2"/>
            <a:endCxn id="6" idx="0"/>
          </p:cNvCxnSpPr>
          <p:nvPr/>
        </p:nvCxnSpPr>
        <p:spPr>
          <a:xfrm flipH="1">
            <a:off x="3086100" y="3581400"/>
            <a:ext cx="236220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  <a:endCxn id="7" idx="0"/>
          </p:cNvCxnSpPr>
          <p:nvPr/>
        </p:nvCxnSpPr>
        <p:spPr>
          <a:xfrm>
            <a:off x="5448300" y="3581400"/>
            <a:ext cx="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0"/>
            <a:endCxn id="4" idx="2"/>
          </p:cNvCxnSpPr>
          <p:nvPr/>
        </p:nvCxnSpPr>
        <p:spPr>
          <a:xfrm flipV="1">
            <a:off x="7810500" y="3581400"/>
            <a:ext cx="133350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1"/>
            <a:endCxn id="8" idx="3"/>
          </p:cNvCxnSpPr>
          <p:nvPr/>
        </p:nvCxnSpPr>
        <p:spPr>
          <a:xfrm flipH="1">
            <a:off x="6248400" y="3162300"/>
            <a:ext cx="2019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5448300" y="3581400"/>
            <a:ext cx="236220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34400" y="4226000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Unregistration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80226" y="2503669"/>
            <a:ext cx="2001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Sync periodically or by event-driven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10399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  <a:p>
            <a:pPr algn="ctr"/>
            <a:r>
              <a:rPr lang="en-US" altLang="zh-CN" dirty="0" smtClean="0"/>
              <a:t>(Active)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65443" y="5366896"/>
            <a:ext cx="1926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Removable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931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When a s</a:t>
            </a:r>
            <a:r>
              <a:rPr lang="en-US" altLang="zh-CN" dirty="0" smtClean="0"/>
              <a:t>erver crashes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67700" y="2743200"/>
            <a:ext cx="17526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Naming Service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1752600"/>
            <a:ext cx="1752600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7" name="矩形 6"/>
          <p:cNvSpPr/>
          <p:nvPr/>
        </p:nvSpPr>
        <p:spPr>
          <a:xfrm>
            <a:off x="4648200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8" name="矩形 7"/>
          <p:cNvSpPr/>
          <p:nvPr/>
        </p:nvSpPr>
        <p:spPr>
          <a:xfrm>
            <a:off x="4648200" y="2743200"/>
            <a:ext cx="1600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Balancer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10400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  <p:cxnSp>
        <p:nvCxnSpPr>
          <p:cNvPr id="13" name="直接箭头连接符 12"/>
          <p:cNvCxnSpPr>
            <a:stCxn id="4" idx="1"/>
            <a:endCxn id="8" idx="3"/>
          </p:cNvCxnSpPr>
          <p:nvPr/>
        </p:nvCxnSpPr>
        <p:spPr>
          <a:xfrm flipH="1">
            <a:off x="6248400" y="3162300"/>
            <a:ext cx="2019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5448300" y="3581400"/>
            <a:ext cx="236220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648200" y="4906962"/>
            <a:ext cx="16002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en-US" altLang="zh-CN" dirty="0" smtClean="0"/>
          </a:p>
        </p:txBody>
      </p:sp>
      <p:cxnSp>
        <p:nvCxnSpPr>
          <p:cNvPr id="23" name="直接连接符 22"/>
          <p:cNvCxnSpPr/>
          <p:nvPr/>
        </p:nvCxnSpPr>
        <p:spPr>
          <a:xfrm>
            <a:off x="5018532" y="5132585"/>
            <a:ext cx="925068" cy="6917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997958" y="5100439"/>
            <a:ext cx="925068" cy="7239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2"/>
            <a:endCxn id="7" idx="0"/>
          </p:cNvCxnSpPr>
          <p:nvPr/>
        </p:nvCxnSpPr>
        <p:spPr>
          <a:xfrm>
            <a:off x="5448300" y="3581400"/>
            <a:ext cx="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601905" y="3816786"/>
            <a:ext cx="8823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Retry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7484301" y="3829734"/>
            <a:ext cx="2899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Idempotence</a:t>
            </a:r>
            <a:r>
              <a:rPr lang="en-US" altLang="zh-CN" dirty="0" smtClean="0"/>
              <a:t> </a:t>
            </a:r>
            <a:r>
              <a:rPr lang="en-US" altLang="zh-CN" dirty="0"/>
              <a:t>should be handled properly sometimes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062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When the </a:t>
            </a:r>
            <a:r>
              <a:rPr lang="en-US" altLang="zh-CN" dirty="0" smtClean="0"/>
              <a:t>NS</a:t>
            </a:r>
            <a:r>
              <a:rPr lang="zh-CN" altLang="en-US" dirty="0"/>
              <a:t> </a:t>
            </a:r>
            <a:r>
              <a:rPr lang="en-US" altLang="zh-CN" dirty="0" smtClean="0"/>
              <a:t>crashes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67700" y="2743200"/>
            <a:ext cx="17526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Naming Service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1752600"/>
            <a:ext cx="1752600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7" name="矩形 6"/>
          <p:cNvSpPr/>
          <p:nvPr/>
        </p:nvSpPr>
        <p:spPr>
          <a:xfrm>
            <a:off x="4648200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8" name="矩形 7"/>
          <p:cNvSpPr/>
          <p:nvPr/>
        </p:nvSpPr>
        <p:spPr>
          <a:xfrm>
            <a:off x="4648200" y="2743200"/>
            <a:ext cx="1600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Balancer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2"/>
            <a:endCxn id="6" idx="0"/>
          </p:cNvCxnSpPr>
          <p:nvPr/>
        </p:nvCxnSpPr>
        <p:spPr>
          <a:xfrm flipH="1">
            <a:off x="3086100" y="3581400"/>
            <a:ext cx="236220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  <a:endCxn id="7" idx="0"/>
          </p:cNvCxnSpPr>
          <p:nvPr/>
        </p:nvCxnSpPr>
        <p:spPr>
          <a:xfrm>
            <a:off x="5448300" y="3581400"/>
            <a:ext cx="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1"/>
            <a:endCxn id="8" idx="3"/>
          </p:cNvCxnSpPr>
          <p:nvPr/>
        </p:nvCxnSpPr>
        <p:spPr>
          <a:xfrm flipH="1">
            <a:off x="6248400" y="3162300"/>
            <a:ext cx="2019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</p:cNvCxnSpPr>
          <p:nvPr/>
        </p:nvCxnSpPr>
        <p:spPr>
          <a:xfrm>
            <a:off x="5448300" y="3581400"/>
            <a:ext cx="236220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581013" y="2743200"/>
            <a:ext cx="1430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Fail to sync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010399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19" name="矩形 18"/>
          <p:cNvSpPr/>
          <p:nvPr/>
        </p:nvSpPr>
        <p:spPr>
          <a:xfrm>
            <a:off x="8267700" y="2743199"/>
            <a:ext cx="17526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Naming Service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8646414" y="2893989"/>
            <a:ext cx="925068" cy="5684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646414" y="2893989"/>
            <a:ext cx="878586" cy="5588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017256" y="3886200"/>
            <a:ext cx="3879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RPCs are unaffected, however </a:t>
            </a:r>
            <a:r>
              <a:rPr lang="en-US" altLang="zh-CN" dirty="0"/>
              <a:t>servers are not updated anymore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872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67700" y="2743200"/>
            <a:ext cx="1752600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Naming Service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0" y="1752600"/>
            <a:ext cx="1752600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0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7" name="矩形 6"/>
          <p:cNvSpPr/>
          <p:nvPr/>
        </p:nvSpPr>
        <p:spPr>
          <a:xfrm>
            <a:off x="4648200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8" name="矩形 7"/>
          <p:cNvSpPr/>
          <p:nvPr/>
        </p:nvSpPr>
        <p:spPr>
          <a:xfrm>
            <a:off x="4648200" y="2743200"/>
            <a:ext cx="1600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Balancer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2"/>
            <a:endCxn id="6" idx="0"/>
          </p:cNvCxnSpPr>
          <p:nvPr/>
        </p:nvCxnSpPr>
        <p:spPr>
          <a:xfrm flipH="1">
            <a:off x="3086100" y="3581400"/>
            <a:ext cx="236220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2"/>
            <a:endCxn id="7" idx="0"/>
          </p:cNvCxnSpPr>
          <p:nvPr/>
        </p:nvCxnSpPr>
        <p:spPr>
          <a:xfrm>
            <a:off x="5448300" y="3581400"/>
            <a:ext cx="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1"/>
            <a:endCxn id="8" idx="3"/>
          </p:cNvCxnSpPr>
          <p:nvPr/>
        </p:nvCxnSpPr>
        <p:spPr>
          <a:xfrm flipH="1">
            <a:off x="6248400" y="3162300"/>
            <a:ext cx="20193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</p:cNvCxnSpPr>
          <p:nvPr/>
        </p:nvCxnSpPr>
        <p:spPr>
          <a:xfrm>
            <a:off x="5448300" y="3581400"/>
            <a:ext cx="2362200" cy="1325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10399" y="4906962"/>
            <a:ext cx="16002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228600" y="3581400"/>
            <a:ext cx="1905000" cy="1524000"/>
          </a:xfrm>
          <a:prstGeom prst="wedgeRectCallout">
            <a:avLst>
              <a:gd name="adj1" fmla="val 62178"/>
              <a:gd name="adj2" fmla="val 4212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2900" y="3657600"/>
            <a:ext cx="2667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Module 1</a:t>
            </a:r>
          </a:p>
        </p:txBody>
      </p:sp>
      <p:sp>
        <p:nvSpPr>
          <p:cNvPr id="23" name="矩形 22"/>
          <p:cNvSpPr/>
          <p:nvPr/>
        </p:nvSpPr>
        <p:spPr>
          <a:xfrm>
            <a:off x="628650" y="3657600"/>
            <a:ext cx="2667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Module 2</a:t>
            </a:r>
          </a:p>
        </p:txBody>
      </p:sp>
      <p:sp>
        <p:nvSpPr>
          <p:cNvPr id="24" name="矩形 23"/>
          <p:cNvSpPr/>
          <p:nvPr/>
        </p:nvSpPr>
        <p:spPr>
          <a:xfrm>
            <a:off x="914400" y="3657600"/>
            <a:ext cx="2667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Module 3</a:t>
            </a:r>
          </a:p>
        </p:txBody>
      </p:sp>
      <p:sp>
        <p:nvSpPr>
          <p:cNvPr id="26" name="矩形 25"/>
          <p:cNvSpPr/>
          <p:nvPr/>
        </p:nvSpPr>
        <p:spPr>
          <a:xfrm>
            <a:off x="1790700" y="3663696"/>
            <a:ext cx="2667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/>
              <a:t>Module N</a:t>
            </a:r>
          </a:p>
        </p:txBody>
      </p:sp>
      <p:sp>
        <p:nvSpPr>
          <p:cNvPr id="9" name="矩形 8"/>
          <p:cNvSpPr/>
          <p:nvPr/>
        </p:nvSpPr>
        <p:spPr>
          <a:xfrm>
            <a:off x="1275653" y="4158734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7227" y="2935069"/>
            <a:ext cx="2868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 lot of modules developed by different teams in parallel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285997" y="5495445"/>
            <a:ext cx="685798" cy="563562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35" name="矩形 34"/>
          <p:cNvSpPr/>
          <p:nvPr/>
        </p:nvSpPr>
        <p:spPr>
          <a:xfrm>
            <a:off x="2971795" y="5495445"/>
            <a:ext cx="914402" cy="563562"/>
          </a:xfrm>
          <a:prstGeom prst="rect">
            <a:avLst/>
          </a:prstGeom>
          <a:solidFill>
            <a:srgbClr val="F5D739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36" name="矩形 35"/>
          <p:cNvSpPr/>
          <p:nvPr/>
        </p:nvSpPr>
        <p:spPr>
          <a:xfrm>
            <a:off x="2285995" y="4916007"/>
            <a:ext cx="1066799" cy="579438"/>
          </a:xfrm>
          <a:prstGeom prst="rect">
            <a:avLst/>
          </a:prstGeom>
          <a:solidFill>
            <a:srgbClr val="4E9D13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37" name="矩形 36"/>
          <p:cNvSpPr/>
          <p:nvPr/>
        </p:nvSpPr>
        <p:spPr>
          <a:xfrm>
            <a:off x="3352794" y="4916007"/>
            <a:ext cx="533399" cy="579438"/>
          </a:xfrm>
          <a:prstGeom prst="rect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cxnSp>
        <p:nvCxnSpPr>
          <p:cNvPr id="41" name="直接连接符 40"/>
          <p:cNvCxnSpPr>
            <a:stCxn id="48" idx="3"/>
          </p:cNvCxnSpPr>
          <p:nvPr/>
        </p:nvCxnSpPr>
        <p:spPr>
          <a:xfrm>
            <a:off x="1904996" y="5544106"/>
            <a:ext cx="285746" cy="3138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8" idx="3"/>
          </p:cNvCxnSpPr>
          <p:nvPr/>
        </p:nvCxnSpPr>
        <p:spPr>
          <a:xfrm flipV="1">
            <a:off x="1904996" y="5224869"/>
            <a:ext cx="285746" cy="31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52393" y="5359440"/>
            <a:ext cx="1752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 smtClean="0"/>
              <a:t>Independent</a:t>
            </a:r>
            <a:endParaRPr lang="en-US" altLang="zh-CN" dirty="0"/>
          </a:p>
        </p:txBody>
      </p:sp>
      <p:cxnSp>
        <p:nvCxnSpPr>
          <p:cNvPr id="63" name="直接连接符 62"/>
          <p:cNvCxnSpPr>
            <a:endCxn id="65" idx="0"/>
          </p:cNvCxnSpPr>
          <p:nvPr/>
        </p:nvCxnSpPr>
        <p:spPr>
          <a:xfrm>
            <a:off x="2667000" y="6153701"/>
            <a:ext cx="419102" cy="2101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5" idx="0"/>
          </p:cNvCxnSpPr>
          <p:nvPr/>
        </p:nvCxnSpPr>
        <p:spPr>
          <a:xfrm flipV="1">
            <a:off x="3086102" y="6153701"/>
            <a:ext cx="457201" cy="21010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981200" y="6363807"/>
            <a:ext cx="2209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Mutually exclusive</a:t>
            </a:r>
            <a:endParaRPr lang="en-US" altLang="zh-CN" dirty="0"/>
          </a:p>
        </p:txBody>
      </p:sp>
      <p:sp>
        <p:nvSpPr>
          <p:cNvPr id="75" name="矩形 74"/>
          <p:cNvSpPr/>
          <p:nvPr/>
        </p:nvSpPr>
        <p:spPr>
          <a:xfrm>
            <a:off x="5460033" y="4227632"/>
            <a:ext cx="1550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Exps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3F993F"/>
                </a:solidFill>
              </a:rPr>
              <a:t>■ </a:t>
            </a:r>
            <a:r>
              <a:rPr lang="en-US" altLang="zh-CN" dirty="0" smtClean="0">
                <a:solidFill>
                  <a:srgbClr val="F5D739"/>
                </a:solidFill>
              </a:rPr>
              <a:t>■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4648199" y="5486400"/>
            <a:ext cx="685798" cy="56356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77" name="矩形 76"/>
          <p:cNvSpPr/>
          <p:nvPr/>
        </p:nvSpPr>
        <p:spPr>
          <a:xfrm>
            <a:off x="5333997" y="5486400"/>
            <a:ext cx="914402" cy="563562"/>
          </a:xfrm>
          <a:prstGeom prst="rect">
            <a:avLst/>
          </a:prstGeom>
          <a:solidFill>
            <a:srgbClr val="F5D739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78" name="矩形 77"/>
          <p:cNvSpPr/>
          <p:nvPr/>
        </p:nvSpPr>
        <p:spPr>
          <a:xfrm>
            <a:off x="4648197" y="4906962"/>
            <a:ext cx="1066799" cy="579438"/>
          </a:xfrm>
          <a:prstGeom prst="rect">
            <a:avLst/>
          </a:prstGeom>
          <a:solidFill>
            <a:srgbClr val="4E9D13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79" name="矩形 78"/>
          <p:cNvSpPr/>
          <p:nvPr/>
        </p:nvSpPr>
        <p:spPr>
          <a:xfrm>
            <a:off x="5714996" y="4906962"/>
            <a:ext cx="533399" cy="5794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80" name="矩形 79"/>
          <p:cNvSpPr/>
          <p:nvPr/>
        </p:nvSpPr>
        <p:spPr>
          <a:xfrm>
            <a:off x="7162800" y="4227731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Exps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7030A0"/>
                </a:solidFill>
              </a:rPr>
              <a:t>■</a:t>
            </a:r>
            <a:r>
              <a:rPr lang="en-US" altLang="zh-CN" dirty="0" smtClean="0">
                <a:solidFill>
                  <a:srgbClr val="3F993F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■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7010398" y="5486400"/>
            <a:ext cx="685798" cy="563562"/>
          </a:xfrm>
          <a:prstGeom prst="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82" name="矩形 81"/>
          <p:cNvSpPr/>
          <p:nvPr/>
        </p:nvSpPr>
        <p:spPr>
          <a:xfrm>
            <a:off x="7696196" y="5486400"/>
            <a:ext cx="914402" cy="56356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83" name="矩形 82"/>
          <p:cNvSpPr/>
          <p:nvPr/>
        </p:nvSpPr>
        <p:spPr>
          <a:xfrm>
            <a:off x="7010396" y="4906962"/>
            <a:ext cx="1066799" cy="5794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84" name="矩形 83"/>
          <p:cNvSpPr/>
          <p:nvPr/>
        </p:nvSpPr>
        <p:spPr>
          <a:xfrm>
            <a:off x="8077195" y="4906962"/>
            <a:ext cx="533399" cy="579438"/>
          </a:xfrm>
          <a:prstGeom prst="rect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89" name="矩形 88"/>
          <p:cNvSpPr/>
          <p:nvPr/>
        </p:nvSpPr>
        <p:spPr>
          <a:xfrm>
            <a:off x="4568951" y="1182568"/>
            <a:ext cx="1752600" cy="6081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4645151" y="1987670"/>
            <a:ext cx="1600200" cy="770326"/>
          </a:xfrm>
          <a:prstGeom prst="rect">
            <a:avLst/>
          </a:prstGeom>
          <a:solidFill>
            <a:srgbClr val="FF99CC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Experiment</a:t>
            </a:r>
          </a:p>
          <a:p>
            <a:pPr algn="ctr"/>
            <a:r>
              <a:rPr lang="en-US" altLang="zh-CN" dirty="0" smtClean="0"/>
              <a:t>Framework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397751" y="2020669"/>
            <a:ext cx="3203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hoose </a:t>
            </a:r>
            <a:r>
              <a:rPr lang="en-US" altLang="zh-CN" dirty="0" err="1" smtClean="0"/>
              <a:t>exps</a:t>
            </a:r>
            <a:r>
              <a:rPr lang="en-US" altLang="zh-CN" dirty="0" smtClean="0"/>
              <a:t> according to probabilities and layers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991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4" grpId="0" animBg="1"/>
      <p:bldP spid="26" grpId="0" animBg="1"/>
      <p:bldP spid="9" grpId="0"/>
      <p:bldP spid="28" grpId="0"/>
      <p:bldP spid="34" grpId="0" animBg="1"/>
      <p:bldP spid="35" grpId="0" animBg="1"/>
      <p:bldP spid="36" grpId="0" animBg="1"/>
      <p:bldP spid="37" grpId="0" animBg="1"/>
      <p:bldP spid="48" grpId="0"/>
      <p:bldP spid="65" grpId="0"/>
      <p:bldP spid="75" grpId="0"/>
      <p:bldP spid="76" grpId="0" animBg="1"/>
      <p:bldP spid="77" grpId="0" animBg="1"/>
      <p:bldP spid="78" grpId="0" animBg="1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9" grpId="0" animBg="1"/>
      <p:bldP spid="90" grpId="0" animBg="1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Collect data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393240" y="5882322"/>
            <a:ext cx="1447800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</a:p>
          <a:p>
            <a:pPr algn="ctr"/>
            <a:r>
              <a:rPr lang="en-US" altLang="zh-CN" dirty="0"/>
              <a:t>Queues</a:t>
            </a:r>
          </a:p>
        </p:txBody>
      </p:sp>
      <p:sp>
        <p:nvSpPr>
          <p:cNvPr id="68" name="矩形 67"/>
          <p:cNvSpPr/>
          <p:nvPr/>
        </p:nvSpPr>
        <p:spPr>
          <a:xfrm>
            <a:off x="5970378" y="3128853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……</a:t>
            </a:r>
            <a:endParaRPr lang="zh-CN" altLang="en-US" sz="3600" dirty="0"/>
          </a:p>
        </p:txBody>
      </p:sp>
      <p:sp>
        <p:nvSpPr>
          <p:cNvPr id="77" name="矩形 76"/>
          <p:cNvSpPr/>
          <p:nvPr/>
        </p:nvSpPr>
        <p:spPr>
          <a:xfrm>
            <a:off x="10462070" y="6116756"/>
            <a:ext cx="12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Services</a:t>
            </a:r>
            <a:endParaRPr lang="en-US" altLang="zh-CN" dirty="0"/>
          </a:p>
        </p:txBody>
      </p:sp>
      <p:cxnSp>
        <p:nvCxnSpPr>
          <p:cNvPr id="78" name="直接箭头连接符 77"/>
          <p:cNvCxnSpPr>
            <a:stCxn id="30" idx="3"/>
            <a:endCxn id="77" idx="1"/>
          </p:cNvCxnSpPr>
          <p:nvPr/>
        </p:nvCxnSpPr>
        <p:spPr>
          <a:xfrm>
            <a:off x="9841040" y="6301422"/>
            <a:ext cx="6210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1981200" y="1752600"/>
            <a:ext cx="1524000" cy="3810000"/>
            <a:chOff x="1981200" y="1752600"/>
            <a:chExt cx="1524000" cy="3810000"/>
          </a:xfrm>
        </p:grpSpPr>
        <p:sp>
          <p:nvSpPr>
            <p:cNvPr id="49" name="矩形 48"/>
            <p:cNvSpPr/>
            <p:nvPr/>
          </p:nvSpPr>
          <p:spPr>
            <a:xfrm>
              <a:off x="1981200" y="1752600"/>
              <a:ext cx="1524000" cy="381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Machine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133600" y="2209800"/>
              <a:ext cx="1200150" cy="838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Server</a:t>
              </a:r>
            </a:p>
          </p:txBody>
        </p:sp>
        <p:cxnSp>
          <p:nvCxnSpPr>
            <p:cNvPr id="15" name="直接箭头连接符 14"/>
            <p:cNvCxnSpPr>
              <a:endCxn id="16" idx="1"/>
            </p:cNvCxnSpPr>
            <p:nvPr/>
          </p:nvCxnSpPr>
          <p:spPr>
            <a:xfrm>
              <a:off x="2963618" y="3060701"/>
              <a:ext cx="0" cy="5334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圆柱形 15"/>
            <p:cNvSpPr/>
            <p:nvPr/>
          </p:nvSpPr>
          <p:spPr>
            <a:xfrm>
              <a:off x="2644530" y="3594101"/>
              <a:ext cx="638176" cy="51022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/>
                <a:t>Logs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133600" y="4724400"/>
              <a:ext cx="120015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Agent</a:t>
              </a:r>
            </a:p>
          </p:txBody>
        </p:sp>
        <p:cxnSp>
          <p:nvCxnSpPr>
            <p:cNvPr id="26" name="直接箭头连接符 25"/>
            <p:cNvCxnSpPr>
              <a:stCxn id="16" idx="3"/>
            </p:cNvCxnSpPr>
            <p:nvPr/>
          </p:nvCxnSpPr>
          <p:spPr>
            <a:xfrm>
              <a:off x="2963618" y="4104324"/>
              <a:ext cx="0" cy="6327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2129896" y="2842577"/>
              <a:ext cx="633410" cy="20542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i="1" dirty="0" smtClean="0"/>
                <a:t>http</a:t>
              </a:r>
            </a:p>
          </p:txBody>
        </p:sp>
        <p:cxnSp>
          <p:nvCxnSpPr>
            <p:cNvPr id="59" name="直接箭头连接符 58"/>
            <p:cNvCxnSpPr>
              <a:stCxn id="36" idx="2"/>
            </p:cNvCxnSpPr>
            <p:nvPr/>
          </p:nvCxnSpPr>
          <p:spPr>
            <a:xfrm>
              <a:off x="2446601" y="3048000"/>
              <a:ext cx="2382" cy="16763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肘形连接符 34"/>
          <p:cNvCxnSpPr>
            <a:stCxn id="23" idx="2"/>
            <a:endCxn id="30" idx="1"/>
          </p:cNvCxnSpPr>
          <p:nvPr/>
        </p:nvCxnSpPr>
        <p:spPr>
          <a:xfrm rot="16200000" flipH="1">
            <a:off x="5117846" y="3026028"/>
            <a:ext cx="891222" cy="56595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4086224" y="1752600"/>
            <a:ext cx="1524000" cy="3810000"/>
            <a:chOff x="1981200" y="1752600"/>
            <a:chExt cx="1524000" cy="3810000"/>
          </a:xfrm>
        </p:grpSpPr>
        <p:sp>
          <p:nvSpPr>
            <p:cNvPr id="96" name="矩形 95"/>
            <p:cNvSpPr/>
            <p:nvPr/>
          </p:nvSpPr>
          <p:spPr>
            <a:xfrm>
              <a:off x="1981200" y="1752600"/>
              <a:ext cx="1524000" cy="381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Machine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2133600" y="2209800"/>
              <a:ext cx="1200150" cy="838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Server</a:t>
              </a:r>
            </a:p>
          </p:txBody>
        </p:sp>
        <p:cxnSp>
          <p:nvCxnSpPr>
            <p:cNvPr id="98" name="直接箭头连接符 97"/>
            <p:cNvCxnSpPr>
              <a:endCxn id="99" idx="1"/>
            </p:cNvCxnSpPr>
            <p:nvPr/>
          </p:nvCxnSpPr>
          <p:spPr>
            <a:xfrm>
              <a:off x="2963618" y="3060701"/>
              <a:ext cx="0" cy="5334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圆柱形 98"/>
            <p:cNvSpPr/>
            <p:nvPr/>
          </p:nvSpPr>
          <p:spPr>
            <a:xfrm>
              <a:off x="2644530" y="3594101"/>
              <a:ext cx="638176" cy="51022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/>
                <a:t>Logs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133600" y="4724400"/>
              <a:ext cx="120015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Agent</a:t>
              </a:r>
            </a:p>
          </p:txBody>
        </p:sp>
        <p:cxnSp>
          <p:nvCxnSpPr>
            <p:cNvPr id="101" name="直接箭头连接符 100"/>
            <p:cNvCxnSpPr>
              <a:stCxn id="99" idx="3"/>
            </p:cNvCxnSpPr>
            <p:nvPr/>
          </p:nvCxnSpPr>
          <p:spPr>
            <a:xfrm>
              <a:off x="2963618" y="4104324"/>
              <a:ext cx="0" cy="6327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矩形 101"/>
            <p:cNvSpPr/>
            <p:nvPr/>
          </p:nvSpPr>
          <p:spPr>
            <a:xfrm>
              <a:off x="2129896" y="2842577"/>
              <a:ext cx="633410" cy="20542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i="1" dirty="0" smtClean="0"/>
                <a:t>http</a:t>
              </a:r>
            </a:p>
          </p:txBody>
        </p:sp>
        <p:cxnSp>
          <p:nvCxnSpPr>
            <p:cNvPr id="103" name="直接箭头连接符 102"/>
            <p:cNvCxnSpPr>
              <a:stCxn id="102" idx="2"/>
            </p:cNvCxnSpPr>
            <p:nvPr/>
          </p:nvCxnSpPr>
          <p:spPr>
            <a:xfrm>
              <a:off x="2446601" y="3048000"/>
              <a:ext cx="2382" cy="16763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7021639" y="1752600"/>
            <a:ext cx="1524000" cy="3810000"/>
            <a:chOff x="1981200" y="1752600"/>
            <a:chExt cx="1524000" cy="3810000"/>
          </a:xfrm>
        </p:grpSpPr>
        <p:sp>
          <p:nvSpPr>
            <p:cNvPr id="105" name="矩形 104"/>
            <p:cNvSpPr/>
            <p:nvPr/>
          </p:nvSpPr>
          <p:spPr>
            <a:xfrm>
              <a:off x="1981200" y="1752600"/>
              <a:ext cx="1524000" cy="381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Machine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133600" y="2209800"/>
              <a:ext cx="1200150" cy="838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Server</a:t>
              </a:r>
            </a:p>
          </p:txBody>
        </p:sp>
        <p:cxnSp>
          <p:nvCxnSpPr>
            <p:cNvPr id="107" name="直接箭头连接符 106"/>
            <p:cNvCxnSpPr>
              <a:endCxn id="108" idx="1"/>
            </p:cNvCxnSpPr>
            <p:nvPr/>
          </p:nvCxnSpPr>
          <p:spPr>
            <a:xfrm>
              <a:off x="2963618" y="3060701"/>
              <a:ext cx="0" cy="5334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圆柱形 107"/>
            <p:cNvSpPr/>
            <p:nvPr/>
          </p:nvSpPr>
          <p:spPr>
            <a:xfrm>
              <a:off x="2644530" y="3594101"/>
              <a:ext cx="638176" cy="51022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smtClean="0"/>
                <a:t>Logs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133600" y="4724400"/>
              <a:ext cx="120015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Agent</a:t>
              </a:r>
            </a:p>
          </p:txBody>
        </p:sp>
        <p:cxnSp>
          <p:nvCxnSpPr>
            <p:cNvPr id="110" name="直接箭头连接符 109"/>
            <p:cNvCxnSpPr>
              <a:stCxn id="108" idx="3"/>
            </p:cNvCxnSpPr>
            <p:nvPr/>
          </p:nvCxnSpPr>
          <p:spPr>
            <a:xfrm>
              <a:off x="2963618" y="4104324"/>
              <a:ext cx="0" cy="6327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矩形 110"/>
            <p:cNvSpPr/>
            <p:nvPr/>
          </p:nvSpPr>
          <p:spPr>
            <a:xfrm>
              <a:off x="2129896" y="2842577"/>
              <a:ext cx="633410" cy="20542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i="1" dirty="0" smtClean="0"/>
                <a:t>http</a:t>
              </a:r>
            </a:p>
          </p:txBody>
        </p:sp>
        <p:cxnSp>
          <p:nvCxnSpPr>
            <p:cNvPr id="112" name="直接箭头连接符 111"/>
            <p:cNvCxnSpPr>
              <a:stCxn id="111" idx="2"/>
            </p:cNvCxnSpPr>
            <p:nvPr/>
          </p:nvCxnSpPr>
          <p:spPr>
            <a:xfrm>
              <a:off x="2446601" y="3048000"/>
              <a:ext cx="2382" cy="16763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肘形连接符 42"/>
          <p:cNvCxnSpPr>
            <a:stCxn id="100" idx="2"/>
            <a:endCxn id="30" idx="1"/>
          </p:cNvCxnSpPr>
          <p:nvPr/>
        </p:nvCxnSpPr>
        <p:spPr>
          <a:xfrm rot="16200000" flipH="1">
            <a:off x="6170358" y="4078540"/>
            <a:ext cx="891222" cy="35545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109" idx="2"/>
            <a:endCxn id="30" idx="1"/>
          </p:cNvCxnSpPr>
          <p:nvPr/>
        </p:nvCxnSpPr>
        <p:spPr>
          <a:xfrm rot="16200000" flipH="1">
            <a:off x="7638066" y="5546248"/>
            <a:ext cx="891222" cy="6191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标注 69"/>
          <p:cNvSpPr/>
          <p:nvPr/>
        </p:nvSpPr>
        <p:spPr>
          <a:xfrm>
            <a:off x="8660272" y="2770763"/>
            <a:ext cx="2438400" cy="1524000"/>
          </a:xfrm>
          <a:prstGeom prst="wedgeRectCallout">
            <a:avLst>
              <a:gd name="adj1" fmla="val -63289"/>
              <a:gd name="adj2" fmla="val 2472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Serving logs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User defined variables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Tracing logs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Profiling results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01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 cycles</a:t>
            </a:r>
            <a:endParaRPr lang="zh-CN" altLang="en-US" dirty="0"/>
          </a:p>
        </p:txBody>
      </p:sp>
      <p:sp>
        <p:nvSpPr>
          <p:cNvPr id="16" name="圆柱形 15"/>
          <p:cNvSpPr/>
          <p:nvPr/>
        </p:nvSpPr>
        <p:spPr>
          <a:xfrm>
            <a:off x="3411474" y="1653588"/>
            <a:ext cx="1160526" cy="11811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 repo</a:t>
            </a:r>
          </a:p>
        </p:txBody>
      </p:sp>
      <p:cxnSp>
        <p:nvCxnSpPr>
          <p:cNvPr id="26" name="直接箭头连接符 25"/>
          <p:cNvCxnSpPr>
            <a:stCxn id="16" idx="4"/>
            <a:endCxn id="33" idx="1"/>
          </p:cNvCxnSpPr>
          <p:nvPr/>
        </p:nvCxnSpPr>
        <p:spPr>
          <a:xfrm flipV="1">
            <a:off x="4572000" y="2231946"/>
            <a:ext cx="990600" cy="1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3" idx="2"/>
            <a:endCxn id="16" idx="3"/>
          </p:cNvCxnSpPr>
          <p:nvPr/>
        </p:nvCxnSpPr>
        <p:spPr>
          <a:xfrm rot="5400000">
            <a:off x="4952048" y="1690736"/>
            <a:ext cx="183642" cy="2104263"/>
          </a:xfrm>
          <a:prstGeom prst="bentConnector3">
            <a:avLst>
              <a:gd name="adj1" fmla="val 2244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562600" y="1812846"/>
            <a:ext cx="10668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Auto tests</a:t>
            </a:r>
          </a:p>
        </p:txBody>
      </p:sp>
      <p:cxnSp>
        <p:nvCxnSpPr>
          <p:cNvPr id="48" name="直接箭头连接符 47"/>
          <p:cNvCxnSpPr>
            <a:stCxn id="50" idx="6"/>
            <a:endCxn id="16" idx="2"/>
          </p:cNvCxnSpPr>
          <p:nvPr/>
        </p:nvCxnSpPr>
        <p:spPr>
          <a:xfrm>
            <a:off x="1513822" y="2244138"/>
            <a:ext cx="18976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笑脸 49"/>
          <p:cNvSpPr/>
          <p:nvPr/>
        </p:nvSpPr>
        <p:spPr>
          <a:xfrm>
            <a:off x="962677" y="1958388"/>
            <a:ext cx="551145" cy="571500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5535488" y="6406843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60" name="圆柱形 59"/>
          <p:cNvSpPr/>
          <p:nvPr/>
        </p:nvSpPr>
        <p:spPr>
          <a:xfrm>
            <a:off x="7470649" y="1653588"/>
            <a:ext cx="1160526" cy="11811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Last good</a:t>
            </a:r>
          </a:p>
        </p:txBody>
      </p:sp>
      <p:cxnSp>
        <p:nvCxnSpPr>
          <p:cNvPr id="61" name="直接箭头连接符 60"/>
          <p:cNvCxnSpPr>
            <a:stCxn id="33" idx="3"/>
            <a:endCxn id="60" idx="2"/>
          </p:cNvCxnSpPr>
          <p:nvPr/>
        </p:nvCxnSpPr>
        <p:spPr>
          <a:xfrm>
            <a:off x="6629400" y="2231946"/>
            <a:ext cx="841249" cy="12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圆柱形 61"/>
          <p:cNvSpPr/>
          <p:nvPr/>
        </p:nvSpPr>
        <p:spPr>
          <a:xfrm>
            <a:off x="10137648" y="1653588"/>
            <a:ext cx="1139952" cy="11811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Releasing</a:t>
            </a:r>
          </a:p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ranch</a:t>
            </a:r>
          </a:p>
        </p:txBody>
      </p:sp>
      <p:cxnSp>
        <p:nvCxnSpPr>
          <p:cNvPr id="63" name="直接箭头连接符 62"/>
          <p:cNvCxnSpPr>
            <a:stCxn id="60" idx="4"/>
            <a:endCxn id="62" idx="2"/>
          </p:cNvCxnSpPr>
          <p:nvPr/>
        </p:nvCxnSpPr>
        <p:spPr>
          <a:xfrm>
            <a:off x="8631175" y="2244138"/>
            <a:ext cx="15064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8698138" y="1840468"/>
            <a:ext cx="200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Periodically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0174224" y="3969528"/>
            <a:ext cx="1066800" cy="838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More</a:t>
            </a:r>
          </a:p>
          <a:p>
            <a:pPr algn="ctr"/>
            <a:r>
              <a:rPr lang="en-US" altLang="zh-CN" dirty="0" smtClean="0"/>
              <a:t>tests</a:t>
            </a:r>
          </a:p>
        </p:txBody>
      </p:sp>
      <p:cxnSp>
        <p:nvCxnSpPr>
          <p:cNvPr id="72" name="直接箭头连接符 71"/>
          <p:cNvCxnSpPr>
            <a:stCxn id="62" idx="3"/>
            <a:endCxn id="71" idx="0"/>
          </p:cNvCxnSpPr>
          <p:nvPr/>
        </p:nvCxnSpPr>
        <p:spPr>
          <a:xfrm>
            <a:off x="10707624" y="2834688"/>
            <a:ext cx="0" cy="1134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294625" y="3969528"/>
            <a:ext cx="1392175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Deployment</a:t>
            </a:r>
          </a:p>
        </p:txBody>
      </p:sp>
      <p:cxnSp>
        <p:nvCxnSpPr>
          <p:cNvPr id="80" name="直接箭头连接符 79"/>
          <p:cNvCxnSpPr>
            <a:stCxn id="71" idx="1"/>
            <a:endCxn id="79" idx="3"/>
          </p:cNvCxnSpPr>
          <p:nvPr/>
        </p:nvCxnSpPr>
        <p:spPr>
          <a:xfrm flipH="1">
            <a:off x="8686800" y="4388628"/>
            <a:ext cx="14874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多文档 85"/>
          <p:cNvSpPr/>
          <p:nvPr/>
        </p:nvSpPr>
        <p:spPr>
          <a:xfrm>
            <a:off x="5158690" y="5482198"/>
            <a:ext cx="1165910" cy="838200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Previous online</a:t>
            </a:r>
          </a:p>
        </p:txBody>
      </p:sp>
      <p:sp>
        <p:nvSpPr>
          <p:cNvPr id="87" name="矩形 86"/>
          <p:cNvSpPr/>
          <p:nvPr/>
        </p:nvSpPr>
        <p:spPr>
          <a:xfrm>
            <a:off x="3886200" y="3974068"/>
            <a:ext cx="2322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Running…</a:t>
            </a:r>
            <a:endParaRPr lang="zh-CN" altLang="en-US" dirty="0"/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5695046" y="4807728"/>
            <a:ext cx="3902" cy="67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圆柱形 90"/>
          <p:cNvSpPr/>
          <p:nvPr/>
        </p:nvSpPr>
        <p:spPr>
          <a:xfrm>
            <a:off x="2743200" y="3890328"/>
            <a:ext cx="993430" cy="986472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ata</a:t>
            </a:r>
          </a:p>
        </p:txBody>
      </p:sp>
      <p:cxnSp>
        <p:nvCxnSpPr>
          <p:cNvPr id="92" name="直接箭头连接符 91"/>
          <p:cNvCxnSpPr>
            <a:stCxn id="79" idx="1"/>
            <a:endCxn id="133" idx="3"/>
          </p:cNvCxnSpPr>
          <p:nvPr/>
        </p:nvCxnSpPr>
        <p:spPr>
          <a:xfrm flipH="1">
            <a:off x="6324600" y="4388628"/>
            <a:ext cx="9700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3983304" y="3150179"/>
            <a:ext cx="2231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Failure, reject commit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513822" y="1847887"/>
            <a:ext cx="2125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Add new features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5754874" y="4973812"/>
            <a:ext cx="18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Unstable, rollback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1253186" y="2983468"/>
            <a:ext cx="1794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Analyze</a:t>
            </a:r>
            <a:endParaRPr lang="zh-CN" altLang="en-US" dirty="0"/>
          </a:p>
        </p:txBody>
      </p:sp>
      <p:sp>
        <p:nvSpPr>
          <p:cNvPr id="133" name="流程图: 多文档 132"/>
          <p:cNvSpPr/>
          <p:nvPr/>
        </p:nvSpPr>
        <p:spPr>
          <a:xfrm>
            <a:off x="5162592" y="3969528"/>
            <a:ext cx="1162008" cy="838200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r>
              <a:rPr lang="en-US" altLang="zh-CN" dirty="0" smtClean="0"/>
              <a:t>nline</a:t>
            </a:r>
          </a:p>
        </p:txBody>
      </p:sp>
      <p:cxnSp>
        <p:nvCxnSpPr>
          <p:cNvPr id="135" name="直接箭头连接符 134"/>
          <p:cNvCxnSpPr>
            <a:stCxn id="133" idx="1"/>
            <a:endCxn id="91" idx="4"/>
          </p:cNvCxnSpPr>
          <p:nvPr/>
        </p:nvCxnSpPr>
        <p:spPr>
          <a:xfrm flipH="1" flipV="1">
            <a:off x="3736630" y="4383564"/>
            <a:ext cx="1425962" cy="5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8797128" y="3661188"/>
            <a:ext cx="1794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Turn off unstable features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30526" y="3969528"/>
            <a:ext cx="1216019" cy="8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Dashboard</a:t>
            </a:r>
          </a:p>
        </p:txBody>
      </p:sp>
      <p:cxnSp>
        <p:nvCxnSpPr>
          <p:cNvPr id="34" name="直接箭头连接符 33"/>
          <p:cNvCxnSpPr>
            <a:stCxn id="91" idx="2"/>
            <a:endCxn id="32" idx="3"/>
          </p:cNvCxnSpPr>
          <p:nvPr/>
        </p:nvCxnSpPr>
        <p:spPr>
          <a:xfrm flipH="1">
            <a:off x="1846545" y="4383564"/>
            <a:ext cx="896655" cy="5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0"/>
            <a:endCxn id="50" idx="4"/>
          </p:cNvCxnSpPr>
          <p:nvPr/>
        </p:nvCxnSpPr>
        <p:spPr>
          <a:xfrm flipH="1" flipV="1">
            <a:off x="1238250" y="2529888"/>
            <a:ext cx="286" cy="1439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26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3" grpId="0" animBg="1"/>
      <p:bldP spid="25" grpId="0"/>
      <p:bldP spid="60" grpId="0" animBg="1"/>
      <p:bldP spid="62" grpId="0" animBg="1"/>
      <p:bldP spid="69" grpId="0"/>
      <p:bldP spid="71" grpId="0" animBg="1"/>
      <p:bldP spid="79" grpId="0" animBg="1"/>
      <p:bldP spid="86" grpId="0" animBg="1"/>
      <p:bldP spid="87" grpId="0"/>
      <p:bldP spid="91" grpId="0" animBg="1"/>
      <p:bldP spid="98" grpId="0"/>
      <p:bldP spid="111" grpId="0"/>
      <p:bldP spid="112" grpId="0"/>
      <p:bldP spid="119" grpId="0"/>
      <p:bldP spid="133" grpId="0" animBg="1"/>
      <p:bldP spid="148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As a large-scale online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7*24 stable</a:t>
            </a:r>
            <a:endParaRPr lang="en-US" altLang="zh-CN" dirty="0" smtClean="0"/>
          </a:p>
          <a:p>
            <a:r>
              <a:rPr lang="en-US" altLang="zh-CN" dirty="0" smtClean="0"/>
              <a:t>Aggregate feedback from users in-time and </a:t>
            </a:r>
            <a:r>
              <a:rPr lang="en-US" altLang="zh-CN" dirty="0" smtClean="0"/>
              <a:t>iterate quickly</a:t>
            </a:r>
            <a:endParaRPr lang="en-US" altLang="zh-CN" dirty="0" smtClean="0"/>
          </a:p>
          <a:p>
            <a:r>
              <a:rPr lang="en-US" altLang="zh-CN" dirty="0" smtClean="0"/>
              <a:t>Highly efficient testing, deployment, maintenance</a:t>
            </a:r>
            <a:endParaRPr lang="en-US" altLang="zh-CN" dirty="0"/>
          </a:p>
          <a:p>
            <a:r>
              <a:rPr lang="en-US" altLang="zh-CN" dirty="0" smtClean="0"/>
              <a:t>Massive in-parallel development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031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From the framework perspective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392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Building a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TCP/IP </a:t>
            </a:r>
            <a:r>
              <a:rPr lang="en-US" altLang="zh-CN" dirty="0" smtClean="0"/>
              <a:t>guarantees </a:t>
            </a:r>
            <a:r>
              <a:rPr lang="en-US" altLang="zh-CN" dirty="0"/>
              <a:t>reliable data </a:t>
            </a:r>
            <a:r>
              <a:rPr lang="en-US" altLang="zh-CN" dirty="0" smtClean="0"/>
              <a:t>transmissions, however building a service needs more abstractions:</a:t>
            </a:r>
          </a:p>
          <a:p>
            <a:pPr lvl="1"/>
            <a:r>
              <a:rPr lang="en-US" altLang="zh-CN" dirty="0"/>
              <a:t>What is the format of data transmission?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Can </a:t>
            </a:r>
            <a:r>
              <a:rPr lang="en-US" altLang="zh-CN" dirty="0"/>
              <a:t>multiple requests be sent through one TCP connection simultaneously?</a:t>
            </a:r>
          </a:p>
          <a:p>
            <a:pPr lvl="1"/>
            <a:r>
              <a:rPr lang="en-US" altLang="zh-CN" dirty="0"/>
              <a:t>How to talk with a cluster with many machines?</a:t>
            </a:r>
          </a:p>
          <a:p>
            <a:pPr lvl="1"/>
            <a:r>
              <a:rPr lang="en-US" altLang="zh-CN" dirty="0"/>
              <a:t>What should I do when the connection is broken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hat </a:t>
            </a:r>
            <a:r>
              <a:rPr lang="en-US" altLang="zh-CN" dirty="0"/>
              <a:t>if the server does not respond?</a:t>
            </a:r>
          </a:p>
          <a:p>
            <a:pPr lvl="1"/>
            <a:r>
              <a:rPr lang="en-US" altLang="zh-CN" dirty="0" smtClean="0"/>
              <a:t>...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739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RPC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Abstract </a:t>
            </a:r>
            <a:r>
              <a:rPr lang="en-US" altLang="zh-CN" dirty="0"/>
              <a:t>network communications as "clients accessing functions on </a:t>
            </a:r>
            <a:r>
              <a:rPr lang="en-US" altLang="zh-CN" dirty="0" smtClean="0"/>
              <a:t>servers“</a:t>
            </a:r>
          </a:p>
          <a:p>
            <a:pPr lvl="1"/>
            <a:r>
              <a:rPr lang="en-US" altLang="zh-CN" dirty="0" smtClean="0"/>
              <a:t>Data needs to be serialized </a:t>
            </a:r>
            <a:r>
              <a:rPr lang="en-US" altLang="zh-CN" dirty="0"/>
              <a:t>which is done by protobuf pretty well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Creating and re-using </a:t>
            </a:r>
            <a:r>
              <a:rPr lang="en-US" altLang="zh-CN" dirty="0"/>
              <a:t>of connections </a:t>
            </a:r>
            <a:r>
              <a:rPr lang="en-US" altLang="zh-CN" dirty="0" smtClean="0"/>
              <a:t>are </a:t>
            </a:r>
            <a:r>
              <a:rPr lang="en-US" altLang="zh-CN" dirty="0"/>
              <a:t>transparent to users, but users </a:t>
            </a:r>
            <a:r>
              <a:rPr lang="en-US" altLang="zh-CN" dirty="0" smtClean="0"/>
              <a:t>can choose</a:t>
            </a:r>
            <a:r>
              <a:rPr lang="en-US" altLang="zh-CN" dirty="0"/>
              <a:t> different connection types: short, pooled, single.</a:t>
            </a:r>
          </a:p>
          <a:p>
            <a:pPr lvl="1"/>
            <a:r>
              <a:rPr lang="en-US" altLang="zh-CN" dirty="0"/>
              <a:t>Machines are discovered by </a:t>
            </a:r>
            <a:r>
              <a:rPr lang="en-US" altLang="zh-CN" dirty="0" smtClean="0"/>
              <a:t>Naming Services.</a:t>
            </a:r>
            <a:endParaRPr lang="en-US" altLang="zh-CN" dirty="0" smtClean="0"/>
          </a:p>
          <a:p>
            <a:pPr lvl="1"/>
            <a:r>
              <a:rPr lang="en-US" altLang="zh-CN" dirty="0"/>
              <a:t>RPC retries when the connection is broken.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 </a:t>
            </a:r>
            <a:r>
              <a:rPr lang="en-US" altLang="zh-CN" dirty="0"/>
              <a:t>server does not respond within </a:t>
            </a:r>
            <a:r>
              <a:rPr lang="en-US" altLang="zh-CN" dirty="0" smtClean="0"/>
              <a:t>given </a:t>
            </a:r>
            <a:r>
              <a:rPr lang="en-US" altLang="zh-CN" dirty="0"/>
              <a:t>time, client fails with a timeout error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r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379413"/>
            <a:ext cx="28575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73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A industrial-grade RPC framework</a:t>
            </a:r>
            <a:r>
              <a:rPr lang="en-US" altLang="zh-CN" dirty="0" smtClean="0"/>
              <a:t>, </a:t>
            </a:r>
            <a:r>
              <a:rPr lang="en-US" altLang="zh-CN" dirty="0"/>
              <a:t>with 1,000,000+ instances(not counting clients) and thousands kinds of </a:t>
            </a:r>
            <a:r>
              <a:rPr lang="en-US" altLang="zh-CN" dirty="0" smtClean="0"/>
              <a:t>services.</a:t>
            </a:r>
          </a:p>
          <a:p>
            <a:r>
              <a:rPr lang="en-US" altLang="zh-CN" dirty="0" smtClean="0"/>
              <a:t>Serve multiple protocols in one port, or access all sorts of services.</a:t>
            </a:r>
            <a:endParaRPr lang="en-US" altLang="zh-CN" dirty="0" smtClean="0"/>
          </a:p>
          <a:p>
            <a:r>
              <a:rPr lang="en-US" altLang="zh-CN" dirty="0"/>
              <a:t>Servers can handle requests synchronously or </a:t>
            </a:r>
            <a:r>
              <a:rPr lang="en-US" altLang="zh-CN" dirty="0" smtClean="0"/>
              <a:t>asynchronously. Clients </a:t>
            </a:r>
            <a:r>
              <a:rPr lang="en-US" altLang="zh-CN" dirty="0"/>
              <a:t>can access servers synchronously, asynchronously, semi-synchronously, or use combo channels to simplify </a:t>
            </a:r>
            <a:r>
              <a:rPr lang="en-US" altLang="zh-CN" dirty="0" err="1"/>
              <a:t>sharded</a:t>
            </a:r>
            <a:r>
              <a:rPr lang="en-US" altLang="zh-CN" dirty="0"/>
              <a:t> or parallel </a:t>
            </a:r>
            <a:r>
              <a:rPr lang="en-US" altLang="zh-CN" dirty="0" smtClean="0"/>
              <a:t>accesses.</a:t>
            </a:r>
            <a:endParaRPr lang="en-US" altLang="zh-CN" dirty="0"/>
          </a:p>
          <a:p>
            <a:r>
              <a:rPr lang="en-US" altLang="zh-CN" dirty="0"/>
              <a:t>Debug services via </a:t>
            </a:r>
            <a:r>
              <a:rPr lang="en-US" altLang="zh-CN" dirty="0" smtClean="0"/>
              <a:t>http and run p</a:t>
            </a:r>
            <a:r>
              <a:rPr lang="en-US" altLang="zh-CN" dirty="0" smtClean="0"/>
              <a:t>rofilers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Better latency and throughput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br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0850"/>
            <a:ext cx="190500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895600" y="846138"/>
            <a:ext cx="3043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https://github.com/brpc/</a:t>
            </a:r>
            <a:r>
              <a:rPr lang="zh-CN" altLang="en-US" dirty="0" smtClean="0">
                <a:hlinkClick r:id="rId3"/>
              </a:rPr>
              <a:t>brpc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668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矩形 319"/>
          <p:cNvSpPr/>
          <p:nvPr/>
        </p:nvSpPr>
        <p:spPr>
          <a:xfrm>
            <a:off x="4072845" y="4191000"/>
            <a:ext cx="656408" cy="261465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2222093" y="6267994"/>
            <a:ext cx="1850750" cy="53765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>
            <a:off x="2305733" y="3247312"/>
            <a:ext cx="1356720" cy="64681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>
            <a:off x="2310567" y="2418807"/>
            <a:ext cx="2266284" cy="60880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>
            <a:off x="2209801" y="4792674"/>
            <a:ext cx="1452653" cy="60880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2219010" y="4191000"/>
            <a:ext cx="1844627" cy="60880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8539252" y="5273372"/>
            <a:ext cx="1828802" cy="752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8539252" y="3247312"/>
            <a:ext cx="1828802" cy="668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8539252" y="4689158"/>
            <a:ext cx="1799413" cy="478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8539252" y="4281249"/>
            <a:ext cx="1828802" cy="4079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8920254" y="1814752"/>
            <a:ext cx="1447800" cy="604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8539254" y="1213614"/>
            <a:ext cx="1828800" cy="609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>
            <a:off x="7853454" y="1219201"/>
            <a:ext cx="685798" cy="2696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>
            <a:off x="2310568" y="1187382"/>
            <a:ext cx="2266284" cy="6297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Rectangle 198"/>
          <p:cNvSpPr/>
          <p:nvPr/>
        </p:nvSpPr>
        <p:spPr>
          <a:xfrm>
            <a:off x="2519454" y="1371600"/>
            <a:ext cx="838200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Channel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5" name="Rectangle 198"/>
          <p:cNvSpPr/>
          <p:nvPr/>
        </p:nvSpPr>
        <p:spPr>
          <a:xfrm>
            <a:off x="2519454" y="2590800"/>
            <a:ext cx="838200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Channel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6" name="Rectangle 198"/>
          <p:cNvSpPr/>
          <p:nvPr/>
        </p:nvSpPr>
        <p:spPr>
          <a:xfrm>
            <a:off x="2519454" y="3429000"/>
            <a:ext cx="838200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Channel 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7" name="Rectangle 198"/>
          <p:cNvSpPr/>
          <p:nvPr/>
        </p:nvSpPr>
        <p:spPr>
          <a:xfrm>
            <a:off x="3738654" y="1371600"/>
            <a:ext cx="609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8" name="Rectangle 198"/>
          <p:cNvSpPr/>
          <p:nvPr/>
        </p:nvSpPr>
        <p:spPr>
          <a:xfrm>
            <a:off x="3738654" y="2590800"/>
            <a:ext cx="609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9" name="Rectangle 198"/>
          <p:cNvSpPr/>
          <p:nvPr/>
        </p:nvSpPr>
        <p:spPr>
          <a:xfrm>
            <a:off x="3738654" y="762000"/>
            <a:ext cx="609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0" name="Rectangle 198"/>
          <p:cNvSpPr/>
          <p:nvPr/>
        </p:nvSpPr>
        <p:spPr>
          <a:xfrm>
            <a:off x="3738654" y="1981200"/>
            <a:ext cx="6096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1" name="Rectangle 198"/>
          <p:cNvSpPr/>
          <p:nvPr/>
        </p:nvSpPr>
        <p:spPr>
          <a:xfrm>
            <a:off x="6786654" y="685800"/>
            <a:ext cx="609600" cy="38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Acceptor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2" name="Rectangle 198"/>
          <p:cNvSpPr/>
          <p:nvPr/>
        </p:nvSpPr>
        <p:spPr>
          <a:xfrm>
            <a:off x="8615454" y="13716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Parse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3" name="Rectangle 198"/>
          <p:cNvSpPr/>
          <p:nvPr/>
        </p:nvSpPr>
        <p:spPr>
          <a:xfrm>
            <a:off x="8615454" y="34290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Parse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4" name="Rectangle 198"/>
          <p:cNvSpPr/>
          <p:nvPr/>
        </p:nvSpPr>
        <p:spPr>
          <a:xfrm>
            <a:off x="9072654" y="34290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Process Request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Rectangle 198"/>
          <p:cNvSpPr/>
          <p:nvPr/>
        </p:nvSpPr>
        <p:spPr>
          <a:xfrm>
            <a:off x="9072654" y="13716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Process Request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6" name="Rectangle 198"/>
          <p:cNvSpPr/>
          <p:nvPr/>
        </p:nvSpPr>
        <p:spPr>
          <a:xfrm>
            <a:off x="9072654" y="19812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Process Request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7" name="Rectangle 198"/>
          <p:cNvSpPr/>
          <p:nvPr/>
        </p:nvSpPr>
        <p:spPr>
          <a:xfrm>
            <a:off x="8920254" y="4419600"/>
            <a:ext cx="914400" cy="609600"/>
          </a:xfrm>
          <a:prstGeom prst="snip2Diag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Service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8" name="Rectangle 198"/>
          <p:cNvSpPr/>
          <p:nvPr/>
        </p:nvSpPr>
        <p:spPr>
          <a:xfrm>
            <a:off x="3510054" y="43434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Parse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9" name="Rectangle 198"/>
          <p:cNvSpPr/>
          <p:nvPr/>
        </p:nvSpPr>
        <p:spPr>
          <a:xfrm>
            <a:off x="3510054" y="6400800"/>
            <a:ext cx="4572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Parse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0" name="Rectangle 198"/>
          <p:cNvSpPr/>
          <p:nvPr/>
        </p:nvSpPr>
        <p:spPr>
          <a:xfrm>
            <a:off x="2367054" y="64008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Process Response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1" name="Rectangle 198"/>
          <p:cNvSpPr/>
          <p:nvPr/>
        </p:nvSpPr>
        <p:spPr>
          <a:xfrm>
            <a:off x="2367054" y="43434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Process Response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2" name="Rectangle 198"/>
          <p:cNvSpPr/>
          <p:nvPr/>
        </p:nvSpPr>
        <p:spPr>
          <a:xfrm>
            <a:off x="2367054" y="4953000"/>
            <a:ext cx="11430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Process Response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3" name="肘形连接符 352"/>
          <p:cNvCxnSpPr>
            <a:stCxn id="351" idx="1"/>
            <a:endCxn id="334" idx="1"/>
          </p:cNvCxnSpPr>
          <p:nvPr/>
        </p:nvCxnSpPr>
        <p:spPr>
          <a:xfrm rot="10800000" flipH="1">
            <a:off x="2367054" y="1524000"/>
            <a:ext cx="152400" cy="2971800"/>
          </a:xfrm>
          <a:prstGeom prst="bentConnector3">
            <a:avLst>
              <a:gd name="adj1" fmla="val -344286"/>
            </a:avLst>
          </a:prstGeom>
          <a:ln w="12700"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肘形连接符 353"/>
          <p:cNvCxnSpPr>
            <a:stCxn id="352" idx="1"/>
            <a:endCxn id="335" idx="1"/>
          </p:cNvCxnSpPr>
          <p:nvPr/>
        </p:nvCxnSpPr>
        <p:spPr>
          <a:xfrm rot="10800000" flipH="1">
            <a:off x="2367054" y="2743200"/>
            <a:ext cx="152400" cy="2362200"/>
          </a:xfrm>
          <a:prstGeom prst="bentConnector3">
            <a:avLst>
              <a:gd name="adj1" fmla="val -270000"/>
            </a:avLst>
          </a:prstGeom>
          <a:ln w="12700"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肘形连接符 354"/>
          <p:cNvCxnSpPr>
            <a:stCxn id="350" idx="1"/>
            <a:endCxn id="336" idx="1"/>
          </p:cNvCxnSpPr>
          <p:nvPr/>
        </p:nvCxnSpPr>
        <p:spPr>
          <a:xfrm rot="10800000" flipH="1">
            <a:off x="2367054" y="3581400"/>
            <a:ext cx="152400" cy="2971800"/>
          </a:xfrm>
          <a:prstGeom prst="bentConnector3">
            <a:avLst>
              <a:gd name="adj1" fmla="val -188776"/>
            </a:avLst>
          </a:prstGeom>
          <a:ln w="12700">
            <a:solidFill>
              <a:srgbClr val="FF0000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肘形连接符 355"/>
          <p:cNvCxnSpPr/>
          <p:nvPr/>
        </p:nvCxnSpPr>
        <p:spPr>
          <a:xfrm rot="10800000" flipV="1">
            <a:off x="4576854" y="1828800"/>
            <a:ext cx="457200" cy="2667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肘形连接符 356"/>
          <p:cNvCxnSpPr/>
          <p:nvPr/>
        </p:nvCxnSpPr>
        <p:spPr>
          <a:xfrm rot="10800000" flipV="1">
            <a:off x="4576854" y="3886200"/>
            <a:ext cx="457200" cy="2667000"/>
          </a:xfrm>
          <a:prstGeom prst="bentConnector3">
            <a:avLst>
              <a:gd name="adj1" fmla="val 29592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endCxn id="348" idx="3"/>
          </p:cNvCxnSpPr>
          <p:nvPr/>
        </p:nvCxnSpPr>
        <p:spPr>
          <a:xfrm rot="10800000">
            <a:off x="3967254" y="4495800"/>
            <a:ext cx="228600" cy="158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349" idx="3"/>
          </p:cNvCxnSpPr>
          <p:nvPr/>
        </p:nvCxnSpPr>
        <p:spPr>
          <a:xfrm rot="10800000">
            <a:off x="3967254" y="6553200"/>
            <a:ext cx="228600" cy="158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肘形连接符 359"/>
          <p:cNvCxnSpPr>
            <a:endCxn id="337" idx="1"/>
          </p:cNvCxnSpPr>
          <p:nvPr/>
        </p:nvCxnSpPr>
        <p:spPr>
          <a:xfrm>
            <a:off x="3357654" y="1524000"/>
            <a:ext cx="381000" cy="15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肘形连接符 360"/>
          <p:cNvCxnSpPr>
            <a:endCxn id="338" idx="1"/>
          </p:cNvCxnSpPr>
          <p:nvPr/>
        </p:nvCxnSpPr>
        <p:spPr>
          <a:xfrm>
            <a:off x="3357654" y="2743200"/>
            <a:ext cx="381000" cy="15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肘形连接符 361"/>
          <p:cNvCxnSpPr/>
          <p:nvPr/>
        </p:nvCxnSpPr>
        <p:spPr>
          <a:xfrm>
            <a:off x="3357654" y="3581400"/>
            <a:ext cx="1676400" cy="15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肘形连接符 362"/>
          <p:cNvCxnSpPr>
            <a:stCxn id="337" idx="3"/>
          </p:cNvCxnSpPr>
          <p:nvPr/>
        </p:nvCxnSpPr>
        <p:spPr>
          <a:xfrm>
            <a:off x="4348254" y="1524000"/>
            <a:ext cx="685800" cy="77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肘形连接符 363"/>
          <p:cNvCxnSpPr>
            <a:stCxn id="338" idx="3"/>
          </p:cNvCxnSpPr>
          <p:nvPr/>
        </p:nvCxnSpPr>
        <p:spPr>
          <a:xfrm flipV="1">
            <a:off x="4348254" y="1524000"/>
            <a:ext cx="685800" cy="12192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肘形连接符 364"/>
          <p:cNvCxnSpPr/>
          <p:nvPr/>
        </p:nvCxnSpPr>
        <p:spPr>
          <a:xfrm rot="5400000" flipH="1" flipV="1">
            <a:off x="5815104" y="400050"/>
            <a:ext cx="495300" cy="1447800"/>
          </a:xfrm>
          <a:prstGeom prst="bentConnector2">
            <a:avLst/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肘形连接符 365"/>
          <p:cNvCxnSpPr>
            <a:stCxn id="341" idx="2"/>
          </p:cNvCxnSpPr>
          <p:nvPr/>
        </p:nvCxnSpPr>
        <p:spPr>
          <a:xfrm rot="5400000">
            <a:off x="6938260" y="1219200"/>
            <a:ext cx="305594" cy="79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肘形连接符 366"/>
          <p:cNvCxnSpPr/>
          <p:nvPr/>
        </p:nvCxnSpPr>
        <p:spPr>
          <a:xfrm>
            <a:off x="5643654" y="1524000"/>
            <a:ext cx="1143000" cy="15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肘形连接符 367"/>
          <p:cNvCxnSpPr/>
          <p:nvPr/>
        </p:nvCxnSpPr>
        <p:spPr>
          <a:xfrm>
            <a:off x="7396254" y="1524000"/>
            <a:ext cx="609600" cy="15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肘形连接符 368"/>
          <p:cNvCxnSpPr/>
          <p:nvPr/>
        </p:nvCxnSpPr>
        <p:spPr>
          <a:xfrm>
            <a:off x="7396254" y="3581400"/>
            <a:ext cx="609600" cy="15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肘形连接符 369"/>
          <p:cNvCxnSpPr>
            <a:endCxn id="343" idx="1"/>
          </p:cNvCxnSpPr>
          <p:nvPr/>
        </p:nvCxnSpPr>
        <p:spPr>
          <a:xfrm>
            <a:off x="8386854" y="3581400"/>
            <a:ext cx="228600" cy="15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>
            <a:endCxn id="342" idx="1"/>
          </p:cNvCxnSpPr>
          <p:nvPr/>
        </p:nvCxnSpPr>
        <p:spPr>
          <a:xfrm>
            <a:off x="8386854" y="1524000"/>
            <a:ext cx="228600" cy="15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肘形连接符 371"/>
          <p:cNvCxnSpPr>
            <a:stCxn id="345" idx="3"/>
          </p:cNvCxnSpPr>
          <p:nvPr/>
        </p:nvCxnSpPr>
        <p:spPr>
          <a:xfrm flipH="1">
            <a:off x="9834654" y="1524000"/>
            <a:ext cx="381000" cy="3200400"/>
          </a:xfrm>
          <a:prstGeom prst="bentConnector3">
            <a:avLst>
              <a:gd name="adj1" fmla="val -69796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肘形连接符 372"/>
          <p:cNvCxnSpPr/>
          <p:nvPr/>
        </p:nvCxnSpPr>
        <p:spPr>
          <a:xfrm flipH="1">
            <a:off x="9849349" y="2168217"/>
            <a:ext cx="381000" cy="2590800"/>
          </a:xfrm>
          <a:prstGeom prst="bentConnector3">
            <a:avLst>
              <a:gd name="adj1" fmla="val -6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肘形连接符 373"/>
          <p:cNvCxnSpPr>
            <a:stCxn id="344" idx="3"/>
            <a:endCxn id="382" idx="0"/>
          </p:cNvCxnSpPr>
          <p:nvPr/>
        </p:nvCxnSpPr>
        <p:spPr>
          <a:xfrm flipH="1">
            <a:off x="9834654" y="3581400"/>
            <a:ext cx="381000" cy="2057400"/>
          </a:xfrm>
          <a:prstGeom prst="bentConnector3">
            <a:avLst>
              <a:gd name="adj1" fmla="val -33061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肘形连接符 374"/>
          <p:cNvCxnSpPr>
            <a:stCxn id="347" idx="2"/>
          </p:cNvCxnSpPr>
          <p:nvPr/>
        </p:nvCxnSpPr>
        <p:spPr>
          <a:xfrm rot="10800000">
            <a:off x="7396254" y="1828800"/>
            <a:ext cx="1524000" cy="2895600"/>
          </a:xfrm>
          <a:prstGeom prst="bentConnector3">
            <a:avLst>
              <a:gd name="adj1" fmla="val 75102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肘形连接符 375"/>
          <p:cNvCxnSpPr/>
          <p:nvPr/>
        </p:nvCxnSpPr>
        <p:spPr>
          <a:xfrm rot="10800000">
            <a:off x="5643654" y="1828800"/>
            <a:ext cx="1143000" cy="15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肘形连接符 376"/>
          <p:cNvCxnSpPr>
            <a:stCxn id="382" idx="2"/>
          </p:cNvCxnSpPr>
          <p:nvPr/>
        </p:nvCxnSpPr>
        <p:spPr>
          <a:xfrm rot="10800000">
            <a:off x="7396254" y="3886200"/>
            <a:ext cx="1524000" cy="1752600"/>
          </a:xfrm>
          <a:prstGeom prst="bentConnector3">
            <a:avLst>
              <a:gd name="adj1" fmla="val 8551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/>
          <p:cNvCxnSpPr>
            <a:stCxn id="338" idx="0"/>
            <a:endCxn id="340" idx="2"/>
          </p:cNvCxnSpPr>
          <p:nvPr/>
        </p:nvCxnSpPr>
        <p:spPr>
          <a:xfrm rot="5400000" flipH="1" flipV="1">
            <a:off x="3891054" y="2438400"/>
            <a:ext cx="304800" cy="1588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/>
          <p:cNvCxnSpPr>
            <a:stCxn id="337" idx="0"/>
            <a:endCxn id="339" idx="2"/>
          </p:cNvCxnSpPr>
          <p:nvPr/>
        </p:nvCxnSpPr>
        <p:spPr>
          <a:xfrm rot="5400000" flipH="1" flipV="1">
            <a:off x="3891054" y="1219200"/>
            <a:ext cx="304800" cy="1588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342" idx="2"/>
            <a:endCxn id="346" idx="1"/>
          </p:cNvCxnSpPr>
          <p:nvPr/>
        </p:nvCxnSpPr>
        <p:spPr>
          <a:xfrm rot="16200000" flipH="1">
            <a:off x="8729754" y="1790700"/>
            <a:ext cx="457200" cy="228600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肘形连接符 197"/>
          <p:cNvCxnSpPr>
            <a:stCxn id="348" idx="2"/>
            <a:endCxn id="352" idx="3"/>
          </p:cNvCxnSpPr>
          <p:nvPr/>
        </p:nvCxnSpPr>
        <p:spPr>
          <a:xfrm rot="5400000">
            <a:off x="3395754" y="4762500"/>
            <a:ext cx="457200" cy="228600"/>
          </a:xfrm>
          <a:prstGeom prst="bentConnector2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angle 198"/>
          <p:cNvSpPr/>
          <p:nvPr/>
        </p:nvSpPr>
        <p:spPr>
          <a:xfrm>
            <a:off x="8920254" y="5334000"/>
            <a:ext cx="914400" cy="609600"/>
          </a:xfrm>
          <a:prstGeom prst="snip2Diag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Service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383" name="组合 301"/>
          <p:cNvGrpSpPr/>
          <p:nvPr/>
        </p:nvGrpSpPr>
        <p:grpSpPr>
          <a:xfrm>
            <a:off x="5034054" y="1371600"/>
            <a:ext cx="609600" cy="609600"/>
            <a:chOff x="3124200" y="838200"/>
            <a:chExt cx="609600" cy="609600"/>
          </a:xfrm>
          <a:solidFill>
            <a:schemeClr val="bg1"/>
          </a:solidFill>
        </p:grpSpPr>
        <p:sp>
          <p:nvSpPr>
            <p:cNvPr id="384" name="Rectangle 198"/>
            <p:cNvSpPr/>
            <p:nvPr/>
          </p:nvSpPr>
          <p:spPr>
            <a:xfrm>
              <a:off x="3124200" y="838200"/>
              <a:ext cx="609600" cy="3048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5" name="Rectangle 198"/>
            <p:cNvSpPr/>
            <p:nvPr/>
          </p:nvSpPr>
          <p:spPr>
            <a:xfrm>
              <a:off x="3124200" y="1143000"/>
              <a:ext cx="609600" cy="3048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6" name="Rectangle 198"/>
            <p:cNvSpPr/>
            <p:nvPr/>
          </p:nvSpPr>
          <p:spPr>
            <a:xfrm>
              <a:off x="3124200" y="838200"/>
              <a:ext cx="609600" cy="6096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Socket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7" name="组合 300"/>
          <p:cNvGrpSpPr/>
          <p:nvPr/>
        </p:nvGrpSpPr>
        <p:grpSpPr>
          <a:xfrm>
            <a:off x="6786654" y="1371600"/>
            <a:ext cx="609600" cy="609600"/>
            <a:chOff x="4876800" y="838200"/>
            <a:chExt cx="609600" cy="609600"/>
          </a:xfrm>
          <a:solidFill>
            <a:schemeClr val="bg1"/>
          </a:solidFill>
        </p:grpSpPr>
        <p:sp>
          <p:nvSpPr>
            <p:cNvPr id="388" name="Rectangle 198"/>
            <p:cNvSpPr/>
            <p:nvPr/>
          </p:nvSpPr>
          <p:spPr>
            <a:xfrm>
              <a:off x="4876800" y="838200"/>
              <a:ext cx="609600" cy="3048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9" name="Rectangle 198"/>
            <p:cNvSpPr/>
            <p:nvPr/>
          </p:nvSpPr>
          <p:spPr>
            <a:xfrm>
              <a:off x="4876800" y="1143000"/>
              <a:ext cx="609600" cy="3048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0" name="Rectangle 198"/>
            <p:cNvSpPr/>
            <p:nvPr/>
          </p:nvSpPr>
          <p:spPr>
            <a:xfrm>
              <a:off x="4876800" y="838200"/>
              <a:ext cx="609600" cy="6096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Socket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1" name="组合 303"/>
          <p:cNvGrpSpPr/>
          <p:nvPr/>
        </p:nvGrpSpPr>
        <p:grpSpPr>
          <a:xfrm>
            <a:off x="6786654" y="3429000"/>
            <a:ext cx="609600" cy="609600"/>
            <a:chOff x="4876800" y="2895600"/>
            <a:chExt cx="609600" cy="609600"/>
          </a:xfrm>
          <a:solidFill>
            <a:schemeClr val="bg1"/>
          </a:solidFill>
        </p:grpSpPr>
        <p:sp>
          <p:nvSpPr>
            <p:cNvPr id="392" name="Rectangle 198"/>
            <p:cNvSpPr/>
            <p:nvPr/>
          </p:nvSpPr>
          <p:spPr>
            <a:xfrm>
              <a:off x="4876800" y="2895600"/>
              <a:ext cx="609600" cy="3048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3" name="Rectangle 198"/>
            <p:cNvSpPr/>
            <p:nvPr/>
          </p:nvSpPr>
          <p:spPr>
            <a:xfrm>
              <a:off x="4876800" y="3200400"/>
              <a:ext cx="609600" cy="3048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4" name="Rectangle 198"/>
            <p:cNvSpPr/>
            <p:nvPr/>
          </p:nvSpPr>
          <p:spPr>
            <a:xfrm>
              <a:off x="4876800" y="2895600"/>
              <a:ext cx="609600" cy="6096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Socket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5" name="组合 302"/>
          <p:cNvGrpSpPr/>
          <p:nvPr/>
        </p:nvGrpSpPr>
        <p:grpSpPr>
          <a:xfrm>
            <a:off x="5034054" y="3429000"/>
            <a:ext cx="609600" cy="609600"/>
            <a:chOff x="3124200" y="2895600"/>
            <a:chExt cx="609600" cy="609600"/>
          </a:xfrm>
          <a:solidFill>
            <a:schemeClr val="bg1"/>
          </a:solidFill>
        </p:grpSpPr>
        <p:sp>
          <p:nvSpPr>
            <p:cNvPr id="396" name="Rectangle 198"/>
            <p:cNvSpPr/>
            <p:nvPr/>
          </p:nvSpPr>
          <p:spPr>
            <a:xfrm>
              <a:off x="3124200" y="2895600"/>
              <a:ext cx="609600" cy="3048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7" name="Rectangle 198"/>
            <p:cNvSpPr/>
            <p:nvPr/>
          </p:nvSpPr>
          <p:spPr>
            <a:xfrm>
              <a:off x="3124200" y="3200400"/>
              <a:ext cx="609600" cy="3048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tangle 198"/>
            <p:cNvSpPr/>
            <p:nvPr/>
          </p:nvSpPr>
          <p:spPr>
            <a:xfrm>
              <a:off x="3124200" y="2895600"/>
              <a:ext cx="609600" cy="6096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Socket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9" name="组合 298"/>
          <p:cNvGrpSpPr/>
          <p:nvPr/>
        </p:nvGrpSpPr>
        <p:grpSpPr>
          <a:xfrm>
            <a:off x="4195854" y="4343400"/>
            <a:ext cx="381000" cy="2362200"/>
            <a:chOff x="2133600" y="3581400"/>
            <a:chExt cx="381000" cy="2362200"/>
          </a:xfrm>
          <a:solidFill>
            <a:schemeClr val="bg1"/>
          </a:solidFill>
        </p:grpSpPr>
        <p:sp>
          <p:nvSpPr>
            <p:cNvPr id="400" name="Rectangle 198"/>
            <p:cNvSpPr/>
            <p:nvPr/>
          </p:nvSpPr>
          <p:spPr>
            <a:xfrm>
              <a:off x="2133600" y="3581400"/>
              <a:ext cx="381000" cy="3048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tangle 198"/>
            <p:cNvSpPr/>
            <p:nvPr/>
          </p:nvSpPr>
          <p:spPr>
            <a:xfrm>
              <a:off x="2133600" y="5638800"/>
              <a:ext cx="381000" cy="3048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tangle 198"/>
            <p:cNvSpPr/>
            <p:nvPr/>
          </p:nvSpPr>
          <p:spPr>
            <a:xfrm>
              <a:off x="2133600" y="3581400"/>
              <a:ext cx="381000" cy="23622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Event Dispatcher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3" name="组合 299"/>
          <p:cNvGrpSpPr/>
          <p:nvPr/>
        </p:nvGrpSpPr>
        <p:grpSpPr>
          <a:xfrm>
            <a:off x="8005854" y="1371600"/>
            <a:ext cx="381000" cy="2362200"/>
            <a:chOff x="6096000" y="838200"/>
            <a:chExt cx="381000" cy="2362200"/>
          </a:xfrm>
          <a:solidFill>
            <a:schemeClr val="bg1"/>
          </a:solidFill>
        </p:grpSpPr>
        <p:sp>
          <p:nvSpPr>
            <p:cNvPr id="404" name="Rectangle 198"/>
            <p:cNvSpPr/>
            <p:nvPr/>
          </p:nvSpPr>
          <p:spPr>
            <a:xfrm>
              <a:off x="6096000" y="838200"/>
              <a:ext cx="381000" cy="3048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5" name="Rectangle 198"/>
            <p:cNvSpPr/>
            <p:nvPr/>
          </p:nvSpPr>
          <p:spPr>
            <a:xfrm>
              <a:off x="6096000" y="2895600"/>
              <a:ext cx="381000" cy="3048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6" name="Rectangle 198"/>
            <p:cNvSpPr/>
            <p:nvPr/>
          </p:nvSpPr>
          <p:spPr>
            <a:xfrm>
              <a:off x="6096000" y="838200"/>
              <a:ext cx="381000" cy="23622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Event Dispatcher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7" name="肘形连接符 406"/>
          <p:cNvCxnSpPr/>
          <p:nvPr/>
        </p:nvCxnSpPr>
        <p:spPr>
          <a:xfrm>
            <a:off x="5643654" y="3581400"/>
            <a:ext cx="1143000" cy="15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肘形连接符 407"/>
          <p:cNvCxnSpPr/>
          <p:nvPr/>
        </p:nvCxnSpPr>
        <p:spPr>
          <a:xfrm rot="10800000">
            <a:off x="5643654" y="3886200"/>
            <a:ext cx="1143000" cy="15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120"/>
          <p:cNvSpPr txBox="1"/>
          <p:nvPr/>
        </p:nvSpPr>
        <p:spPr>
          <a:xfrm>
            <a:off x="3281455" y="15240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Segoe UI Light" pitchFamily="34" charset="0"/>
              </a:rPr>
              <a:t>Client side</a:t>
            </a:r>
            <a:endParaRPr lang="zh-CN" altLang="en-US" dirty="0">
              <a:latin typeface="Segoe UI Light" pitchFamily="34" charset="0"/>
            </a:endParaRPr>
          </a:p>
        </p:txBody>
      </p:sp>
      <p:sp>
        <p:nvSpPr>
          <p:cNvPr id="410" name="TextBox 121"/>
          <p:cNvSpPr txBox="1"/>
          <p:nvPr/>
        </p:nvSpPr>
        <p:spPr>
          <a:xfrm>
            <a:off x="8158255" y="152400"/>
            <a:ext cx="12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Segoe UI Light" pitchFamily="34" charset="0"/>
              </a:rPr>
              <a:t>Server side</a:t>
            </a:r>
            <a:endParaRPr lang="zh-CN" altLang="en-US" dirty="0">
              <a:latin typeface="Segoe UI Light" pitchFamily="34" charset="0"/>
            </a:endParaRPr>
          </a:p>
        </p:txBody>
      </p:sp>
      <p:sp>
        <p:nvSpPr>
          <p:cNvPr id="411" name="Rectangle 198"/>
          <p:cNvSpPr/>
          <p:nvPr/>
        </p:nvSpPr>
        <p:spPr>
          <a:xfrm>
            <a:off x="5034054" y="2286000"/>
            <a:ext cx="6096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KeepWrite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12" name="直接箭头连接符 411"/>
          <p:cNvCxnSpPr>
            <a:stCxn id="411" idx="0"/>
            <a:endCxn id="386" idx="2"/>
          </p:cNvCxnSpPr>
          <p:nvPr/>
        </p:nvCxnSpPr>
        <p:spPr>
          <a:xfrm rot="5400000" flipH="1" flipV="1">
            <a:off x="5186454" y="2133600"/>
            <a:ext cx="304800" cy="1588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矩形 412"/>
          <p:cNvSpPr/>
          <p:nvPr/>
        </p:nvSpPr>
        <p:spPr>
          <a:xfrm>
            <a:off x="7176761" y="6368534"/>
            <a:ext cx="337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Different color = different </a:t>
            </a:r>
            <a:r>
              <a:rPr lang="en-US" altLang="zh-CN" dirty="0" smtClean="0"/>
              <a:t>thread</a:t>
            </a:r>
            <a:endParaRPr lang="zh-CN" altLang="en-US" dirty="0"/>
          </a:p>
        </p:txBody>
      </p:sp>
      <p:sp>
        <p:nvSpPr>
          <p:cNvPr id="414" name="矩形 413"/>
          <p:cNvSpPr/>
          <p:nvPr/>
        </p:nvSpPr>
        <p:spPr>
          <a:xfrm>
            <a:off x="8534400" y="2590801"/>
            <a:ext cx="1790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Concurrency within </a:t>
            </a:r>
            <a:r>
              <a:rPr lang="en-US" altLang="zh-CN" sz="1400" dirty="0" err="1">
                <a:solidFill>
                  <a:srgbClr val="FF0000"/>
                </a:solidFill>
              </a:rPr>
              <a:t>fd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415" name="直接箭头连接符 414"/>
          <p:cNvCxnSpPr/>
          <p:nvPr/>
        </p:nvCxnSpPr>
        <p:spPr>
          <a:xfrm flipV="1">
            <a:off x="8915400" y="2209800"/>
            <a:ext cx="0" cy="38100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矩形 415"/>
          <p:cNvSpPr/>
          <p:nvPr/>
        </p:nvSpPr>
        <p:spPr>
          <a:xfrm>
            <a:off x="7745772" y="682651"/>
            <a:ext cx="2236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 bthread for 1 request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418" name="直接箭头连接符 417"/>
          <p:cNvCxnSpPr/>
          <p:nvPr/>
        </p:nvCxnSpPr>
        <p:spPr>
          <a:xfrm>
            <a:off x="8686800" y="950733"/>
            <a:ext cx="0" cy="34763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矩形 418"/>
          <p:cNvSpPr/>
          <p:nvPr/>
        </p:nvSpPr>
        <p:spPr>
          <a:xfrm>
            <a:off x="664295" y="1895587"/>
            <a:ext cx="1182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bthread swap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(saving a CS)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121312" y="514817"/>
            <a:ext cx="8377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ABA-free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5410202" y="822594"/>
            <a:ext cx="4850" cy="43984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4428644" y="764162"/>
            <a:ext cx="986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Wait-free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>
            <a:off x="4800600" y="1071939"/>
            <a:ext cx="0" cy="33408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720432" y="768919"/>
            <a:ext cx="986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no locking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3460865" y="1099783"/>
            <a:ext cx="194561" cy="24187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096468" y="5537517"/>
            <a:ext cx="2200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Locate context </a:t>
            </a:r>
            <a:r>
              <a:rPr lang="en-US" altLang="zh-CN" sz="1400" dirty="0">
                <a:solidFill>
                  <a:srgbClr val="FF0000"/>
                </a:solidFill>
              </a:rPr>
              <a:t>in O(1) time 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w/o global contention</a:t>
            </a:r>
          </a:p>
        </p:txBody>
      </p:sp>
      <p:sp>
        <p:nvSpPr>
          <p:cNvPr id="148" name="矩形 147"/>
          <p:cNvSpPr/>
          <p:nvPr/>
        </p:nvSpPr>
        <p:spPr>
          <a:xfrm>
            <a:off x="8615455" y="434248"/>
            <a:ext cx="2236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work stealing scheduling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>
            <a:off x="9834654" y="742025"/>
            <a:ext cx="0" cy="47158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413" grpId="0"/>
      <p:bldP spid="414" grpId="0"/>
      <p:bldP spid="416" grpId="0"/>
      <p:bldP spid="419" grpId="0"/>
      <p:bldP spid="113" grpId="0"/>
      <p:bldP spid="118" grpId="0"/>
      <p:bldP spid="125" grpId="0"/>
      <p:bldP spid="97" grpId="0"/>
      <p:bldP spid="1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219201"/>
            <a:ext cx="9144000" cy="592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219200"/>
            <a:ext cx="9144000" cy="568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The built-in services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1219201"/>
            <a:ext cx="9144000" cy="77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1219201"/>
            <a:ext cx="9144000" cy="557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0" y="1219201"/>
            <a:ext cx="9144000" cy="576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0" y="1219201"/>
            <a:ext cx="9144000" cy="572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1219200"/>
            <a:ext cx="9144000" cy="593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1219200"/>
            <a:ext cx="9144000" cy="57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000" y="1215063"/>
            <a:ext cx="9144000" cy="572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1" y="1219200"/>
            <a:ext cx="11916749" cy="585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4000" y="1219201"/>
            <a:ext cx="9144000" cy="58693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5423" y="6453707"/>
            <a:ext cx="1434873" cy="361950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24000" y="1219201"/>
            <a:ext cx="9144000" cy="552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524000" y="6248401"/>
            <a:ext cx="9144000" cy="694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bvar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398032"/>
            <a:ext cx="4006712" cy="49149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359933"/>
            <a:ext cx="4648200" cy="148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960132"/>
            <a:ext cx="4648200" cy="148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椭圆 23"/>
          <p:cNvSpPr/>
          <p:nvPr/>
        </p:nvSpPr>
        <p:spPr>
          <a:xfrm>
            <a:off x="8839200" y="1436132"/>
            <a:ext cx="381000" cy="381000"/>
          </a:xfrm>
          <a:prstGeom prst="ellipse">
            <a:avLst/>
          </a:prstGeom>
          <a:solidFill>
            <a:schemeClr val="bg1">
              <a:lumMod val="95000"/>
              <a:alpha val="59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91600" y="114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QPS &amp; counting</a:t>
            </a:r>
          </a:p>
        </p:txBody>
      </p:sp>
      <p:sp>
        <p:nvSpPr>
          <p:cNvPr id="25" name="椭圆 24"/>
          <p:cNvSpPr/>
          <p:nvPr/>
        </p:nvSpPr>
        <p:spPr>
          <a:xfrm>
            <a:off x="8991600" y="3036332"/>
            <a:ext cx="381000" cy="381000"/>
          </a:xfrm>
          <a:prstGeom prst="ellipse">
            <a:avLst/>
          </a:prstGeom>
          <a:solidFill>
            <a:schemeClr val="bg1">
              <a:lumMod val="95000"/>
              <a:alpha val="59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220200" y="28077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Latency</a:t>
            </a:r>
          </a:p>
        </p:txBody>
      </p:sp>
      <p:sp>
        <p:nvSpPr>
          <p:cNvPr id="29" name="椭圆 28"/>
          <p:cNvSpPr/>
          <p:nvPr/>
        </p:nvSpPr>
        <p:spPr>
          <a:xfrm>
            <a:off x="2743200" y="2655332"/>
            <a:ext cx="381000" cy="381000"/>
          </a:xfrm>
          <a:prstGeom prst="ellipse">
            <a:avLst/>
          </a:prstGeom>
          <a:solidFill>
            <a:schemeClr val="bg1">
              <a:lumMod val="95000"/>
              <a:alpha val="59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124200" y="242673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Percentiles &amp; CDF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1" y="4484134"/>
            <a:ext cx="4718901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椭圆 31"/>
          <p:cNvSpPr/>
          <p:nvPr/>
        </p:nvSpPr>
        <p:spPr>
          <a:xfrm>
            <a:off x="5943600" y="4712732"/>
            <a:ext cx="381000" cy="381000"/>
          </a:xfrm>
          <a:prstGeom prst="ellipse">
            <a:avLst/>
          </a:prstGeom>
          <a:solidFill>
            <a:schemeClr val="bg1">
              <a:lumMod val="95000"/>
              <a:alpha val="59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61792" y="5017532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System-wide stats</a:t>
            </a:r>
          </a:p>
        </p:txBody>
      </p:sp>
      <p:sp>
        <p:nvSpPr>
          <p:cNvPr id="34" name="椭圆 33"/>
          <p:cNvSpPr/>
          <p:nvPr/>
        </p:nvSpPr>
        <p:spPr>
          <a:xfrm>
            <a:off x="2362200" y="5627132"/>
            <a:ext cx="381000" cy="381000"/>
          </a:xfrm>
          <a:prstGeom prst="ellipse">
            <a:avLst/>
          </a:prstGeom>
          <a:solidFill>
            <a:schemeClr val="bg1">
              <a:lumMod val="95000"/>
              <a:alpha val="59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95600" y="555093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Per-second stats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29000" y="6051323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Can be within any time window</a:t>
            </a:r>
          </a:p>
        </p:txBody>
      </p:sp>
      <p:cxnSp>
        <p:nvCxnSpPr>
          <p:cNvPr id="38" name="直接箭头连接符 37"/>
          <p:cNvCxnSpPr>
            <a:stCxn id="35" idx="2"/>
          </p:cNvCxnSpPr>
          <p:nvPr/>
        </p:nvCxnSpPr>
        <p:spPr>
          <a:xfrm>
            <a:off x="3733800" y="5889486"/>
            <a:ext cx="76200" cy="194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438400" y="4865132"/>
            <a:ext cx="304800" cy="304800"/>
          </a:xfrm>
          <a:prstGeom prst="ellipse">
            <a:avLst/>
          </a:prstGeom>
          <a:solidFill>
            <a:schemeClr val="bg1">
              <a:lumMod val="95000"/>
              <a:alpha val="59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048000" y="4865132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Min &amp; Max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雅黑style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569</Words>
  <Application>Microsoft Office PowerPoint</Application>
  <PresentationFormat>宽屏</PresentationFormat>
  <Paragraphs>226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Consolas</vt:lpstr>
      <vt:lpstr>Segoe UI Light</vt:lpstr>
      <vt:lpstr>Office Theme</vt:lpstr>
      <vt:lpstr>A tutorial on building large-scale services</vt:lpstr>
      <vt:lpstr>As a large-scale online service</vt:lpstr>
      <vt:lpstr>From the framework perspective</vt:lpstr>
      <vt:lpstr>Building a service</vt:lpstr>
      <vt:lpstr>RPC</vt:lpstr>
      <vt:lpstr>PowerPoint 演示文稿</vt:lpstr>
      <vt:lpstr>PowerPoint 演示文稿</vt:lpstr>
      <vt:lpstr>The built-in services</vt:lpstr>
      <vt:lpstr>bvar</vt:lpstr>
      <vt:lpstr>bvar</vt:lpstr>
      <vt:lpstr>From the architectural perspective</vt:lpstr>
      <vt:lpstr>A typical (isomorphic) service</vt:lpstr>
      <vt:lpstr>Add a server</vt:lpstr>
      <vt:lpstr>Remove a server</vt:lpstr>
      <vt:lpstr>When a server crashes</vt:lpstr>
      <vt:lpstr>When the NS crashes</vt:lpstr>
      <vt:lpstr>Experiments</vt:lpstr>
      <vt:lpstr>Collect data</vt:lpstr>
      <vt:lpstr>Dev cycles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如何搭建大型服务</dc:title>
  <dc:creator>gejun</dc:creator>
  <cp:lastModifiedBy>gejun</cp:lastModifiedBy>
  <cp:revision>466</cp:revision>
  <dcterms:created xsi:type="dcterms:W3CDTF">2006-08-16T00:00:00Z</dcterms:created>
  <dcterms:modified xsi:type="dcterms:W3CDTF">2018-03-08T05:43:17Z</dcterms:modified>
</cp:coreProperties>
</file>