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linkedin.com/in/rodrigoserracoelho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github.com/rodrigoserracoelho" TargetMode="External"/><Relationship Id="rId7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drigo Coelho"/>
          <p:cNvSpPr txBox="1"/>
          <p:nvPr>
            <p:ph type="body" idx="21"/>
          </p:nvPr>
        </p:nvSpPr>
        <p:spPr>
          <a:xfrm>
            <a:off x="1270000" y="13083068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Rodrigo Coelho</a:t>
            </a:r>
          </a:p>
        </p:txBody>
      </p:sp>
      <p:sp>
        <p:nvSpPr>
          <p:cNvPr id="152" name="CAPI Light Apache Camel API Gateway"/>
          <p:cNvSpPr txBox="1"/>
          <p:nvPr>
            <p:ph type="subTitle" sz="quarter" idx="1"/>
          </p:nvPr>
        </p:nvSpPr>
        <p:spPr>
          <a:xfrm>
            <a:off x="1270000" y="7990079"/>
            <a:ext cx="21844000" cy="251235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CAPI</a:t>
            </a:r>
            <a:br/>
            <a:r>
              <a:t>Light Apache Camel API Gateway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4768" y="128669"/>
            <a:ext cx="3754464" cy="5597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apachecon.png" descr="apache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3700" y="6248400"/>
            <a:ext cx="10896600" cy="121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Rectangle"/>
          <p:cNvGrpSpPr/>
          <p:nvPr/>
        </p:nvGrpSpPr>
        <p:grpSpPr>
          <a:xfrm>
            <a:off x="5008877" y="1493862"/>
            <a:ext cx="14474409" cy="11975916"/>
            <a:chOff x="0" y="0"/>
            <a:chExt cx="14474407" cy="11975915"/>
          </a:xfrm>
        </p:grpSpPr>
        <p:sp>
          <p:nvSpPr>
            <p:cNvPr id="221" name="Rectangle"/>
            <p:cNvSpPr/>
            <p:nvPr/>
          </p:nvSpPr>
          <p:spPr>
            <a:xfrm>
              <a:off x="101600" y="101600"/>
              <a:ext cx="14258508" cy="11633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sz="3200">
                  <a:solidFill>
                    <a:srgbClr val="000000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220" name="Rectangle Rectangle" descr="Rectangle 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474408" cy="11975916"/>
            </a:xfrm>
            <a:prstGeom prst="rect">
              <a:avLst/>
            </a:prstGeom>
            <a:effectLst/>
          </p:spPr>
        </p:pic>
      </p:grpSp>
      <p:sp>
        <p:nvSpPr>
          <p:cNvPr id="223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24" name="apachecon.png" descr="apache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API Model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API Model</a:t>
            </a:r>
          </a:p>
        </p:txBody>
      </p:sp>
      <p:pic>
        <p:nvPicPr>
          <p:cNvPr id="226" name="Screenshot 2020-09-27 at 20.43.03.png" descr="Screenshot 2020-09-27 at 20.4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6391" y="1681037"/>
            <a:ext cx="14011218" cy="11393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Rectangle Rectangle" descr="Rectangle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2525" y="1592027"/>
            <a:ext cx="18398149" cy="11654370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29" name="Screenshot 2020-09-27 at 20.46.05.png" descr="Screenshot 2020-09-27 at 20.46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7156" y="1831621"/>
            <a:ext cx="17429688" cy="1103548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31" name="apachecon.png" descr="apache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Demo Tim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Demo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Rectangle Rectangle" descr="Rectangle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2525" y="1592027"/>
            <a:ext cx="18398149" cy="11654370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235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36" name="apachecon.png" descr="apache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Demo Tim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Demo Time</a:t>
            </a:r>
          </a:p>
        </p:txBody>
      </p:sp>
      <p:sp>
        <p:nvSpPr>
          <p:cNvPr id="238" name="Start 2 remote services. (deployed on AWS)…"/>
          <p:cNvSpPr txBox="1"/>
          <p:nvPr/>
        </p:nvSpPr>
        <p:spPr>
          <a:xfrm>
            <a:off x="3597513" y="1803399"/>
            <a:ext cx="13838115" cy="1010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Start 2 remote services. (deployed on AWS) 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Request the first access token.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Deploy the first API: License Service. (unprotected) 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the API </a:t>
            </a:r>
            <a:r>
              <a:rPr b="1"/>
              <a:t>without</a:t>
            </a:r>
            <a:r>
              <a:t> a bearer token.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the API from our demo web application. (CORS)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Edit the API to play with CORS configuration.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Deploy the second API: Quote Service (protected and restricted) 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the API </a:t>
            </a:r>
            <a:r>
              <a:rPr b="1"/>
              <a:t>without</a:t>
            </a:r>
            <a:r>
              <a:t> a bearer token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Request an access token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the API </a:t>
            </a:r>
            <a:r>
              <a:rPr b="1"/>
              <a:t>with</a:t>
            </a:r>
            <a:r>
              <a:t> a bearer token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Rectangle Rectangle" descr="Rectangle Rectangl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2525" y="1592027"/>
            <a:ext cx="18398149" cy="11654370"/>
          </a:xfrm>
          <a:prstGeom prst="rect">
            <a:avLst/>
          </a:prstGeom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241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42" name="apachecon.png" descr="apache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Demo Tim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Demo Time</a:t>
            </a:r>
          </a:p>
        </p:txBody>
      </p:sp>
      <p:sp>
        <p:nvSpPr>
          <p:cNvPr id="244" name="Create the role and add the role to the client ID…"/>
          <p:cNvSpPr txBox="1"/>
          <p:nvPr/>
        </p:nvSpPr>
        <p:spPr>
          <a:xfrm>
            <a:off x="3465708" y="1869645"/>
            <a:ext cx="13838114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Create the role and add the role to the client ID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Request a new access token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the API </a:t>
            </a:r>
            <a:r>
              <a:rPr b="1"/>
              <a:t>with</a:t>
            </a:r>
            <a:r>
              <a:t> a bearer token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Call the API more than 10X minute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Observe the API being blocked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Check Zipkin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Check Prometheus</a:t>
            </a:r>
          </a:p>
          <a:p>
            <a:pPr marL="444499" indent="-444499" algn="l" defTabSz="584200">
              <a:spcBef>
                <a:spcPts val="4200"/>
              </a:spcBef>
              <a:buSzPct val="145000"/>
              <a:buChar char="•"/>
              <a:defRPr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Check Grafana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47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Github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Github</a:t>
            </a:r>
          </a:p>
        </p:txBody>
      </p:sp>
      <p:pic>
        <p:nvPicPr>
          <p:cNvPr id="249" name="Screenshot 2020-09-27 at 21.05.52.png" descr="Screenshot 2020-09-27 at 21.05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8278" y="1686367"/>
            <a:ext cx="14867444" cy="1034326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&gt; git clone https://github.com/rodrigoserracoelho/capi-gateway.git"/>
          <p:cNvSpPr txBox="1"/>
          <p:nvPr/>
        </p:nvSpPr>
        <p:spPr>
          <a:xfrm>
            <a:off x="4632883" y="12105813"/>
            <a:ext cx="15118233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&gt; git clone https://github.com/rodrigoserracoelho/capi-gateway.git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53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Questions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Questions</a:t>
            </a:r>
          </a:p>
        </p:txBody>
      </p:sp>
      <p:pic>
        <p:nvPicPr>
          <p:cNvPr id="255" name="iconfinder_construction_worker_5267460.png" descr="iconfinder_construction_worker_526746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0800" y="3606800"/>
            <a:ext cx="65024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Callout"/>
          <p:cNvSpPr/>
          <p:nvPr/>
        </p:nvSpPr>
        <p:spPr>
          <a:xfrm>
            <a:off x="7108111" y="4961980"/>
            <a:ext cx="3715147" cy="2308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9" y="0"/>
                </a:moveTo>
                <a:cubicBezTo>
                  <a:pt x="165" y="0"/>
                  <a:pt x="0" y="266"/>
                  <a:pt x="0" y="594"/>
                </a:cubicBezTo>
                <a:lnTo>
                  <a:pt x="0" y="13943"/>
                </a:lnTo>
                <a:cubicBezTo>
                  <a:pt x="0" y="14271"/>
                  <a:pt x="165" y="14537"/>
                  <a:pt x="369" y="14537"/>
                </a:cubicBezTo>
                <a:lnTo>
                  <a:pt x="14724" y="14537"/>
                </a:lnTo>
                <a:lnTo>
                  <a:pt x="21600" y="21600"/>
                </a:lnTo>
                <a:lnTo>
                  <a:pt x="16265" y="12358"/>
                </a:lnTo>
                <a:lnTo>
                  <a:pt x="16265" y="594"/>
                </a:lnTo>
                <a:cubicBezTo>
                  <a:pt x="16265" y="266"/>
                  <a:pt x="16100" y="0"/>
                  <a:pt x="15896" y="0"/>
                </a:cubicBez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odrigo Coelho"/>
          <p:cNvSpPr txBox="1"/>
          <p:nvPr>
            <p:ph type="body" idx="21"/>
          </p:nvPr>
        </p:nvSpPr>
        <p:spPr>
          <a:xfrm>
            <a:off x="-6111103" y="4243699"/>
            <a:ext cx="21844001" cy="1146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sz="704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Rodrigo Coelho</a:t>
            </a:r>
          </a:p>
        </p:txBody>
      </p:sp>
      <p:sp>
        <p:nvSpPr>
          <p:cNvPr id="157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158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About m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About me</a:t>
            </a:r>
          </a:p>
        </p:txBody>
      </p:sp>
      <p:pic>
        <p:nvPicPr>
          <p:cNvPr id="160" name="iconfinder_construction_worker_5267460.png" descr="iconfinder_construction_worker_526746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0670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ked in"/>
          <p:cNvSpPr txBox="1"/>
          <p:nvPr/>
        </p:nvSpPr>
        <p:spPr>
          <a:xfrm>
            <a:off x="3471588" y="5652096"/>
            <a:ext cx="2118445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u="sng">
                <a:latin typeface="Roboto"/>
                <a:ea typeface="Roboto"/>
                <a:cs typeface="Roboto"/>
                <a:sym typeface="Roboto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linked in</a:t>
            </a:r>
          </a:p>
        </p:txBody>
      </p:sp>
      <p:pic>
        <p:nvPicPr>
          <p:cNvPr id="162" name="iconfinder_1_Linkedin_unofficial_colored_svg_5296501.png" descr="iconfinder_1_Linkedin_unofficial_colored_svg_52965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57589" y="5326219"/>
            <a:ext cx="1388356" cy="138835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ithub"/>
          <p:cNvSpPr txBox="1"/>
          <p:nvPr/>
        </p:nvSpPr>
        <p:spPr>
          <a:xfrm>
            <a:off x="3710907" y="7383505"/>
            <a:ext cx="16398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u="sng">
                <a:latin typeface="Roboto"/>
                <a:ea typeface="Roboto"/>
                <a:cs typeface="Roboto"/>
                <a:sym typeface="Roboto"/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github</a:t>
            </a:r>
          </a:p>
        </p:txBody>
      </p:sp>
      <p:pic>
        <p:nvPicPr>
          <p:cNvPr id="164" name="iconfinder_github-social-media_765246.png" descr="iconfinder_github-social-media_76524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45266" y="6545305"/>
            <a:ext cx="2413001" cy="241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167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Not on this talk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Not on this talk</a:t>
            </a:r>
          </a:p>
        </p:txBody>
      </p:sp>
      <p:sp>
        <p:nvSpPr>
          <p:cNvPr id="169" name="Apache Camel…"/>
          <p:cNvSpPr txBox="1"/>
          <p:nvPr/>
        </p:nvSpPr>
        <p:spPr>
          <a:xfrm>
            <a:off x="9299773" y="3949700"/>
            <a:ext cx="8386464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97368" indent="-397368" algn="l">
              <a:buClr>
                <a:srgbClr val="FFFFFF"/>
              </a:buClr>
              <a:buSzPct val="100000"/>
              <a:buChar char="-"/>
              <a:defRPr sz="6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Apache Camel</a:t>
            </a:r>
          </a:p>
          <a:p>
            <a:pPr marL="397368" indent="-397368" algn="l">
              <a:buClr>
                <a:srgbClr val="FFFFFF"/>
              </a:buClr>
              <a:buSzPct val="100000"/>
              <a:buChar char="-"/>
              <a:defRPr sz="6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Kafka</a:t>
            </a:r>
          </a:p>
          <a:p>
            <a:pPr algn="l">
              <a:defRPr sz="6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Docker</a:t>
            </a:r>
          </a:p>
          <a:p>
            <a:pPr algn="l">
              <a:defRPr sz="6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Kubernetes</a:t>
            </a:r>
          </a:p>
          <a:p>
            <a:pPr marL="397368" indent="-397368" algn="l">
              <a:buClr>
                <a:srgbClr val="FFFFFF"/>
              </a:buClr>
              <a:buSzPct val="100000"/>
              <a:buChar char="-"/>
              <a:defRPr sz="6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Helm</a:t>
            </a:r>
          </a:p>
          <a:p>
            <a:pPr marL="397368" indent="-397368" algn="l">
              <a:buClr>
                <a:srgbClr val="FFFFFF"/>
              </a:buClr>
              <a:buSzPct val="100000"/>
              <a:buChar char="-"/>
              <a:defRPr sz="6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Scaling up monitoring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172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Key messag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Key message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0508" y="5866713"/>
            <a:ext cx="2512353" cy="2512353"/>
          </a:xfrm>
          <a:prstGeom prst="rect">
            <a:avLst/>
          </a:prstGeom>
          <a:ln w="254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9721" y="5883811"/>
            <a:ext cx="2514601" cy="2478157"/>
          </a:xfrm>
          <a:prstGeom prst="rect">
            <a:avLst/>
          </a:prstGeom>
          <a:ln w="25400">
            <a:miter lim="400000"/>
          </a:ln>
        </p:spPr>
      </p:pic>
      <p:sp>
        <p:nvSpPr>
          <p:cNvPr id="176" name="Line"/>
          <p:cNvSpPr/>
          <p:nvPr/>
        </p:nvSpPr>
        <p:spPr>
          <a:xfrm>
            <a:off x="4101820" y="7215745"/>
            <a:ext cx="15851189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179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Key messag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Key message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0508" y="5866713"/>
            <a:ext cx="2512353" cy="2512353"/>
          </a:xfrm>
          <a:prstGeom prst="rect">
            <a:avLst/>
          </a:prstGeom>
          <a:ln w="254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9721" y="5883811"/>
            <a:ext cx="2514601" cy="2478157"/>
          </a:xfrm>
          <a:prstGeom prst="rect">
            <a:avLst/>
          </a:prstGeom>
          <a:ln w="25400">
            <a:miter lim="400000"/>
          </a:ln>
        </p:spPr>
      </p:pic>
      <p:sp>
        <p:nvSpPr>
          <p:cNvPr id="183" name="Line"/>
          <p:cNvSpPr/>
          <p:nvPr/>
        </p:nvSpPr>
        <p:spPr>
          <a:xfrm>
            <a:off x="4178020" y="7215745"/>
            <a:ext cx="4066974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84988" y="6218795"/>
            <a:ext cx="3810001" cy="199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27824" y="5958445"/>
            <a:ext cx="2514601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218137" y="5967622"/>
            <a:ext cx="2514601" cy="249624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>
            <a:off x="10669780" y="7215745"/>
            <a:ext cx="910044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>
            <a:off x="14175258" y="7215745"/>
            <a:ext cx="910044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>
            <a:off x="17865573" y="7215745"/>
            <a:ext cx="206210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91388" y="9916810"/>
            <a:ext cx="2997201" cy="157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798430" y="9866010"/>
            <a:ext cx="1663701" cy="167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Bar Chart"/>
          <p:cNvSpPr/>
          <p:nvPr/>
        </p:nvSpPr>
        <p:spPr>
          <a:xfrm>
            <a:off x="10897131" y="10070054"/>
            <a:ext cx="1271684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3" name="Organisation"/>
          <p:cNvSpPr/>
          <p:nvPr/>
        </p:nvSpPr>
        <p:spPr>
          <a:xfrm>
            <a:off x="12435501" y="10120568"/>
            <a:ext cx="1358273" cy="1167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974" y="0"/>
                </a:moveTo>
                <a:cubicBezTo>
                  <a:pt x="7706" y="0"/>
                  <a:pt x="7487" y="255"/>
                  <a:pt x="7487" y="566"/>
                </a:cubicBezTo>
                <a:lnTo>
                  <a:pt x="7487" y="3615"/>
                </a:lnTo>
                <a:cubicBezTo>
                  <a:pt x="7487" y="3926"/>
                  <a:pt x="7706" y="4181"/>
                  <a:pt x="7974" y="4181"/>
                </a:cubicBezTo>
                <a:lnTo>
                  <a:pt x="10530" y="4181"/>
                </a:lnTo>
                <a:lnTo>
                  <a:pt x="10530" y="7322"/>
                </a:lnTo>
                <a:lnTo>
                  <a:pt x="3210" y="7322"/>
                </a:lnTo>
                <a:cubicBezTo>
                  <a:pt x="3102" y="7322"/>
                  <a:pt x="3015" y="7425"/>
                  <a:pt x="3015" y="7550"/>
                </a:cubicBezTo>
                <a:lnTo>
                  <a:pt x="3015" y="10705"/>
                </a:lnTo>
                <a:lnTo>
                  <a:pt x="974" y="10705"/>
                </a:lnTo>
                <a:cubicBezTo>
                  <a:pt x="706" y="10705"/>
                  <a:pt x="487" y="10960"/>
                  <a:pt x="487" y="11271"/>
                </a:cubicBezTo>
                <a:lnTo>
                  <a:pt x="487" y="13737"/>
                </a:lnTo>
                <a:cubicBezTo>
                  <a:pt x="487" y="14049"/>
                  <a:pt x="706" y="14304"/>
                  <a:pt x="974" y="14304"/>
                </a:cubicBezTo>
                <a:lnTo>
                  <a:pt x="3015" y="14304"/>
                </a:lnTo>
                <a:lnTo>
                  <a:pt x="3015" y="17244"/>
                </a:lnTo>
                <a:lnTo>
                  <a:pt x="1350" y="17244"/>
                </a:lnTo>
                <a:cubicBezTo>
                  <a:pt x="1243" y="17244"/>
                  <a:pt x="1156" y="17345"/>
                  <a:pt x="1156" y="17470"/>
                </a:cubicBezTo>
                <a:lnTo>
                  <a:pt x="1156" y="19454"/>
                </a:lnTo>
                <a:lnTo>
                  <a:pt x="274" y="19454"/>
                </a:lnTo>
                <a:cubicBezTo>
                  <a:pt x="124" y="19454"/>
                  <a:pt x="0" y="19598"/>
                  <a:pt x="0" y="19773"/>
                </a:cubicBezTo>
                <a:lnTo>
                  <a:pt x="0" y="21281"/>
                </a:lnTo>
                <a:cubicBezTo>
                  <a:pt x="0" y="21456"/>
                  <a:pt x="124" y="21600"/>
                  <a:pt x="274" y="21600"/>
                </a:cubicBezTo>
                <a:lnTo>
                  <a:pt x="2579" y="21600"/>
                </a:lnTo>
                <a:cubicBezTo>
                  <a:pt x="2729" y="21600"/>
                  <a:pt x="2853" y="21456"/>
                  <a:pt x="2853" y="21281"/>
                </a:cubicBezTo>
                <a:lnTo>
                  <a:pt x="2853" y="19773"/>
                </a:lnTo>
                <a:cubicBezTo>
                  <a:pt x="2853" y="19599"/>
                  <a:pt x="2729" y="19454"/>
                  <a:pt x="2579" y="19454"/>
                </a:cubicBezTo>
                <a:lnTo>
                  <a:pt x="1697" y="19454"/>
                </a:lnTo>
                <a:lnTo>
                  <a:pt x="1697" y="18111"/>
                </a:lnTo>
                <a:cubicBezTo>
                  <a:pt x="1697" y="17987"/>
                  <a:pt x="1784" y="17885"/>
                  <a:pt x="1891" y="17885"/>
                </a:cubicBezTo>
                <a:lnTo>
                  <a:pt x="4629" y="17885"/>
                </a:lnTo>
                <a:cubicBezTo>
                  <a:pt x="4736" y="17885"/>
                  <a:pt x="4824" y="17987"/>
                  <a:pt x="4824" y="18111"/>
                </a:cubicBezTo>
                <a:lnTo>
                  <a:pt x="4824" y="19454"/>
                </a:lnTo>
                <a:lnTo>
                  <a:pt x="3941" y="19454"/>
                </a:lnTo>
                <a:cubicBezTo>
                  <a:pt x="3791" y="19454"/>
                  <a:pt x="3668" y="19598"/>
                  <a:pt x="3668" y="19773"/>
                </a:cubicBezTo>
                <a:lnTo>
                  <a:pt x="3668" y="21281"/>
                </a:lnTo>
                <a:cubicBezTo>
                  <a:pt x="3668" y="21456"/>
                  <a:pt x="3791" y="21600"/>
                  <a:pt x="3941" y="21600"/>
                </a:cubicBezTo>
                <a:lnTo>
                  <a:pt x="6247" y="21600"/>
                </a:lnTo>
                <a:cubicBezTo>
                  <a:pt x="6397" y="21600"/>
                  <a:pt x="6519" y="21456"/>
                  <a:pt x="6519" y="21281"/>
                </a:cubicBezTo>
                <a:lnTo>
                  <a:pt x="6519" y="19773"/>
                </a:lnTo>
                <a:cubicBezTo>
                  <a:pt x="6519" y="19599"/>
                  <a:pt x="6397" y="19454"/>
                  <a:pt x="6247" y="19454"/>
                </a:cubicBezTo>
                <a:lnTo>
                  <a:pt x="5365" y="19454"/>
                </a:lnTo>
                <a:lnTo>
                  <a:pt x="5365" y="17470"/>
                </a:lnTo>
                <a:cubicBezTo>
                  <a:pt x="5365" y="17345"/>
                  <a:pt x="5277" y="17244"/>
                  <a:pt x="5170" y="17244"/>
                </a:cubicBezTo>
                <a:lnTo>
                  <a:pt x="3556" y="17244"/>
                </a:lnTo>
                <a:lnTo>
                  <a:pt x="3556" y="14304"/>
                </a:lnTo>
                <a:lnTo>
                  <a:pt x="5549" y="14304"/>
                </a:lnTo>
                <a:cubicBezTo>
                  <a:pt x="5816" y="14304"/>
                  <a:pt x="6035" y="14049"/>
                  <a:pt x="6035" y="13737"/>
                </a:cubicBezTo>
                <a:lnTo>
                  <a:pt x="6035" y="11271"/>
                </a:lnTo>
                <a:cubicBezTo>
                  <a:pt x="6035" y="10960"/>
                  <a:pt x="5816" y="10705"/>
                  <a:pt x="5549" y="10705"/>
                </a:cubicBezTo>
                <a:lnTo>
                  <a:pt x="3556" y="10705"/>
                </a:lnTo>
                <a:lnTo>
                  <a:pt x="3556" y="8179"/>
                </a:lnTo>
                <a:cubicBezTo>
                  <a:pt x="3556" y="8055"/>
                  <a:pt x="3643" y="7951"/>
                  <a:pt x="3750" y="7951"/>
                </a:cubicBezTo>
                <a:lnTo>
                  <a:pt x="10530" y="7951"/>
                </a:lnTo>
                <a:lnTo>
                  <a:pt x="10530" y="10705"/>
                </a:lnTo>
                <a:lnTo>
                  <a:pt x="8513" y="10705"/>
                </a:lnTo>
                <a:cubicBezTo>
                  <a:pt x="8246" y="10705"/>
                  <a:pt x="8026" y="10960"/>
                  <a:pt x="8026" y="11271"/>
                </a:cubicBezTo>
                <a:lnTo>
                  <a:pt x="8026" y="13737"/>
                </a:lnTo>
                <a:cubicBezTo>
                  <a:pt x="8026" y="14049"/>
                  <a:pt x="8246" y="14304"/>
                  <a:pt x="8513" y="14304"/>
                </a:cubicBezTo>
                <a:lnTo>
                  <a:pt x="10530" y="14304"/>
                </a:lnTo>
                <a:lnTo>
                  <a:pt x="10530" y="17244"/>
                </a:lnTo>
                <a:lnTo>
                  <a:pt x="8890" y="17244"/>
                </a:lnTo>
                <a:cubicBezTo>
                  <a:pt x="8783" y="17244"/>
                  <a:pt x="8696" y="17345"/>
                  <a:pt x="8696" y="17470"/>
                </a:cubicBezTo>
                <a:lnTo>
                  <a:pt x="8696" y="19454"/>
                </a:lnTo>
                <a:lnTo>
                  <a:pt x="7790" y="19454"/>
                </a:lnTo>
                <a:cubicBezTo>
                  <a:pt x="7640" y="19454"/>
                  <a:pt x="7516" y="19598"/>
                  <a:pt x="7516" y="19773"/>
                </a:cubicBezTo>
                <a:lnTo>
                  <a:pt x="7516" y="21281"/>
                </a:lnTo>
                <a:cubicBezTo>
                  <a:pt x="7516" y="21456"/>
                  <a:pt x="7640" y="21600"/>
                  <a:pt x="7790" y="21600"/>
                </a:cubicBezTo>
                <a:lnTo>
                  <a:pt x="10095" y="21600"/>
                </a:lnTo>
                <a:cubicBezTo>
                  <a:pt x="10245" y="21600"/>
                  <a:pt x="10367" y="21456"/>
                  <a:pt x="10367" y="21281"/>
                </a:cubicBezTo>
                <a:lnTo>
                  <a:pt x="10367" y="19773"/>
                </a:lnTo>
                <a:cubicBezTo>
                  <a:pt x="10367" y="19599"/>
                  <a:pt x="10245" y="19454"/>
                  <a:pt x="10095" y="19454"/>
                </a:cubicBezTo>
                <a:lnTo>
                  <a:pt x="9237" y="19454"/>
                </a:lnTo>
                <a:lnTo>
                  <a:pt x="9237" y="18111"/>
                </a:lnTo>
                <a:cubicBezTo>
                  <a:pt x="9237" y="17987"/>
                  <a:pt x="9324" y="17885"/>
                  <a:pt x="9431" y="17885"/>
                </a:cubicBezTo>
                <a:lnTo>
                  <a:pt x="12169" y="17885"/>
                </a:lnTo>
                <a:cubicBezTo>
                  <a:pt x="12276" y="17885"/>
                  <a:pt x="12363" y="17987"/>
                  <a:pt x="12363" y="18111"/>
                </a:cubicBezTo>
                <a:lnTo>
                  <a:pt x="12363" y="19454"/>
                </a:lnTo>
                <a:lnTo>
                  <a:pt x="11505" y="19454"/>
                </a:lnTo>
                <a:cubicBezTo>
                  <a:pt x="11355" y="19454"/>
                  <a:pt x="11233" y="19599"/>
                  <a:pt x="11233" y="19773"/>
                </a:cubicBezTo>
                <a:lnTo>
                  <a:pt x="11233" y="21281"/>
                </a:lnTo>
                <a:cubicBezTo>
                  <a:pt x="11233" y="21456"/>
                  <a:pt x="11355" y="21600"/>
                  <a:pt x="11505" y="21600"/>
                </a:cubicBezTo>
                <a:lnTo>
                  <a:pt x="13810" y="21600"/>
                </a:lnTo>
                <a:cubicBezTo>
                  <a:pt x="13960" y="21600"/>
                  <a:pt x="14084" y="21456"/>
                  <a:pt x="14084" y="21281"/>
                </a:cubicBezTo>
                <a:lnTo>
                  <a:pt x="14084" y="19773"/>
                </a:lnTo>
                <a:cubicBezTo>
                  <a:pt x="14084" y="19599"/>
                  <a:pt x="13960" y="19454"/>
                  <a:pt x="13810" y="19454"/>
                </a:cubicBezTo>
                <a:lnTo>
                  <a:pt x="12904" y="19454"/>
                </a:lnTo>
                <a:lnTo>
                  <a:pt x="12904" y="17470"/>
                </a:lnTo>
                <a:cubicBezTo>
                  <a:pt x="12904" y="17345"/>
                  <a:pt x="12817" y="17244"/>
                  <a:pt x="12710" y="17244"/>
                </a:cubicBezTo>
                <a:lnTo>
                  <a:pt x="11070" y="17244"/>
                </a:lnTo>
                <a:lnTo>
                  <a:pt x="11070" y="14304"/>
                </a:lnTo>
                <a:lnTo>
                  <a:pt x="13087" y="14304"/>
                </a:lnTo>
                <a:cubicBezTo>
                  <a:pt x="13354" y="14304"/>
                  <a:pt x="13574" y="14049"/>
                  <a:pt x="13574" y="13737"/>
                </a:cubicBezTo>
                <a:lnTo>
                  <a:pt x="13574" y="11271"/>
                </a:lnTo>
                <a:cubicBezTo>
                  <a:pt x="13574" y="10960"/>
                  <a:pt x="13354" y="10705"/>
                  <a:pt x="13087" y="10705"/>
                </a:cubicBezTo>
                <a:lnTo>
                  <a:pt x="11070" y="10705"/>
                </a:lnTo>
                <a:lnTo>
                  <a:pt x="11070" y="7951"/>
                </a:lnTo>
                <a:lnTo>
                  <a:pt x="17850" y="7951"/>
                </a:lnTo>
                <a:cubicBezTo>
                  <a:pt x="17957" y="7951"/>
                  <a:pt x="18044" y="8055"/>
                  <a:pt x="18044" y="8179"/>
                </a:cubicBezTo>
                <a:lnTo>
                  <a:pt x="18044" y="10705"/>
                </a:lnTo>
                <a:lnTo>
                  <a:pt x="16051" y="10705"/>
                </a:lnTo>
                <a:cubicBezTo>
                  <a:pt x="15784" y="10705"/>
                  <a:pt x="15565" y="10960"/>
                  <a:pt x="15565" y="11271"/>
                </a:cubicBezTo>
                <a:lnTo>
                  <a:pt x="15565" y="13737"/>
                </a:lnTo>
                <a:cubicBezTo>
                  <a:pt x="15565" y="14049"/>
                  <a:pt x="15784" y="14304"/>
                  <a:pt x="16051" y="14304"/>
                </a:cubicBezTo>
                <a:lnTo>
                  <a:pt x="18044" y="14304"/>
                </a:lnTo>
                <a:lnTo>
                  <a:pt x="18044" y="17244"/>
                </a:lnTo>
                <a:lnTo>
                  <a:pt x="16430" y="17244"/>
                </a:lnTo>
                <a:cubicBezTo>
                  <a:pt x="16323" y="17244"/>
                  <a:pt x="16235" y="17345"/>
                  <a:pt x="16235" y="17470"/>
                </a:cubicBezTo>
                <a:lnTo>
                  <a:pt x="16235" y="19454"/>
                </a:lnTo>
                <a:lnTo>
                  <a:pt x="15353" y="19454"/>
                </a:lnTo>
                <a:cubicBezTo>
                  <a:pt x="15203" y="19454"/>
                  <a:pt x="15079" y="19599"/>
                  <a:pt x="15079" y="19773"/>
                </a:cubicBezTo>
                <a:lnTo>
                  <a:pt x="15079" y="21281"/>
                </a:lnTo>
                <a:cubicBezTo>
                  <a:pt x="15079" y="21456"/>
                  <a:pt x="15203" y="21600"/>
                  <a:pt x="15353" y="21600"/>
                </a:cubicBezTo>
                <a:lnTo>
                  <a:pt x="17659" y="21600"/>
                </a:lnTo>
                <a:cubicBezTo>
                  <a:pt x="17809" y="21600"/>
                  <a:pt x="17931" y="21456"/>
                  <a:pt x="17931" y="21281"/>
                </a:cubicBezTo>
                <a:lnTo>
                  <a:pt x="17931" y="19773"/>
                </a:lnTo>
                <a:cubicBezTo>
                  <a:pt x="17931" y="19599"/>
                  <a:pt x="17809" y="19454"/>
                  <a:pt x="17659" y="19454"/>
                </a:cubicBezTo>
                <a:lnTo>
                  <a:pt x="16776" y="19454"/>
                </a:lnTo>
                <a:lnTo>
                  <a:pt x="16776" y="18111"/>
                </a:lnTo>
                <a:cubicBezTo>
                  <a:pt x="16776" y="17987"/>
                  <a:pt x="16864" y="17885"/>
                  <a:pt x="16971" y="17885"/>
                </a:cubicBezTo>
                <a:lnTo>
                  <a:pt x="19709" y="17885"/>
                </a:lnTo>
                <a:cubicBezTo>
                  <a:pt x="19816" y="17885"/>
                  <a:pt x="19903" y="17987"/>
                  <a:pt x="19903" y="18111"/>
                </a:cubicBezTo>
                <a:lnTo>
                  <a:pt x="19903" y="19454"/>
                </a:lnTo>
                <a:lnTo>
                  <a:pt x="19021" y="19454"/>
                </a:lnTo>
                <a:cubicBezTo>
                  <a:pt x="18871" y="19454"/>
                  <a:pt x="18747" y="19599"/>
                  <a:pt x="18747" y="19773"/>
                </a:cubicBezTo>
                <a:lnTo>
                  <a:pt x="18747" y="21281"/>
                </a:lnTo>
                <a:cubicBezTo>
                  <a:pt x="18747" y="21456"/>
                  <a:pt x="18871" y="21600"/>
                  <a:pt x="19021" y="21600"/>
                </a:cubicBezTo>
                <a:lnTo>
                  <a:pt x="21326" y="21600"/>
                </a:lnTo>
                <a:cubicBezTo>
                  <a:pt x="21476" y="21600"/>
                  <a:pt x="21600" y="21456"/>
                  <a:pt x="21600" y="21281"/>
                </a:cubicBezTo>
                <a:lnTo>
                  <a:pt x="21600" y="19773"/>
                </a:lnTo>
                <a:cubicBezTo>
                  <a:pt x="21600" y="19599"/>
                  <a:pt x="21476" y="19454"/>
                  <a:pt x="21326" y="19454"/>
                </a:cubicBezTo>
                <a:lnTo>
                  <a:pt x="20444" y="19454"/>
                </a:lnTo>
                <a:lnTo>
                  <a:pt x="20444" y="17470"/>
                </a:lnTo>
                <a:cubicBezTo>
                  <a:pt x="20444" y="17345"/>
                  <a:pt x="20357" y="17244"/>
                  <a:pt x="20250" y="17244"/>
                </a:cubicBezTo>
                <a:lnTo>
                  <a:pt x="18585" y="17244"/>
                </a:lnTo>
                <a:lnTo>
                  <a:pt x="18585" y="14304"/>
                </a:lnTo>
                <a:lnTo>
                  <a:pt x="20626" y="14304"/>
                </a:lnTo>
                <a:cubicBezTo>
                  <a:pt x="20894" y="14304"/>
                  <a:pt x="21113" y="14049"/>
                  <a:pt x="21113" y="13737"/>
                </a:cubicBezTo>
                <a:lnTo>
                  <a:pt x="21113" y="11271"/>
                </a:lnTo>
                <a:cubicBezTo>
                  <a:pt x="21113" y="10960"/>
                  <a:pt x="20894" y="10705"/>
                  <a:pt x="20626" y="10705"/>
                </a:cubicBezTo>
                <a:lnTo>
                  <a:pt x="18585" y="10705"/>
                </a:lnTo>
                <a:lnTo>
                  <a:pt x="18585" y="7550"/>
                </a:lnTo>
                <a:cubicBezTo>
                  <a:pt x="18585" y="7425"/>
                  <a:pt x="18498" y="7322"/>
                  <a:pt x="18390" y="7322"/>
                </a:cubicBezTo>
                <a:lnTo>
                  <a:pt x="11070" y="7322"/>
                </a:lnTo>
                <a:lnTo>
                  <a:pt x="11070" y="4181"/>
                </a:lnTo>
                <a:lnTo>
                  <a:pt x="13626" y="4181"/>
                </a:lnTo>
                <a:cubicBezTo>
                  <a:pt x="13894" y="4181"/>
                  <a:pt x="14113" y="3926"/>
                  <a:pt x="14113" y="3615"/>
                </a:cubicBezTo>
                <a:lnTo>
                  <a:pt x="14113" y="566"/>
                </a:lnTo>
                <a:cubicBezTo>
                  <a:pt x="14113" y="255"/>
                  <a:pt x="13894" y="0"/>
                  <a:pt x="13626" y="0"/>
                </a:cubicBezTo>
                <a:lnTo>
                  <a:pt x="10800" y="0"/>
                </a:lnTo>
                <a:lnTo>
                  <a:pt x="7974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4" name="Line"/>
          <p:cNvSpPr/>
          <p:nvPr/>
        </p:nvSpPr>
        <p:spPr>
          <a:xfrm flipV="1">
            <a:off x="9489989" y="8370575"/>
            <a:ext cx="1" cy="1388356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197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Features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199" name="- Light API Gateway powered by Apache Camel dynamics routes.…"/>
          <p:cNvSpPr txBox="1"/>
          <p:nvPr/>
        </p:nvSpPr>
        <p:spPr>
          <a:xfrm>
            <a:off x="2859276" y="1543049"/>
            <a:ext cx="18665448" cy="1154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Light API Gateway powered by Apache Camel dynamics routes.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Customizable processors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Easy deployment of Swagger and Open API endpoints.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Keycloak integration, for API Manager and Deployed API's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REST endpoint to manage your API's.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Distributed tracing system (Zipkin)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Metrics (Prometheus)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Hawtio (JVM management console)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API Subscription Engine (Keycloak)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Traffic management (Apache Camel Kafka [</a:t>
            </a:r>
            <a:r>
              <a:rPr i="1" u="sng">
                <a:latin typeface="Roboto Medium"/>
                <a:ea typeface="Roboto Medium"/>
                <a:cs typeface="Roboto Medium"/>
                <a:sym typeface="Roboto Medium"/>
              </a:rPr>
              <a:t>component</a:t>
            </a:r>
            <a:r>
              <a:t>])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Analytics for the metrics (Grafana)</a:t>
            </a:r>
          </a:p>
          <a:p>
            <a:pPr marL="279400" indent="-279400" algn="l">
              <a:buClr>
                <a:srgbClr val="FFFFFF"/>
              </a:buClr>
              <a:buSzPct val="100000"/>
              <a:buChar char="-"/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Error/Blocking strategies (customizable Error Endpoint).</a:t>
            </a:r>
          </a:p>
          <a:p>
            <a:pPr marL="279400" indent="-279400" algn="l">
              <a:buClr>
                <a:srgbClr val="FFFFFF"/>
              </a:buClr>
              <a:buSzPct val="100000"/>
              <a:buChar char="-"/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Load balancing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Soon available:</a:t>
            </a:r>
          </a:p>
          <a:p>
            <a:pPr algn="l">
              <a:def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- Angular API Manager Interface. (Demo version available for Helm users)</a:t>
            </a:r>
            <a:br/>
            <a:r>
              <a:t>- Web Socket Gateway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02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Architectur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5869" y="1808953"/>
            <a:ext cx="14452262" cy="11080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07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Architectur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5869" y="1808953"/>
            <a:ext cx="14452262" cy="1108081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ctangle"/>
          <p:cNvSpPr/>
          <p:nvPr/>
        </p:nvSpPr>
        <p:spPr>
          <a:xfrm>
            <a:off x="11321063" y="1700703"/>
            <a:ext cx="8635464" cy="11514160"/>
          </a:xfrm>
          <a:prstGeom prst="rect">
            <a:avLst/>
          </a:prstGeom>
          <a:solidFill>
            <a:srgbClr val="000000">
              <a:alpha val="159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2683003" y="1700703"/>
            <a:ext cx="8635465" cy="11514160"/>
          </a:xfrm>
          <a:prstGeom prst="rect">
            <a:avLst/>
          </a:prstGeom>
          <a:solidFill>
            <a:srgbClr val="000000">
              <a:alpha val="9251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blipFill rotWithShape="1">
                  <a:blip r:embed="rId4"/>
                  <a:srcRect l="0" t="0" r="0" b="0"/>
                  <a:tile tx="0" ty="0" sx="100000" sy="100000" flip="none" algn="tl"/>
                </a:blip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API - Light Apache Camel API Gateway"/>
          <p:cNvSpPr txBox="1"/>
          <p:nvPr>
            <p:ph type="subTitle" sz="quarter" idx="1"/>
          </p:nvPr>
        </p:nvSpPr>
        <p:spPr>
          <a:xfrm>
            <a:off x="10100961" y="13195726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 sz="29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CAPI - Light Apache Camel API Gateway</a:t>
            </a:r>
          </a:p>
        </p:txBody>
      </p:sp>
      <p:pic>
        <p:nvPicPr>
          <p:cNvPr id="214" name="apachecon.png" descr="apache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7" y="186103"/>
            <a:ext cx="5588829" cy="62532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Architecture"/>
          <p:cNvSpPr/>
          <p:nvPr/>
        </p:nvSpPr>
        <p:spPr>
          <a:xfrm>
            <a:off x="14453533" y="114643"/>
            <a:ext cx="9876675" cy="1388355"/>
          </a:xfrm>
          <a:prstGeom prst="roundRect">
            <a:avLst>
              <a:gd name="adj" fmla="val 15000"/>
            </a:avLst>
          </a:prstGeom>
          <a:solidFill>
            <a:schemeClr val="accent6">
              <a:hueOff val="-540459"/>
              <a:satOff val="8672"/>
              <a:lumOff val="-253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ctr"/>
          <a:lstStyle>
            <a:lvl1pPr defTabSz="457200">
              <a:defRPr sz="8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5869" y="1808953"/>
            <a:ext cx="14452262" cy="1108081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ectangle"/>
          <p:cNvSpPr/>
          <p:nvPr/>
        </p:nvSpPr>
        <p:spPr>
          <a:xfrm>
            <a:off x="11321063" y="1700703"/>
            <a:ext cx="8635464" cy="11514160"/>
          </a:xfrm>
          <a:prstGeom prst="rect">
            <a:avLst/>
          </a:prstGeom>
          <a:solidFill>
            <a:srgbClr val="000000">
              <a:alpha val="934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8" name="Rectangle"/>
          <p:cNvSpPr/>
          <p:nvPr/>
        </p:nvSpPr>
        <p:spPr>
          <a:xfrm>
            <a:off x="2683003" y="1700703"/>
            <a:ext cx="8635465" cy="11514160"/>
          </a:xfrm>
          <a:prstGeom prst="rect">
            <a:avLst/>
          </a:prstGeom>
          <a:solidFill>
            <a:srgbClr val="000000">
              <a:alpha val="157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blipFill rotWithShape="1">
                  <a:blip r:embed="rId4"/>
                  <a:srcRect l="0" t="0" r="0" b="0"/>
                  <a:tile tx="0" ty="0" sx="100000" sy="100000" flip="none" algn="tl"/>
                </a:blip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