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4" r:id="rId8"/>
    <p:sldId id="261" r:id="rId9"/>
    <p:sldId id="265" r:id="rId10"/>
    <p:sldId id="263" r:id="rId11"/>
    <p:sldId id="266" r:id="rId12"/>
    <p:sldId id="267" r:id="rId13"/>
    <p:sldId id="262" r:id="rId14"/>
    <p:sldId id="268" r:id="rId15"/>
    <p:sldId id="271" r:id="rId16"/>
    <p:sldId id="272" r:id="rId17"/>
    <p:sldId id="273" r:id="rId18"/>
    <p:sldId id="275" r:id="rId19"/>
    <p:sldId id="274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78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31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3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21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32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84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6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0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5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1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07B2-FCF9-4B27-9118-3A3AB985CB6A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6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410445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Apache Isis integrates with Apache </a:t>
            </a:r>
            <a:r>
              <a:rPr lang="en-GB" dirty="0" err="1" smtClean="0"/>
              <a:t>Shiro</a:t>
            </a:r>
            <a:r>
              <a:rPr lang="en-GB" dirty="0" smtClean="0"/>
              <a:t> for authentication and authorization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484784"/>
            <a:ext cx="35283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Isis’ </a:t>
            </a:r>
            <a:r>
              <a:rPr lang="en-GB" dirty="0" err="1" smtClean="0"/>
              <a:t>quickstart</a:t>
            </a:r>
            <a:r>
              <a:rPr lang="en-GB" dirty="0" smtClean="0"/>
              <a:t> archetype generates a simple “</a:t>
            </a:r>
            <a:r>
              <a:rPr lang="en-GB" dirty="0" err="1" smtClean="0"/>
              <a:t>ToDo</a:t>
            </a:r>
            <a:r>
              <a:rPr lang="en-GB" dirty="0" smtClean="0"/>
              <a:t>” </a:t>
            </a:r>
            <a:r>
              <a:rPr lang="en-GB" dirty="0" err="1" smtClean="0"/>
              <a:t>webapp</a:t>
            </a:r>
            <a:r>
              <a:rPr lang="en-GB" dirty="0" smtClean="0"/>
              <a:t>...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2492896"/>
            <a:ext cx="338437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with Isis using Apache Wicket as the underlying web framework</a:t>
            </a:r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7544" y="3318376"/>
            <a:ext cx="446449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 also uses the JDO API for persistence; </a:t>
            </a:r>
            <a:r>
              <a:rPr lang="en-GB" dirty="0" err="1" smtClean="0"/>
              <a:t>DataNucleus</a:t>
            </a:r>
            <a:r>
              <a:rPr lang="en-GB" dirty="0" smtClean="0"/>
              <a:t> is used as the implementation</a:t>
            </a:r>
            <a:endParaRPr lang="en-GB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4149080"/>
            <a:ext cx="3801041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javax.jdo.annotations.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PersistenceCapable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identityType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IdentityType.</a:t>
            </a:r>
            <a:r>
              <a:rPr lang="en-GB" sz="1100" i="1" dirty="0" err="1" smtClean="0">
                <a:solidFill>
                  <a:srgbClr val="0000C0"/>
                </a:solidFill>
                <a:latin typeface="Consolas"/>
              </a:rPr>
              <a:t>DATASTORE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javax.jdo.annotations.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DatastoreIdentity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 ... )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javax.jdo.annotations.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Version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 ... )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javax.jdo.annotations.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Uniques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({ ... })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javax.jdo.annotations.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Queries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79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28083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Properties that are not disabled can be edited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7864" y="260648"/>
            <a:ext cx="4493538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getDescription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 { ... }</a:t>
            </a:r>
            <a:endParaRPr lang="en-GB" sz="11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setDescription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descr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{ ... }</a:t>
            </a:r>
            <a:endParaRPr lang="en-US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28083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but disabled properties may not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5856" y="1556792"/>
            <a:ext cx="5724644" cy="1277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646464"/>
                </a:solidFill>
                <a:latin typeface="Consolas"/>
              </a:rPr>
              <a:t>@Disabled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(reason=</a:t>
            </a:r>
            <a:r>
              <a:rPr lang="en-US" sz="1100" dirty="0">
                <a:solidFill>
                  <a:srgbClr val="2A00FF"/>
                </a:solidFill>
                <a:latin typeface="Consolas"/>
              </a:rPr>
              <a:t>"Use action to update both category and subcategory"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Category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getCategory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 { ... }</a:t>
            </a:r>
            <a:endParaRPr lang="en-GB" sz="11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setCategory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Category category)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006805"/>
            <a:ext cx="338437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Properties can be validated declaratively using annotations ...</a:t>
            </a:r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947150" y="4149080"/>
            <a:ext cx="4108817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RegEx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(validation =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"\\w[@&amp;:\\-\\,\\.\\+ \\w]*"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GB" sz="11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getDescription</a:t>
            </a:r>
            <a:r>
              <a:rPr lang="en-GB" sz="11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{ ... }</a:t>
            </a:r>
            <a:endParaRPr lang="en-GB" sz="11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5241974"/>
            <a:ext cx="338437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or properties can be validated imperatively through a supporting </a:t>
            </a:r>
            <a:r>
              <a:rPr lang="en-GB" i="1" dirty="0" err="1" smtClean="0"/>
              <a:t>validateXxx</a:t>
            </a:r>
            <a:r>
              <a:rPr lang="en-GB" i="1" dirty="0" smtClean="0"/>
              <a:t>() </a:t>
            </a:r>
            <a:r>
              <a:rPr lang="en-GB" dirty="0" smtClean="0"/>
              <a:t>method</a:t>
            </a:r>
            <a:endParaRPr lang="en-GB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23928" y="5229200"/>
            <a:ext cx="4801314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validateDueBy</a:t>
            </a:r>
            <a:r>
              <a:rPr lang="en-US" sz="11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LocalDate</a:t>
            </a:r>
            <a:r>
              <a:rPr lang="en-US" sz="11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dueBy</a:t>
            </a:r>
            <a:r>
              <a:rPr lang="en-US" sz="11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dueBy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i="1" dirty="0" err="1">
                <a:solidFill>
                  <a:srgbClr val="000000"/>
                </a:solidFill>
                <a:latin typeface="Consolas"/>
              </a:rPr>
              <a:t>isMoreThanOneWeekInPast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dueBy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?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Due by date cannot be more than one week old"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}</a:t>
            </a:r>
            <a:endParaRPr lang="en-GB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3068960"/>
            <a:ext cx="374441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Properties (and other class members) can also be hidden</a:t>
            </a:r>
            <a:endParaRPr lang="en-GB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947150" y="2852936"/>
            <a:ext cx="2954655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Hidden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getOwnedBy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5464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20688"/>
            <a:ext cx="216024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No-</a:t>
            </a:r>
            <a:r>
              <a:rPr lang="en-GB" dirty="0" err="1" smtClean="0"/>
              <a:t>arg</a:t>
            </a:r>
            <a:r>
              <a:rPr lang="en-GB" dirty="0" smtClean="0"/>
              <a:t> actions can</a:t>
            </a:r>
          </a:p>
          <a:p>
            <a:pPr algn="ctr"/>
            <a:r>
              <a:rPr lang="en-GB" dirty="0" smtClean="0"/>
              <a:t>be invoked directly...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47150" y="404664"/>
            <a:ext cx="2569934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"Done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completed()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setComplete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...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2445715"/>
            <a:ext cx="237626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but any action can be disabled as required</a:t>
            </a:r>
            <a:endParaRPr lang="en-GB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909695" y="2276872"/>
            <a:ext cx="4262705" cy="1277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disableCompleted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C0"/>
                </a:solidFill>
                <a:latin typeface="Consolas"/>
              </a:rPr>
              <a:t>isComplete</a:t>
            </a:r>
            <a:r>
              <a:rPr lang="en-US" sz="1100" b="1" dirty="0" smtClean="0">
                <a:solidFill>
                  <a:srgbClr val="0000C0"/>
                </a:solidFill>
                <a:latin typeface="Consolas"/>
              </a:rPr>
              <a:t>()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? 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"Already completed"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600" y="4077072"/>
            <a:ext cx="237626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Actions taking </a:t>
            </a:r>
            <a:r>
              <a:rPr lang="en-GB" dirty="0" err="1" smtClean="0"/>
              <a:t>args</a:t>
            </a:r>
            <a:r>
              <a:rPr lang="en-GB" dirty="0" smtClean="0"/>
              <a:t> can also be invoked...</a:t>
            </a:r>
            <a:endParaRPr lang="en-GB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3789040"/>
            <a:ext cx="3877985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pt-BR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t-BR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ToDoItem add(</a:t>
            </a:r>
            <a:r>
              <a:rPr lang="pt-BR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ToDoItem toDoItem)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getDependencies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().add(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1108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0531" y="548680"/>
            <a:ext cx="511135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</a:t>
            </a:r>
            <a:r>
              <a:rPr lang="en-GB" dirty="0" smtClean="0"/>
              <a:t>a</a:t>
            </a:r>
            <a:r>
              <a:rPr lang="en-GB" dirty="0" smtClean="0"/>
              <a:t> form prompts for the arguments to invoke the action</a:t>
            </a:r>
            <a:r>
              <a:rPr lang="en-GB" dirty="0"/>
              <a:t>. Autocomplete allows the user to lookup references to other objects</a:t>
            </a: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23928" y="1844824"/>
            <a:ext cx="5032147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autoComplete0Add(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sz="1100" b="1" dirty="0" err="1">
                <a:solidFill>
                  <a:srgbClr val="646464"/>
                </a:solidFill>
                <a:latin typeface="Consolas"/>
              </a:rPr>
              <a:t>MinLength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(2) String search)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list = </a:t>
            </a:r>
            <a:r>
              <a:rPr lang="en-GB" sz="1100" b="1" dirty="0" err="1" smtClean="0">
                <a:solidFill>
                  <a:srgbClr val="0000C0"/>
                </a:solidFill>
                <a:latin typeface="Consolas"/>
              </a:rPr>
              <a:t>toDoItems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.autoComplete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(search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list.removeAll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getDependencies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list.remove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4366845"/>
            <a:ext cx="259228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No-</a:t>
            </a:r>
            <a:r>
              <a:rPr lang="en-GB" dirty="0" err="1" smtClean="0"/>
              <a:t>arg</a:t>
            </a:r>
            <a:r>
              <a:rPr lang="en-GB" dirty="0" smtClean="0"/>
              <a:t> actions can also be invoked in bulk</a:t>
            </a:r>
            <a:endParaRPr lang="en-GB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923928" y="4354939"/>
            <a:ext cx="2569934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@Bulk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Named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"Done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completed()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setComplete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...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24515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188640"/>
            <a:ext cx="482453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Contributed actions allow the object model to be decoupled; similar in intent to aspects or traits.</a:t>
            </a:r>
          </a:p>
          <a:p>
            <a:pPr algn="ctr"/>
            <a:r>
              <a:rPr lang="en-GB" dirty="0" smtClean="0"/>
              <a:t>They are implemented in domain services, but are rendered as if implemented </a:t>
            </a:r>
            <a:r>
              <a:rPr lang="en-GB" dirty="0" smtClean="0"/>
              <a:t>by the object</a:t>
            </a:r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3528" y="3718773"/>
            <a:ext cx="388843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Contributed properties also enable the object model to be decoupled</a:t>
            </a:r>
            <a:endParaRPr lang="en-GB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843808" y="1643896"/>
            <a:ext cx="6032421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ToDoItemAnalysisContributions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NotInServiceMenu</a:t>
            </a:r>
            <a:endParaRPr lang="en-GB" sz="1100" dirty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NotContributed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As.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ASSOCIATION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ActionSemantics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Of.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SAFE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ToDoItemsByCategoryViewModel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analyseCategory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item)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C0"/>
                </a:solidFill>
                <a:latin typeface="Consolas"/>
              </a:rPr>
              <a:t>toDoAppAnalysis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.toDoItemsForCategory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item.getCategory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1253" y="4473694"/>
            <a:ext cx="4955203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ToDoItemContributions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NotInServiceMenu</a:t>
            </a:r>
            <a:endParaRPr lang="en-GB" sz="1100" dirty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ActionSemantics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Of.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SAFE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NotContributed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As.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ACTION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@Hidden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(where=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Where.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ALL_TABLES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646464"/>
                </a:solidFill>
                <a:latin typeface="Consolas"/>
              </a:rPr>
              <a:t>@Disabled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(reason=</a:t>
            </a:r>
            <a:r>
              <a:rPr lang="en-US" sz="1100" dirty="0">
                <a:solidFill>
                  <a:srgbClr val="2A00FF"/>
                </a:solidFill>
                <a:latin typeface="Consolas"/>
              </a:rPr>
              <a:t>"Relative priority, derived from due date"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Integer priority(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534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620688"/>
            <a:ext cx="417646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Contributed collections are also available to decouple the object model</a:t>
            </a: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721253" y="1628800"/>
            <a:ext cx="4801314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ToDoItemContributions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NotInServiceMenu</a:t>
            </a:r>
            <a:endParaRPr lang="en-GB" sz="1100" dirty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ActionSemantics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Of.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SAFE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NotContributed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As.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ACTION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List&lt;ToDoItem</a:t>
            </a:r>
            <a:r>
              <a:rPr lang="pt-BR" sz="1100" b="1" dirty="0" smtClean="0">
                <a:solidFill>
                  <a:srgbClr val="000000"/>
                </a:solidFill>
                <a:latin typeface="Consolas"/>
              </a:rPr>
              <a:t>&gt; similarTo(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  ...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3789040"/>
            <a:ext cx="432048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View models may optionally be developed to support specific use cases. </a:t>
            </a:r>
            <a:endParaRPr lang="en-GB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59832" y="4653136"/>
            <a:ext cx="5493812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ToDoItemAnalysis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Named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"By Date Range"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ToDoItemsByDateRangeViewModel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toDoItemsByDateRange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final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ToDoItemsByDateRangeViewModel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byDateRange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= 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getContainer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newViewModelInstance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ToDoItemsByDateRangeViewModel.</a:t>
            </a:r>
            <a:r>
              <a:rPr lang="en-GB" sz="1100" b="1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, dateRange.name());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210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96855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Like entities, view models have properties, collections and may also have actions.  </a:t>
            </a:r>
          </a:p>
          <a:p>
            <a:pPr algn="ctr"/>
            <a:r>
              <a:rPr lang="en-GB" dirty="0" smtClean="0"/>
              <a:t>They </a:t>
            </a:r>
            <a:r>
              <a:rPr lang="en-GB" dirty="0"/>
              <a:t>provide a memento to the framework so that they can be recreated with each </a:t>
            </a:r>
            <a:r>
              <a:rPr lang="en-GB" dirty="0" smtClean="0"/>
              <a:t>interaction.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17136" y="2132856"/>
            <a:ext cx="3647152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package</a:t>
            </a:r>
            <a:r>
              <a:rPr lang="en-GB" sz="11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org.apache.isis.applib.ViewModel</a:t>
            </a:r>
            <a:r>
              <a:rPr lang="en-GB" sz="11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</a:p>
          <a:p>
            <a:r>
              <a:rPr lang="en-GB" sz="11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...</a:t>
            </a:r>
            <a:endParaRPr lang="en-GB" sz="1100" b="1" dirty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ToDoItemsByDateRangeViewModel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implements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ViewModel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en-US" sz="1100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viewModelMemento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getDateRange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().name();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en-GB" sz="1100" dirty="0" smtClean="0"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viewModelInit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(String memento)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setDateRange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DateRange.</a:t>
            </a:r>
            <a:r>
              <a:rPr lang="en-GB" sz="1100" i="1" dirty="0" err="1">
                <a:solidFill>
                  <a:srgbClr val="000000"/>
                </a:solidFill>
                <a:latin typeface="Consolas"/>
              </a:rPr>
              <a:t>valueOf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(memento));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en-GB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936" y="5229200"/>
            <a:ext cx="416808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View models are particularly useful for the REST API, where the client and server may evolve independently. </a:t>
            </a:r>
          </a:p>
          <a:p>
            <a:pPr algn="ctr"/>
            <a:r>
              <a:rPr lang="en-GB" dirty="0" smtClean="0"/>
              <a:t>The view models in this case provide a stable API to the client.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84832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396044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@</a:t>
            </a:r>
            <a:r>
              <a:rPr lang="en-GB" dirty="0" err="1" smtClean="0"/>
              <a:t>HomePage</a:t>
            </a:r>
            <a:r>
              <a:rPr lang="en-GB" dirty="0" smtClean="0"/>
              <a:t> annotation</a:t>
            </a:r>
            <a:br>
              <a:rPr lang="en-GB" dirty="0" smtClean="0"/>
            </a:br>
            <a:r>
              <a:rPr lang="en-GB" dirty="0" smtClean="0"/>
              <a:t>(on one of the domain services’ actions) can be used to return a</a:t>
            </a:r>
            <a:br>
              <a:rPr lang="en-GB" dirty="0" smtClean="0"/>
            </a:br>
            <a:r>
              <a:rPr lang="en-GB" dirty="0" smtClean="0"/>
              <a:t>dashboard view model.</a:t>
            </a:r>
            <a:endParaRPr lang="en-GB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517136" y="1340768"/>
            <a:ext cx="4955203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646464"/>
                </a:solidFill>
                <a:latin typeface="Consolas"/>
              </a:rPr>
              <a:t>@Hidden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ToDoAppDashboardService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GB" sz="1100" dirty="0" smtClean="0">
                <a:latin typeface="Consolas"/>
              </a:rPr>
              <a:t>  ...</a:t>
            </a:r>
            <a:endParaRPr lang="en-GB" sz="1100" dirty="0"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ActionSemantics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Of.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SAFE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HomePage</a:t>
            </a:r>
            <a:endParaRPr lang="en-GB" sz="1100" dirty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ToDoAppDashboard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lookup()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newViewModelInstance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ToDoAppDashboard.</a:t>
            </a:r>
            <a:r>
              <a:rPr lang="en-GB" sz="11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b="1" i="1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GB" sz="11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3469357"/>
            <a:ext cx="6109365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ToDoAppDashboard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implements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ViewModel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ToDoItemsByCategoryViewModel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getAnalysisByCategory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ToDoItemsByDateRangeViewModel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getAnalysisByDateRange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 { ... }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944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04664"/>
            <a:ext cx="288032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Both objects and </a:t>
            </a:r>
          </a:p>
          <a:p>
            <a:pPr algn="ctr"/>
            <a:r>
              <a:rPr lang="en-GB" dirty="0" smtClean="0"/>
              <a:t>side-effect-free actions</a:t>
            </a:r>
          </a:p>
          <a:p>
            <a:pPr algn="ctr"/>
            <a:r>
              <a:rPr lang="en-GB" dirty="0" smtClean="0"/>
              <a:t>are </a:t>
            </a:r>
            <a:r>
              <a:rPr lang="en-GB" dirty="0" err="1" smtClean="0"/>
              <a:t>bookmarkable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326066" y="1052736"/>
            <a:ext cx="2262158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Bookmarkable</a:t>
            </a:r>
            <a:endParaRPr lang="en-GB" sz="1100" dirty="0">
              <a:solidFill>
                <a:srgbClr val="646464"/>
              </a:solidFill>
              <a:latin typeface="Consolas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100" dirty="0" smtClean="0">
                <a:latin typeface="Consolas"/>
              </a:rPr>
              <a:t>  ...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4415" y="1988840"/>
            <a:ext cx="3877985" cy="1277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100" dirty="0" smtClean="0">
                <a:latin typeface="Consolas"/>
              </a:rPr>
              <a:t>  ...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Bookmarkable</a:t>
            </a:r>
            <a:endParaRPr lang="en-GB" sz="1100" dirty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ActionSemantics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Of.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SAFE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notYetComplete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dirty="0" smtClean="0">
              <a:latin typeface="Consolas"/>
            </a:endParaRPr>
          </a:p>
          <a:p>
            <a:r>
              <a:rPr lang="en-GB" sz="1100" dirty="0">
                <a:latin typeface="Consolas"/>
              </a:rPr>
              <a:t> </a:t>
            </a:r>
            <a:r>
              <a:rPr lang="en-GB" sz="1100" dirty="0" smtClean="0">
                <a:latin typeface="Consolas"/>
              </a:rPr>
              <a:t> ... 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0608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5003884"/>
            <a:ext cx="48245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Info messages can also be displayed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3377" y="980728"/>
            <a:ext cx="48245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Optimistic locking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5968" y="2780928"/>
            <a:ext cx="48245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DomainObjectContainer</a:t>
            </a:r>
            <a:r>
              <a:rPr lang="en-GB" dirty="0" smtClean="0"/>
              <a:t> – one point of contact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7584" y="3851756"/>
            <a:ext cx="48245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Create new, persist and delete objects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66790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083" y="4427820"/>
            <a:ext cx="48245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Integration tests</a:t>
            </a:r>
            <a:endParaRPr lang="en-GB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1560" y="3068960"/>
            <a:ext cx="48245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Injected for unit tests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6084004"/>
            <a:ext cx="48245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BDD support (</a:t>
            </a:r>
            <a:r>
              <a:rPr lang="en-GB" dirty="0" err="1" smtClean="0"/>
              <a:t>eg</a:t>
            </a:r>
            <a:r>
              <a:rPr lang="en-GB" dirty="0" smtClean="0"/>
              <a:t> Cucumber JVM)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525325"/>
            <a:ext cx="48245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fixtures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9037" y="1317413"/>
            <a:ext cx="48245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Exploration actions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823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438853"/>
            <a:ext cx="367240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Application menu items correspond</a:t>
            </a:r>
            <a:br>
              <a:rPr lang="en-GB" dirty="0" smtClean="0"/>
            </a:br>
            <a:r>
              <a:rPr lang="en-GB" dirty="0" smtClean="0"/>
              <a:t>to registered domain services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3848" y="5125541"/>
            <a:ext cx="4536504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isis.services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10:dom.todo.ToDoItems,\</a:t>
            </a:r>
          </a:p>
          <a:p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        20:app.ToDoItemAnalysis,\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dom.todo.ToDoItemContributions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app.ToDoItemAnalysisContributions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app.ToDoAppDashboard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services.ClockService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        30:webapp.prototyping.ToDoItemsFixturesService,\</a:t>
            </a:r>
          </a:p>
          <a:p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        30:webapp.prototyping.DeveloperUtilities,\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9944" y="476672"/>
            <a:ext cx="52482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Isis’ </a:t>
            </a:r>
            <a:r>
              <a:rPr lang="en-GB" dirty="0" err="1" smtClean="0"/>
              <a:t>quickstart</a:t>
            </a:r>
            <a:r>
              <a:rPr lang="en-GB" dirty="0" smtClean="0"/>
              <a:t> archetype also generates a REST API that exposes all the domain applications functionality according to the Restful Objects specification (http://restfulobjects.org)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27984" y="1988840"/>
            <a:ext cx="3448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underlying framework used is</a:t>
            </a:r>
            <a:br>
              <a:rPr lang="en-GB" dirty="0" smtClean="0"/>
            </a:br>
            <a:r>
              <a:rPr lang="en-GB" dirty="0" err="1" smtClean="0"/>
              <a:t>JBoss</a:t>
            </a:r>
            <a:r>
              <a:rPr lang="en-GB" dirty="0" smtClean="0"/>
              <a:t>’ </a:t>
            </a:r>
            <a:r>
              <a:rPr lang="en-GB" dirty="0" err="1" smtClean="0"/>
              <a:t>RESTEasy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1105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51920" y="3789040"/>
            <a:ext cx="48245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Extensible (</a:t>
            </a:r>
            <a:r>
              <a:rPr lang="en-GB" dirty="0" err="1" smtClean="0"/>
              <a:t>gmap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  <a:endParaRPr lang="en-GB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847937" y="4581128"/>
            <a:ext cx="48245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Extensible (calendar)</a:t>
            </a:r>
            <a:endParaRPr lang="en-GB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39552" y="1206044"/>
            <a:ext cx="4824536" cy="4062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Published action</a:t>
            </a:r>
            <a:endParaRPr lang="en-GB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39552" y="2780928"/>
            <a:ext cx="48245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Audited</a:t>
            </a:r>
            <a:endParaRPr lang="en-GB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851920" y="5219908"/>
            <a:ext cx="48245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Extensible (excel)</a:t>
            </a:r>
            <a:endParaRPr lang="en-GB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851920" y="6011996"/>
            <a:ext cx="48245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Extensible </a:t>
            </a:r>
            <a:r>
              <a:rPr lang="en-GB" smtClean="0"/>
              <a:t>(</a:t>
            </a:r>
            <a:r>
              <a:rPr lang="en-GB" dirty="0" err="1" smtClean="0"/>
              <a:t>wickedcharts</a:t>
            </a:r>
            <a:r>
              <a:rPr lang="en-GB" dirty="0" smtClean="0"/>
              <a:t>)</a:t>
            </a:r>
            <a:endParaRPr lang="en-GB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39552" y="1972816"/>
            <a:ext cx="48245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Bookmark service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314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7544" y="260648"/>
            <a:ext cx="453977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Menu items are derived from the</a:t>
            </a:r>
          </a:p>
          <a:p>
            <a:pPr algn="ctr"/>
            <a:r>
              <a:rPr lang="en-GB" dirty="0" smtClean="0"/>
              <a:t>domain service’s public </a:t>
            </a:r>
            <a:r>
              <a:rPr lang="en-GB" i="1" dirty="0" smtClean="0"/>
              <a:t>action </a:t>
            </a:r>
            <a:r>
              <a:rPr lang="en-GB" dirty="0" smtClean="0"/>
              <a:t>methods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3934797"/>
            <a:ext cx="410445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Prompt form is derived from the domain service action’s method parameters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96511" y="980728"/>
            <a:ext cx="3877985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ToDos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@</a:t>
            </a:r>
            <a:r>
              <a:rPr lang="en-GB" sz="11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"1"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notYetComplete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 {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@</a:t>
            </a:r>
            <a:r>
              <a:rPr lang="en-GB" sz="11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"2"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&gt; complete() {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en-GB" sz="1100" b="1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endParaRPr lang="en-GB" sz="11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"3"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newToDo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) {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endParaRPr lang="en-GB" sz="11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"4"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allToDos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 {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4730368"/>
            <a:ext cx="7848872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...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newToDo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"Description"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100" b="1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sz="1100" b="1" dirty="0" err="1">
                <a:solidFill>
                  <a:srgbClr val="646464"/>
                </a:solidFill>
                <a:latin typeface="Consolas"/>
              </a:rPr>
              <a:t>RegEx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(validation = 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"\\w[@&amp;:\\-\\,\\.\\+ \\w]*"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String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description,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"Category"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Category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category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"Subcategory"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Subcategory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subcategory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"Due by"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100" b="1" dirty="0">
                <a:solidFill>
                  <a:srgbClr val="646464"/>
                </a:solidFill>
                <a:latin typeface="Consolas"/>
              </a:rPr>
              <a:t>@Optional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LocalDate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dueBy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smtClean="0">
                <a:solidFill>
                  <a:srgbClr val="2A00FF"/>
                </a:solidFill>
                <a:latin typeface="Consolas"/>
              </a:rPr>
              <a:t>"Cost"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1100" b="1" dirty="0">
                <a:solidFill>
                  <a:srgbClr val="646464"/>
                </a:solidFill>
                <a:latin typeface="Consolas"/>
              </a:rPr>
              <a:t>@Optional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BigDecimal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cost) { </a:t>
            </a:r>
            <a:r>
              <a:rPr lang="en-GB" sz="1100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19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0869" y="1052736"/>
            <a:ext cx="4171251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7F0055"/>
                </a:solidFill>
                <a:latin typeface="Consolas"/>
              </a:rPr>
              <a:t>enum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Category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Professional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{ ... },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Domestic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{ ... },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Other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{ ... }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List&lt;Subcategory&gt; subcategories();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24" y="3212976"/>
            <a:ext cx="3339376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List&lt;Subcategory&gt; choices2NewToDo(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String description,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Category category)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Subcategory.</a:t>
            </a:r>
            <a:r>
              <a:rPr lang="en-GB" sz="1100" b="1" i="1" dirty="0" err="1" smtClean="0">
                <a:solidFill>
                  <a:srgbClr val="000000"/>
                </a:solidFill>
                <a:latin typeface="Consolas"/>
              </a:rPr>
              <a:t>listFor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(category)</a:t>
            </a:r>
            <a:r>
              <a:rPr lang="en-GB" sz="1100" b="1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3229" y="4370328"/>
            <a:ext cx="5397123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7F0055"/>
                </a:solidFill>
                <a:latin typeface="Consolas"/>
              </a:rPr>
              <a:t>enum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Subcategory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3F7F5F"/>
                </a:solidFill>
                <a:latin typeface="Consolas"/>
              </a:rPr>
              <a:t>// professional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err="1" smtClean="0">
                <a:solidFill>
                  <a:srgbClr val="0000C0"/>
                </a:solidFill>
                <a:latin typeface="Consolas"/>
              </a:rPr>
              <a:t>OpenSource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Consulting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Education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Marketing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3F7F5F"/>
                </a:solidFill>
                <a:latin typeface="Consolas"/>
              </a:rPr>
              <a:t>// domestic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Shopping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Housework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Garden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Chores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3F7F5F"/>
                </a:solidFill>
                <a:latin typeface="Consolas"/>
              </a:rPr>
              <a:t>// other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Other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List&lt;Subcategory&gt;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listFor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(Category category) {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04664"/>
            <a:ext cx="36225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Enums</a:t>
            </a:r>
            <a:r>
              <a:rPr lang="en-GB" dirty="0" smtClean="0"/>
              <a:t> are rendered as drop downs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944" y="2381979"/>
            <a:ext cx="323197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Supporting </a:t>
            </a:r>
            <a:r>
              <a:rPr lang="en-GB" i="1" dirty="0" err="1" smtClean="0"/>
              <a:t>choicesXxx</a:t>
            </a:r>
            <a:r>
              <a:rPr lang="en-GB" i="1" dirty="0" smtClean="0"/>
              <a:t>()</a:t>
            </a:r>
            <a:r>
              <a:rPr lang="en-GB" dirty="0" smtClean="0"/>
              <a:t> method</a:t>
            </a:r>
            <a:br>
              <a:rPr lang="en-GB" dirty="0" smtClean="0"/>
            </a:br>
            <a:r>
              <a:rPr lang="en-GB" dirty="0" smtClean="0"/>
              <a:t>refines the available choices</a:t>
            </a:r>
          </a:p>
        </p:txBody>
      </p:sp>
    </p:spTree>
    <p:extLst>
      <p:ext uri="{BB962C8B-B14F-4D97-AF65-F5344CB8AC3E}">
        <p14:creationId xmlns:p14="http://schemas.microsoft.com/office/powerpoint/2010/main" val="234097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5752" y="4797152"/>
            <a:ext cx="323197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Parameters are assumed mandatory unless annotated otherwise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9768" y="5877272"/>
            <a:ext cx="288032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Other declarative validation, such as regular expressions, can also be specified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332656"/>
            <a:ext cx="367240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Date parameters </a:t>
            </a:r>
            <a:r>
              <a:rPr lang="en-GB" dirty="0"/>
              <a:t>are automatically rendered with </a:t>
            </a:r>
            <a:r>
              <a:rPr lang="en-GB" dirty="0" smtClean="0"/>
              <a:t>a date picker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904" y="1268760"/>
            <a:ext cx="302433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Default values for parameters can be computed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3960" y="2023974"/>
            <a:ext cx="366402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with the domain object delegating to injected services as required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3928" y="2780928"/>
            <a:ext cx="3339376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LocalDate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default3NewToDo()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C0"/>
                </a:solidFill>
                <a:latin typeface="Consolas"/>
              </a:rPr>
              <a:t>clockService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.now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plusDays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(14);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6328" y="3548916"/>
            <a:ext cx="4801314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C0"/>
                </a:solidFill>
                <a:latin typeface="Consolas"/>
              </a:rPr>
              <a:t>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injectClockService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GB" sz="1100" b="1" dirty="0" err="1">
                <a:solidFill>
                  <a:srgbClr val="0000C0"/>
                </a:solidFill>
                <a:latin typeface="Consolas"/>
              </a:rPr>
              <a:t>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1311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501008"/>
            <a:ext cx="417646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returns either a collection of objects</a:t>
            </a:r>
            <a:br>
              <a:rPr lang="en-GB" dirty="0" smtClean="0"/>
            </a:br>
            <a:r>
              <a:rPr lang="en-GB" dirty="0" smtClean="0"/>
              <a:t>(as shown), or a single object, or a 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4653136"/>
            <a:ext cx="48245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Clicking the icon navigates to the object...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908720"/>
            <a:ext cx="26642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Invoking an action ...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3928" y="1484784"/>
            <a:ext cx="4339650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notYetComplete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C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dirty="0" smtClean="0">
                <a:solidFill>
                  <a:srgbClr val="0000C0"/>
                </a:solidFill>
                <a:latin typeface="Consolas"/>
              </a:rPr>
              <a:t> </a:t>
            </a:r>
            <a:r>
              <a:rPr lang="en-GB" sz="1100" dirty="0" err="1" smtClean="0">
                <a:solidFill>
                  <a:srgbClr val="0000C0"/>
                </a:solidFill>
                <a:latin typeface="Consolas"/>
              </a:rPr>
              <a:t>container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.allMatches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QueryDefault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ToDoItem.</a:t>
            </a:r>
            <a:r>
              <a:rPr lang="en-GB" sz="11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       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todo_notYetComplete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        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ownedBy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currentUserName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()));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952" y="5385990"/>
            <a:ext cx="388004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layout of the object’s members</a:t>
            </a:r>
            <a:br>
              <a:rPr lang="en-GB" dirty="0" smtClean="0"/>
            </a:br>
            <a:r>
              <a:rPr lang="en-GB" dirty="0" smtClean="0"/>
              <a:t>(its properties, collections and actions)</a:t>
            </a:r>
            <a:br>
              <a:rPr lang="en-GB" dirty="0" smtClean="0"/>
            </a:br>
            <a:r>
              <a:rPr lang="en-GB" dirty="0" smtClean="0"/>
              <a:t>is specified using metadata.</a:t>
            </a:r>
          </a:p>
        </p:txBody>
      </p:sp>
    </p:spTree>
    <p:extLst>
      <p:ext uri="{BB962C8B-B14F-4D97-AF65-F5344CB8AC3E}">
        <p14:creationId xmlns:p14="http://schemas.microsoft.com/office/powerpoint/2010/main" val="138164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2924175" cy="16287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00808"/>
            <a:ext cx="3267075" cy="28860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3501008"/>
            <a:ext cx="258390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layout metadata is </a:t>
            </a:r>
            <a:r>
              <a:rPr lang="en-GB" dirty="0" smtClean="0"/>
              <a:t>represented in </a:t>
            </a:r>
            <a:r>
              <a:rPr lang="en-GB" dirty="0" smtClean="0"/>
              <a:t>JSON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3564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60648"/>
            <a:ext cx="489654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Layout metadata can be specified either using annotations or using a </a:t>
            </a:r>
            <a:r>
              <a:rPr lang="en-GB" i="1" dirty="0" err="1" smtClean="0"/>
              <a:t>ClassName</a:t>
            </a:r>
            <a:r>
              <a:rPr lang="en-GB" dirty="0" err="1" smtClean="0"/>
              <a:t>.layout.json</a:t>
            </a:r>
            <a:r>
              <a:rPr lang="en-GB" dirty="0" smtClean="0"/>
              <a:t>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346265"/>
            <a:ext cx="4570482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DeveloperUtilitiesServiceDefault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... {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Clob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downloadLayout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(Object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domainObject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482453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layout metadata can be downloaded through a </a:t>
            </a:r>
            <a:r>
              <a:rPr lang="en-GB" i="1" dirty="0" err="1" smtClean="0"/>
              <a:t>DeveloperUtilities</a:t>
            </a:r>
            <a:r>
              <a:rPr lang="en-GB" dirty="0" smtClean="0"/>
              <a:t> domain service...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717032"/>
            <a:ext cx="38800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and the layout refreshed without an application restart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5086925"/>
            <a:ext cx="28083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Individual members can be</a:t>
            </a:r>
            <a:br>
              <a:rPr lang="en-GB" dirty="0" smtClean="0"/>
            </a:br>
            <a:r>
              <a:rPr lang="en-GB" dirty="0" smtClean="0"/>
              <a:t>styled using CSS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1937" y="4509120"/>
            <a:ext cx="3262432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CssClass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"x-caution"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delete()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928" y="5755903"/>
            <a:ext cx="4108817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rgbClr val="3F7F7F"/>
                </a:solidFill>
                <a:latin typeface="Consolas"/>
              </a:rPr>
              <a:t>.</a:t>
            </a:r>
            <a:r>
              <a:rPr lang="en-GB" sz="1100" i="1" dirty="0" err="1">
                <a:solidFill>
                  <a:srgbClr val="3F7F7F"/>
                </a:solidFill>
                <a:latin typeface="Consolas"/>
              </a:rPr>
              <a:t>entityActions</a:t>
            </a:r>
            <a:r>
              <a:rPr lang="en-GB" sz="1100" i="1" dirty="0">
                <a:solidFill>
                  <a:srgbClr val="3F7F7F"/>
                </a:solidFill>
                <a:latin typeface="Consolas"/>
              </a:rPr>
              <a:t> .</a:t>
            </a:r>
            <a:r>
              <a:rPr lang="en-GB" sz="1100" i="1" dirty="0" err="1">
                <a:solidFill>
                  <a:srgbClr val="3F7F7F"/>
                </a:solidFill>
                <a:latin typeface="Consolas"/>
              </a:rPr>
              <a:t>cssMenuPanel</a:t>
            </a:r>
            <a:r>
              <a:rPr lang="en-GB" sz="1100" i="1" dirty="0">
                <a:solidFill>
                  <a:srgbClr val="3F7F7F"/>
                </a:solidFill>
                <a:latin typeface="Consolas"/>
              </a:rPr>
              <a:t> .</a:t>
            </a:r>
            <a:r>
              <a:rPr lang="en-GB" sz="1100" i="1" dirty="0" err="1">
                <a:solidFill>
                  <a:srgbClr val="3F7F7F"/>
                </a:solidFill>
                <a:latin typeface="Consolas"/>
              </a:rPr>
              <a:t>menuh</a:t>
            </a:r>
            <a:r>
              <a:rPr lang="en-GB" sz="1100" i="1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GB" sz="1100" b="1" i="1" dirty="0" err="1">
                <a:solidFill>
                  <a:srgbClr val="3F7F7F"/>
                </a:solidFill>
                <a:latin typeface="Consolas"/>
              </a:rPr>
              <a:t>li.x</a:t>
            </a:r>
            <a:r>
              <a:rPr lang="en-GB" sz="1100" b="1" i="1" dirty="0">
                <a:solidFill>
                  <a:srgbClr val="3F7F7F"/>
                </a:solidFill>
                <a:latin typeface="Consolas"/>
              </a:rPr>
              <a:t>-caution a,</a:t>
            </a:r>
          </a:p>
          <a:p>
            <a:r>
              <a:rPr lang="en-GB" sz="1100" b="1" dirty="0" err="1">
                <a:solidFill>
                  <a:srgbClr val="3F7F7F"/>
                </a:solidFill>
                <a:latin typeface="Consolas"/>
              </a:rPr>
              <a:t>li</a:t>
            </a:r>
            <a:r>
              <a:rPr lang="en-GB" sz="1100" b="1" i="1" dirty="0" err="1">
                <a:solidFill>
                  <a:srgbClr val="3F7F7F"/>
                </a:solidFill>
                <a:latin typeface="Consolas"/>
              </a:rPr>
              <a:t>.x</a:t>
            </a:r>
            <a:r>
              <a:rPr lang="en-GB" sz="1100" b="1" i="1" dirty="0">
                <a:solidFill>
                  <a:srgbClr val="3F7F7F"/>
                </a:solidFill>
                <a:latin typeface="Consolas"/>
              </a:rPr>
              <a:t>-caution a </a:t>
            </a:r>
            <a:r>
              <a:rPr lang="en-GB" sz="1100" b="1" i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GB" sz="1100" dirty="0" smtClean="0">
                <a:latin typeface="Consolas"/>
              </a:rPr>
              <a:t>  </a:t>
            </a:r>
            <a:r>
              <a:rPr lang="en-GB" sz="1100" dirty="0">
                <a:solidFill>
                  <a:srgbClr val="7F007F"/>
                </a:solidFill>
                <a:latin typeface="Consolas"/>
              </a:rPr>
              <a:t>background-</a:t>
            </a:r>
            <a:r>
              <a:rPr lang="en-GB" sz="1100" dirty="0" err="1">
                <a:solidFill>
                  <a:srgbClr val="7F007F"/>
                </a:solidFill>
                <a:latin typeface="Consolas"/>
              </a:rPr>
              <a:t>color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GB" sz="1100" i="1" dirty="0">
                <a:solidFill>
                  <a:srgbClr val="2A00E1"/>
                </a:solidFill>
                <a:latin typeface="Consolas"/>
              </a:rPr>
              <a:t>#C94316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805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28083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Each object has a title to</a:t>
            </a:r>
          </a:p>
          <a:p>
            <a:pPr algn="ctr"/>
            <a:r>
              <a:rPr lang="en-GB" dirty="0" smtClean="0"/>
              <a:t>identify it to the user...</a:t>
            </a:r>
            <a:endParaRPr lang="en-GB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23528" y="3646765"/>
            <a:ext cx="28083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</a:t>
            </a:r>
            <a:r>
              <a:rPr lang="en-GB" dirty="0"/>
              <a:t> a</a:t>
            </a:r>
            <a:r>
              <a:rPr lang="en-GB" dirty="0" smtClean="0"/>
              <a:t>nd e</a:t>
            </a:r>
            <a:r>
              <a:rPr lang="en-GB" dirty="0" smtClean="0"/>
              <a:t>ach object is also represented </a:t>
            </a:r>
            <a:r>
              <a:rPr lang="en-GB" dirty="0" smtClean="0"/>
              <a:t>by an icon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707904" y="620688"/>
            <a:ext cx="3801041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String title()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TitleBuffer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TitleBuffer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buf.append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getDescription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isComplete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buf.append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"- Completed!"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getDueBy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!=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buf.append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 due by"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getDueBy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buf.toString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4099719"/>
            <a:ext cx="3262432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iconName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b="1" dirty="0" err="1">
                <a:solidFill>
                  <a:srgbClr val="2A00FF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2A00FF"/>
                </a:solidFill>
                <a:latin typeface="Consolas"/>
              </a:rPr>
              <a:t>-"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+ </a:t>
            </a:r>
            <a:endParaRPr lang="en-GB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  (!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isComplete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? </a:t>
            </a:r>
            <a:r>
              <a:rPr lang="en-GB" sz="11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b="1" dirty="0" err="1">
                <a:solidFill>
                  <a:srgbClr val="2A00FF"/>
                </a:solidFill>
                <a:latin typeface="Consolas"/>
              </a:rPr>
              <a:t>todo</a:t>
            </a:r>
            <a:r>
              <a:rPr lang="en-GB" sz="11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GB" sz="1100" b="1" dirty="0">
                <a:solidFill>
                  <a:srgbClr val="2A00FF"/>
                </a:solidFill>
                <a:latin typeface="Consolas"/>
              </a:rPr>
              <a:t>"done"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9" y="4822994"/>
            <a:ext cx="2990850" cy="1685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21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1748</Words>
  <Application>Microsoft Office PowerPoint</Application>
  <PresentationFormat>On-screen Show (4:3)</PresentationFormat>
  <Paragraphs>351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43</cp:revision>
  <dcterms:created xsi:type="dcterms:W3CDTF">2013-10-09T17:07:49Z</dcterms:created>
  <dcterms:modified xsi:type="dcterms:W3CDTF">2013-10-13T15:04:03Z</dcterms:modified>
</cp:coreProperties>
</file>