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7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32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6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07B2-FCF9-4B27-9118-3A3AB985CB6A}" type="datetimeFigureOut">
              <a:rPr lang="en-GB" smtClean="0"/>
              <a:t>11/10/2013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672E-C0D6-4152-B213-EC4600C5B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Apache Isis integrates with Apache </a:t>
            </a:r>
            <a:r>
              <a:rPr lang="en-GB" dirty="0" err="1" smtClean="0"/>
              <a:t>Shiro</a:t>
            </a:r>
            <a:r>
              <a:rPr lang="en-GB" dirty="0" smtClean="0"/>
              <a:t> for authentication and authorization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35283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Isis’ </a:t>
            </a:r>
            <a:r>
              <a:rPr lang="en-GB" dirty="0" err="1" smtClean="0"/>
              <a:t>quickstart</a:t>
            </a:r>
            <a:r>
              <a:rPr lang="en-GB" dirty="0" smtClean="0"/>
              <a:t> archetype generates </a:t>
            </a:r>
            <a:r>
              <a:rPr lang="en-GB" dirty="0" smtClean="0"/>
              <a:t>a simple </a:t>
            </a:r>
            <a:r>
              <a:rPr lang="en-GB" dirty="0" smtClean="0"/>
              <a:t>“</a:t>
            </a:r>
            <a:r>
              <a:rPr lang="en-GB" dirty="0" err="1" smtClean="0"/>
              <a:t>ToDo</a:t>
            </a:r>
            <a:r>
              <a:rPr lang="en-GB" dirty="0" smtClean="0"/>
              <a:t>” 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636912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Application menu items correspond</a:t>
            </a:r>
            <a:br>
              <a:rPr lang="en-GB" dirty="0" smtClean="0"/>
            </a:br>
            <a:r>
              <a:rPr lang="en-GB" dirty="0" smtClean="0"/>
              <a:t>to registered domain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3848" y="3645024"/>
            <a:ext cx="4536504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isis.services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10:dom.todo.ToDoItems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20:app.ToDoItemAnalysis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dom.todo.ToDoItemContributions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app.ToDoItemAnalysisContributions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app.ToDoAppDashboard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services.ClockService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30:webapp.prototyping.ToDoItemsFixturesService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  <a:p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        30:webapp.prototyping.DeveloperUtilities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,\</a:t>
            </a:r>
          </a:p>
        </p:txBody>
      </p:sp>
    </p:spTree>
    <p:extLst>
      <p:ext uri="{BB962C8B-B14F-4D97-AF65-F5344CB8AC3E}">
        <p14:creationId xmlns:p14="http://schemas.microsoft.com/office/powerpoint/2010/main" val="23579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544" y="260648"/>
            <a:ext cx="453977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Menu items are derived from the</a:t>
            </a:r>
          </a:p>
          <a:p>
            <a:pPr algn="ctr"/>
            <a:r>
              <a:rPr lang="en-GB" dirty="0" smtClean="0"/>
              <a:t>domain service’s public </a:t>
            </a:r>
            <a:r>
              <a:rPr lang="en-GB" i="1" dirty="0" smtClean="0"/>
              <a:t>action </a:t>
            </a:r>
            <a:r>
              <a:rPr lang="en-GB" dirty="0" smtClean="0"/>
              <a:t>methods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3934797"/>
            <a:ext cx="410445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Prompt form </a:t>
            </a:r>
            <a:r>
              <a:rPr lang="en-GB" dirty="0" smtClean="0"/>
              <a:t>is derived </a:t>
            </a:r>
            <a:r>
              <a:rPr lang="en-GB" dirty="0" smtClean="0"/>
              <a:t>from </a:t>
            </a:r>
            <a:r>
              <a:rPr lang="en-GB" dirty="0" smtClean="0"/>
              <a:t>the domain </a:t>
            </a:r>
            <a:r>
              <a:rPr lang="en-GB" dirty="0" smtClean="0"/>
              <a:t>service action’s method parameters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6511" y="980728"/>
            <a:ext cx="3877985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 smtClean="0">
                <a:solidFill>
                  <a:srgbClr val="2A00FF"/>
                </a:solidFill>
                <a:latin typeface="Consolas"/>
              </a:rPr>
              <a:t>ToDos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"1"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"2"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complete()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GB" sz="1100" b="1" dirty="0" smtClean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"3"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dirty="0" err="1" smtClean="0">
                <a:solidFill>
                  <a:srgbClr val="646464"/>
                </a:solidFill>
                <a:latin typeface="Consolas"/>
              </a:rPr>
              <a:t>MemberOrder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(sequence = </a:t>
            </a:r>
            <a:r>
              <a:rPr lang="en-GB" sz="1100" dirty="0" smtClean="0">
                <a:solidFill>
                  <a:srgbClr val="2A00FF"/>
                </a:solidFill>
                <a:latin typeface="Consolas"/>
              </a:rPr>
              <a:t>"4"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allToDos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4730368"/>
            <a:ext cx="7848872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ToDoItems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newToDo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"Description"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err="1">
                <a:solidFill>
                  <a:srgbClr val="646464"/>
                </a:solidFill>
                <a:latin typeface="Consolas"/>
              </a:rPr>
              <a:t>RegEx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(validation = 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"\\w[@&amp;:\\-\\,\\.\\+ \\w]*"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String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description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"Subcategory"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Subcategory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subcategory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US" sz="1100" b="1" dirty="0" smtClean="0">
                <a:solidFill>
                  <a:srgbClr val="646464"/>
                </a:solidFill>
                <a:latin typeface="Consolas"/>
              </a:rPr>
              <a:t>Named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 smtClean="0">
                <a:solidFill>
                  <a:srgbClr val="2A00FF"/>
                </a:solidFill>
                <a:latin typeface="Consolas"/>
              </a:rPr>
              <a:t>"Due by"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1" dirty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dueBy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646464"/>
                </a:solidFill>
                <a:latin typeface="Consolas"/>
              </a:rPr>
              <a:t>@</a:t>
            </a:r>
            <a:r>
              <a:rPr lang="en-GB" sz="1100" b="1" dirty="0" smtClean="0">
                <a:solidFill>
                  <a:srgbClr val="646464"/>
                </a:solidFill>
                <a:latin typeface="Consolas"/>
              </a:rPr>
              <a:t>Named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smtClean="0">
                <a:solidFill>
                  <a:srgbClr val="2A00FF"/>
                </a:solidFill>
                <a:latin typeface="Consolas"/>
              </a:rPr>
              <a:t>"Cost"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>
                <a:solidFill>
                  <a:srgbClr val="646464"/>
                </a:solidFill>
                <a:latin typeface="Consolas"/>
              </a:rPr>
              <a:t>@Optional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BigDecimal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cost)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GB" sz="1100" dirty="0" smtClean="0">
                <a:solidFill>
                  <a:srgbClr val="7F0055"/>
                </a:solidFill>
                <a:latin typeface="Consolas"/>
              </a:rPr>
              <a:t>...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919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0869" y="1052736"/>
            <a:ext cx="4171251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Professional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Domestic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subcategories();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3212976"/>
            <a:ext cx="3339376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List&lt;Subcategory&gt; choices2NewToDo(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description,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Category category)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Subcategory.</a:t>
            </a:r>
            <a:r>
              <a:rPr lang="en-GB" sz="1100" b="1" i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(category)</a:t>
            </a:r>
            <a:r>
              <a:rPr lang="en-GB" sz="1100" b="1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3229" y="4370328"/>
            <a:ext cx="5397123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 smtClean="0">
                <a:solidFill>
                  <a:srgbClr val="7F0055"/>
                </a:solidFill>
                <a:latin typeface="Consolas"/>
              </a:rPr>
              <a:t>enum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Subcategory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professional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err="1" smtClean="0">
                <a:solidFill>
                  <a:srgbClr val="0000C0"/>
                </a:solidFill>
                <a:latin typeface="Consolas"/>
              </a:rPr>
              <a:t>OpenSource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Consulting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Education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Marketing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domestic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Shopping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Housework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Garden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Chores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 smtClean="0">
                <a:solidFill>
                  <a:srgbClr val="3F7F5F"/>
                </a:solidFill>
                <a:latin typeface="Consolas"/>
              </a:rPr>
              <a:t>// other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i="1" dirty="0" smtClean="0">
                <a:solidFill>
                  <a:srgbClr val="0000C0"/>
                </a:solidFill>
                <a:latin typeface="Consolas"/>
              </a:rPr>
              <a:t>Other</a:t>
            </a:r>
            <a:r>
              <a:rPr lang="en-GB" sz="1100" i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List&lt;Subcategory&gt;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listFor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(Category category)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36225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Enums</a:t>
            </a:r>
            <a:r>
              <a:rPr lang="en-GB" dirty="0" smtClean="0"/>
              <a:t> are rendered as drop downs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944" y="2381979"/>
            <a:ext cx="323197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Supporting </a:t>
            </a:r>
            <a:r>
              <a:rPr lang="en-GB" i="1" dirty="0" err="1" smtClean="0"/>
              <a:t>choicesXxx</a:t>
            </a:r>
            <a:r>
              <a:rPr lang="en-GB" i="1" dirty="0" smtClean="0"/>
              <a:t>()</a:t>
            </a:r>
            <a:r>
              <a:rPr lang="en-GB" dirty="0" smtClean="0"/>
              <a:t> method</a:t>
            </a:r>
            <a:br>
              <a:rPr lang="en-GB" dirty="0" smtClean="0"/>
            </a:br>
            <a:r>
              <a:rPr lang="en-GB" dirty="0" smtClean="0"/>
              <a:t>refines the available choices</a:t>
            </a:r>
          </a:p>
        </p:txBody>
      </p:sp>
    </p:spTree>
    <p:extLst>
      <p:ext uri="{BB962C8B-B14F-4D97-AF65-F5344CB8AC3E}">
        <p14:creationId xmlns:p14="http://schemas.microsoft.com/office/powerpoint/2010/main" val="234097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5752" y="4797152"/>
            <a:ext cx="323197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Parameters are assumed mandatory unless annotated otherwise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9768" y="5877272"/>
            <a:ext cx="288032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Other declarative validation, such as regular expressions, can also be specified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332656"/>
            <a:ext cx="3672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Date parameters </a:t>
            </a:r>
            <a:r>
              <a:rPr lang="en-GB" dirty="0"/>
              <a:t>are automatically rendered with </a:t>
            </a:r>
            <a:r>
              <a:rPr lang="en-GB" dirty="0" smtClean="0"/>
              <a:t>a date picker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0904" y="1268760"/>
            <a:ext cx="30243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Default values for parameters can be computed ...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3960" y="2023974"/>
            <a:ext cx="366402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with the domain object delegating to injected services as required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23928" y="2780928"/>
            <a:ext cx="3339376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LocalDate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default3NewToDo()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.now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plusDays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(14);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6328" y="3548916"/>
            <a:ext cx="4801314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injectClockService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GB" sz="1100" b="1" dirty="0" err="1">
                <a:solidFill>
                  <a:srgbClr val="0000C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clockService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1311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501008"/>
            <a:ext cx="417646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returns either a collection of objects</a:t>
            </a:r>
            <a:br>
              <a:rPr lang="en-GB" dirty="0" smtClean="0"/>
            </a:br>
            <a:r>
              <a:rPr lang="en-GB" dirty="0" smtClean="0"/>
              <a:t>(as shown), or a single object, or a value</a:t>
            </a:r>
            <a:endParaRPr lang="en-GB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552" y="4653136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Clicking the icon navigates to the object...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26642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Invokin</a:t>
            </a:r>
            <a:r>
              <a:rPr lang="en-GB" dirty="0" smtClean="0"/>
              <a:t>g an a</a:t>
            </a:r>
            <a:r>
              <a:rPr lang="en-GB" dirty="0" smtClean="0"/>
              <a:t>ction ... 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23928" y="1484784"/>
            <a:ext cx="433965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notYetComplete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GB" sz="1100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GB" sz="1100" dirty="0" err="1" smtClean="0">
                <a:solidFill>
                  <a:srgbClr val="0000C0"/>
                </a:solidFill>
                <a:latin typeface="Consolas"/>
              </a:rPr>
              <a:t>container</a:t>
            </a:r>
            <a:r>
              <a:rPr lang="en-GB" sz="1100" dirty="0" err="1" smtClean="0">
                <a:solidFill>
                  <a:srgbClr val="000000"/>
                </a:solidFill>
                <a:latin typeface="Consolas"/>
              </a:rPr>
              <a:t>.allMatches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QueryDefault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ToDoItem.</a:t>
            </a:r>
            <a:r>
              <a:rPr lang="en-GB" sz="11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todo_notYetComplete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 err="1">
                <a:solidFill>
                  <a:srgbClr val="2A00FF"/>
                </a:solidFill>
                <a:latin typeface="Consolas"/>
              </a:rPr>
              <a:t>ownedBy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GB" sz="1100" dirty="0" err="1">
                <a:solidFill>
                  <a:srgbClr val="000000"/>
                </a:solidFill>
                <a:latin typeface="Consolas"/>
              </a:rPr>
              <a:t>currentUserName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()));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952" y="5385990"/>
            <a:ext cx="38800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of the object’s members</a:t>
            </a:r>
            <a:br>
              <a:rPr lang="en-GB" dirty="0" smtClean="0"/>
            </a:br>
            <a:r>
              <a:rPr lang="en-GB" dirty="0" smtClean="0"/>
              <a:t>(its properties, collections and actions)</a:t>
            </a:r>
            <a:br>
              <a:rPr lang="en-GB" dirty="0" smtClean="0"/>
            </a:br>
            <a:r>
              <a:rPr lang="en-GB" dirty="0" smtClean="0"/>
              <a:t>is specified using metadata.</a:t>
            </a:r>
          </a:p>
        </p:txBody>
      </p:sp>
    </p:spTree>
    <p:extLst>
      <p:ext uri="{BB962C8B-B14F-4D97-AF65-F5344CB8AC3E}">
        <p14:creationId xmlns:p14="http://schemas.microsoft.com/office/powerpoint/2010/main" val="138164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60648"/>
            <a:ext cx="48965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Layout metadata can be specified either using annotations or using a </a:t>
            </a:r>
            <a:r>
              <a:rPr lang="en-GB" i="1" dirty="0" err="1" smtClean="0"/>
              <a:t>ClassName</a:t>
            </a:r>
            <a:r>
              <a:rPr lang="en-GB" dirty="0" err="1" smtClean="0"/>
              <a:t>.layout.json</a:t>
            </a:r>
            <a:r>
              <a:rPr lang="en-GB" dirty="0" smtClean="0"/>
              <a:t>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346265"/>
            <a:ext cx="457048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DeveloperUtilitiesServiceDefault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 {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Clob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downloadLayout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domainObject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4824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layout metadata can be downloaded through a </a:t>
            </a:r>
            <a:r>
              <a:rPr lang="en-GB" i="1" dirty="0" err="1" smtClean="0"/>
              <a:t>DeveloperUtilities</a:t>
            </a:r>
            <a:r>
              <a:rPr lang="en-GB" dirty="0" smtClean="0"/>
              <a:t> domain service...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388004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and the layout refreshed without an application restart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5086925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Individual members can be</a:t>
            </a:r>
            <a:br>
              <a:rPr lang="en-GB" dirty="0" smtClean="0"/>
            </a:br>
            <a:r>
              <a:rPr lang="en-GB" dirty="0" smtClean="0"/>
              <a:t>styled using CSS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21937" y="4509120"/>
            <a:ext cx="3262432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dirty="0" smtClean="0">
                <a:solidFill>
                  <a:srgbClr val="646464"/>
                </a:solidFill>
                <a:latin typeface="Consolas"/>
              </a:rPr>
              <a:t>  @</a:t>
            </a:r>
            <a:r>
              <a:rPr lang="en-GB" sz="1100" dirty="0" err="1">
                <a:solidFill>
                  <a:srgbClr val="646464"/>
                </a:solidFill>
                <a:latin typeface="Consolas"/>
              </a:rPr>
              <a:t>CssClass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GB" sz="1100" dirty="0">
                <a:solidFill>
                  <a:srgbClr val="2A00FF"/>
                </a:solidFill>
                <a:latin typeface="Consolas"/>
              </a:rPr>
              <a:t>"x-caution"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List&lt;</a:t>
            </a:r>
            <a:r>
              <a:rPr lang="en-GB" sz="1100" b="1" dirty="0" err="1">
                <a:solidFill>
                  <a:srgbClr val="000000"/>
                </a:solidFill>
                <a:latin typeface="Consolas"/>
              </a:rPr>
              <a:t>ToDoItem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&gt; delete()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{ ... }</a:t>
            </a:r>
          </a:p>
          <a:p>
            <a:r>
              <a:rPr lang="en-GB" sz="11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5755903"/>
            <a:ext cx="4108817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rgbClr val="3F7F7F"/>
                </a:solidFill>
                <a:latin typeface="Consolas"/>
              </a:rPr>
              <a:t>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entityActions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cssMenuPanel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.</a:t>
            </a:r>
            <a:r>
              <a:rPr lang="en-GB" sz="1100" i="1" dirty="0" err="1">
                <a:solidFill>
                  <a:srgbClr val="3F7F7F"/>
                </a:solidFill>
                <a:latin typeface="Consolas"/>
              </a:rPr>
              <a:t>menuh</a:t>
            </a:r>
            <a:r>
              <a:rPr lang="en-GB" sz="1100" i="1" dirty="0">
                <a:solidFill>
                  <a:srgbClr val="3F7F7F"/>
                </a:solidFill>
                <a:latin typeface="Consolas"/>
              </a:rPr>
              <a:t> </a:t>
            </a:r>
            <a:r>
              <a:rPr lang="en-GB" sz="1100" b="1" i="1" dirty="0" err="1">
                <a:solidFill>
                  <a:srgbClr val="3F7F7F"/>
                </a:solidFill>
                <a:latin typeface="Consolas"/>
              </a:rPr>
              <a:t>li.x</a:t>
            </a:r>
            <a:r>
              <a:rPr lang="en-GB" sz="1100" b="1" i="1" dirty="0">
                <a:solidFill>
                  <a:srgbClr val="3F7F7F"/>
                </a:solidFill>
                <a:latin typeface="Consolas"/>
              </a:rPr>
              <a:t>-caution a,</a:t>
            </a:r>
          </a:p>
          <a:p>
            <a:r>
              <a:rPr lang="en-GB" sz="1100" b="1" dirty="0" err="1">
                <a:solidFill>
                  <a:srgbClr val="3F7F7F"/>
                </a:solidFill>
                <a:latin typeface="Consolas"/>
              </a:rPr>
              <a:t>li</a:t>
            </a:r>
            <a:r>
              <a:rPr lang="en-GB" sz="1100" b="1" i="1" dirty="0" err="1">
                <a:solidFill>
                  <a:srgbClr val="3F7F7F"/>
                </a:solidFill>
                <a:latin typeface="Consolas"/>
              </a:rPr>
              <a:t>.x</a:t>
            </a:r>
            <a:r>
              <a:rPr lang="en-GB" sz="1100" b="1" i="1" dirty="0">
                <a:solidFill>
                  <a:srgbClr val="3F7F7F"/>
                </a:solidFill>
                <a:latin typeface="Consolas"/>
              </a:rPr>
              <a:t>-caution a </a:t>
            </a:r>
            <a:r>
              <a:rPr lang="en-GB" sz="1100" b="1" i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GB" sz="1100" dirty="0" smtClean="0">
                <a:latin typeface="Consolas"/>
              </a:rPr>
              <a:t>  </a:t>
            </a:r>
            <a:r>
              <a:rPr lang="en-GB" sz="1100" dirty="0">
                <a:solidFill>
                  <a:srgbClr val="7F007F"/>
                </a:solidFill>
                <a:latin typeface="Consolas"/>
              </a:rPr>
              <a:t>background-</a:t>
            </a:r>
            <a:r>
              <a:rPr lang="en-GB" sz="1100" dirty="0" err="1">
                <a:solidFill>
                  <a:srgbClr val="7F007F"/>
                </a:solidFill>
                <a:latin typeface="Consolas"/>
              </a:rPr>
              <a:t>color</a:t>
            </a:r>
            <a:r>
              <a:rPr lang="en-GB" sz="11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GB" sz="1100" i="1" dirty="0">
                <a:solidFill>
                  <a:srgbClr val="2A00E1"/>
                </a:solidFill>
                <a:latin typeface="Consolas"/>
              </a:rPr>
              <a:t>#C94316</a:t>
            </a:r>
            <a:r>
              <a:rPr lang="en-GB" sz="11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GB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805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Properties that are not disabled can be edited ...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34846" y="1268760"/>
            <a:ext cx="4493538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getDescription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setDescription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descr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) { ... }</a:t>
            </a:r>
            <a:endParaRPr lang="en-US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710661"/>
            <a:ext cx="280831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... but disabled p</a:t>
            </a:r>
            <a:r>
              <a:rPr lang="en-GB" dirty="0" smtClean="0"/>
              <a:t>roperties may not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75856" y="3447871"/>
            <a:ext cx="5724644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00"/>
                </a:solidFill>
                <a:latin typeface="Consolas"/>
              </a:rPr>
              <a:t>ToDoItem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...</a:t>
            </a:r>
            <a:endParaRPr lang="en-GB" sz="1100" dirty="0" smtClean="0">
              <a:solidFill>
                <a:srgbClr val="646464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646464"/>
                </a:solidFill>
                <a:latin typeface="Consolas"/>
              </a:rPr>
              <a:t>@Disabled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(reason=</a:t>
            </a:r>
            <a:r>
              <a:rPr lang="en-US" sz="1100" dirty="0">
                <a:solidFill>
                  <a:srgbClr val="2A00FF"/>
                </a:solidFill>
                <a:latin typeface="Consolas"/>
              </a:rPr>
              <a:t>"Use action to update both category and subcategory"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Category </a:t>
            </a:r>
            <a:r>
              <a:rPr lang="en-GB" sz="1100" b="1" dirty="0" err="1" smtClean="0">
                <a:solidFill>
                  <a:srgbClr val="000000"/>
                </a:solidFill>
                <a:latin typeface="Consolas"/>
              </a:rPr>
              <a:t>getCategory</a:t>
            </a:r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() { ... }</a:t>
            </a:r>
            <a:endParaRPr lang="en-GB" sz="11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setCategory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Category category) </a:t>
            </a:r>
            <a:r>
              <a:rPr lang="en-US" sz="1100" b="1" dirty="0" smtClean="0">
                <a:solidFill>
                  <a:srgbClr val="000000"/>
                </a:solidFill>
                <a:latin typeface="Consolas"/>
              </a:rPr>
              <a:t>{ ... }</a:t>
            </a:r>
            <a:endParaRPr lang="en-GB" sz="11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  ...</a:t>
            </a:r>
            <a:endParaRPr lang="en-GB" sz="1100" b="1" dirty="0">
              <a:solidFill>
                <a:srgbClr val="000000"/>
              </a:solidFill>
              <a:latin typeface="Consolas"/>
            </a:endParaRPr>
          </a:p>
          <a:p>
            <a:r>
              <a:rPr lang="en-GB" sz="1100" b="1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100" b="1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46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28020"/>
            <a:ext cx="4824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Info messages can also be displayed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534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659</Words>
  <Application>Microsoft Office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26</cp:revision>
  <dcterms:created xsi:type="dcterms:W3CDTF">2013-10-09T17:07:49Z</dcterms:created>
  <dcterms:modified xsi:type="dcterms:W3CDTF">2013-10-11T09:32:38Z</dcterms:modified>
</cp:coreProperties>
</file>