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3" r:id="rId11"/>
    <p:sldId id="266" r:id="rId12"/>
    <p:sldId id="267" r:id="rId13"/>
    <p:sldId id="262" r:id="rId14"/>
    <p:sldId id="268" r:id="rId15"/>
    <p:sldId id="271" r:id="rId16"/>
    <p:sldId id="272" r:id="rId17"/>
    <p:sldId id="273" r:id="rId18"/>
    <p:sldId id="275" r:id="rId19"/>
    <p:sldId id="274" r:id="rId20"/>
    <p:sldId id="277" r:id="rId21"/>
    <p:sldId id="278" r:id="rId22"/>
    <p:sldId id="269" r:id="rId23"/>
    <p:sldId id="276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A169BA-A273-41CC-B5F0-2C73EDE8C0BF}">
          <p14:sldIdLst>
            <p14:sldId id="256"/>
            <p14:sldId id="270"/>
            <p14:sldId id="257"/>
            <p14:sldId id="258"/>
            <p14:sldId id="259"/>
            <p14:sldId id="260"/>
            <p14:sldId id="264"/>
            <p14:sldId id="261"/>
            <p14:sldId id="265"/>
            <p14:sldId id="263"/>
            <p14:sldId id="266"/>
            <p14:sldId id="267"/>
            <p14:sldId id="262"/>
            <p14:sldId id="268"/>
            <p14:sldId id="271"/>
            <p14:sldId id="272"/>
            <p14:sldId id="273"/>
            <p14:sldId id="275"/>
            <p14:sldId id="274"/>
            <p14:sldId id="277"/>
            <p14:sldId id="278"/>
            <p14:sldId id="269"/>
            <p14:sldId id="276"/>
          </p14:sldIdLst>
        </p14:section>
        <p14:section name="Untitled Section" id="{712A4EE8-D6BA-4E81-B19F-977419110F73}">
          <p14:sldIdLst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78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1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1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2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6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1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07B2-FCF9-4B27-9118-3A3AB985CB6A}" type="datetimeFigureOut">
              <a:rPr lang="en-GB" smtClean="0"/>
              <a:t>14/10/2013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41044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Apache Isis integrates with Apache </a:t>
            </a:r>
            <a:r>
              <a:rPr lang="en-GB" dirty="0" err="1" smtClean="0"/>
              <a:t>Shiro</a:t>
            </a:r>
            <a:r>
              <a:rPr lang="en-GB" dirty="0" smtClean="0"/>
              <a:t> for authentication and authorization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484784"/>
            <a:ext cx="35283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</a:t>
            </a:r>
            <a:r>
              <a:rPr lang="en-GB" dirty="0" err="1" smtClean="0"/>
              <a:t>quickstart</a:t>
            </a:r>
            <a:r>
              <a:rPr lang="en-GB" dirty="0" smtClean="0"/>
              <a:t> archetype generates a simple “</a:t>
            </a:r>
            <a:r>
              <a:rPr lang="en-GB" dirty="0" err="1" smtClean="0"/>
              <a:t>ToDo</a:t>
            </a:r>
            <a:r>
              <a:rPr lang="en-GB" dirty="0" smtClean="0"/>
              <a:t>” </a:t>
            </a:r>
            <a:r>
              <a:rPr lang="en-GB" dirty="0" err="1" smtClean="0"/>
              <a:t>webapp</a:t>
            </a:r>
            <a:r>
              <a:rPr lang="en-GB" dirty="0" smtClean="0"/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492896"/>
            <a:ext cx="338437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with Isis using Apache Wicket as the underlying web framework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7824" y="4149080"/>
            <a:ext cx="3801041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PersistenceCapable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identityType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IdentityType.</a:t>
            </a:r>
            <a:r>
              <a:rPr lang="en-GB" sz="1100" i="1" dirty="0" err="1" smtClean="0">
                <a:solidFill>
                  <a:srgbClr val="0000C0"/>
                </a:solidFill>
                <a:latin typeface="Consolas"/>
              </a:rPr>
              <a:t>DATASTORE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DatastoreIdentity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 ... )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Version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 ... )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Uniques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({ ... })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Queries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5616" y="3358733"/>
            <a:ext cx="46085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/>
              <a:t>Isis also uses the JDO API for persistence; </a:t>
            </a:r>
            <a:r>
              <a:rPr lang="en-GB" dirty="0" err="1" smtClean="0"/>
              <a:t>DataNucleus</a:t>
            </a:r>
            <a:r>
              <a:rPr lang="en-GB" dirty="0" smtClean="0"/>
              <a:t> is the underlying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579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Properties that are not disabled can be edited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864" y="260648"/>
            <a:ext cx="4493538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getDescription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... }</a:t>
            </a:r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setDescription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descr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{ ... }</a:t>
            </a:r>
            <a:endParaRPr lang="en-US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but disabled properties may not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5856" y="1556792"/>
            <a:ext cx="5724644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646464"/>
                </a:solidFill>
                <a:latin typeface="Consolas"/>
              </a:rPr>
              <a:t>@Disabled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(reason=</a:t>
            </a:r>
            <a:r>
              <a:rPr lang="en-US" sz="1100" dirty="0">
                <a:solidFill>
                  <a:srgbClr val="2A00FF"/>
                </a:solidFill>
                <a:latin typeface="Consolas"/>
              </a:rPr>
              <a:t>"Use action to update both category and subcategory"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Category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getCategory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... }</a:t>
            </a:r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setCategory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Category category)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006805"/>
            <a:ext cx="338437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Properties can be validated declaratively using annotations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7150" y="4149080"/>
            <a:ext cx="4108817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RegEx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(validation =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"\\w[@&amp;:\\-\\,\\.\\+ \\w]*"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getDescription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...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5241974"/>
            <a:ext cx="338437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or properties can be validated imperatively through a supporting </a:t>
            </a:r>
            <a:r>
              <a:rPr lang="en-GB" i="1" dirty="0" err="1" smtClean="0"/>
              <a:t>validateXxx</a:t>
            </a:r>
            <a:r>
              <a:rPr lang="en-GB" i="1" dirty="0" smtClean="0"/>
              <a:t>() </a:t>
            </a:r>
            <a:r>
              <a:rPr lang="en-GB" dirty="0" smtClean="0"/>
              <a:t>method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23928" y="5229200"/>
            <a:ext cx="4801314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validateDueBy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final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LocalDate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dueBy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{</a:t>
            </a:r>
            <a:endParaRPr lang="en-US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dueBy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i="1" dirty="0" err="1">
                <a:solidFill>
                  <a:srgbClr val="000000"/>
                </a:solidFill>
                <a:latin typeface="Consolas"/>
              </a:rPr>
              <a:t>isMoreThanOneWeekInPast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dueBy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?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Due by date cannot be more than one week old"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}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3068960"/>
            <a:ext cx="37444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Properties (and other class members) can also be hidden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47150" y="2852936"/>
            <a:ext cx="2954655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Hidden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getOwnedBy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464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216024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No-</a:t>
            </a:r>
            <a:r>
              <a:rPr lang="en-GB" dirty="0" err="1" smtClean="0"/>
              <a:t>arg</a:t>
            </a:r>
            <a:r>
              <a:rPr lang="en-GB" dirty="0" smtClean="0"/>
              <a:t> actions can</a:t>
            </a:r>
          </a:p>
          <a:p>
            <a:pPr algn="ctr"/>
            <a:r>
              <a:rPr lang="en-GB" dirty="0" smtClean="0"/>
              <a:t>be invoked directly...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7150" y="404664"/>
            <a:ext cx="256993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"Done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completed()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setComplete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...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445715"/>
            <a:ext cx="23762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but any action can be disabled as required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9695" y="2276872"/>
            <a:ext cx="4262705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disableCompleted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C0"/>
                </a:solidFill>
                <a:latin typeface="Consolas"/>
              </a:rPr>
              <a:t>isComplete</a:t>
            </a:r>
            <a:r>
              <a:rPr lang="en-US" sz="1100" b="1" dirty="0" smtClean="0">
                <a:solidFill>
                  <a:srgbClr val="0000C0"/>
                </a:solidFill>
                <a:latin typeface="Consolas"/>
              </a:rPr>
              <a:t>()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? 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"Already completed"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600" y="4077072"/>
            <a:ext cx="23762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Actions taking </a:t>
            </a:r>
            <a:r>
              <a:rPr lang="en-GB" dirty="0" err="1" smtClean="0"/>
              <a:t>args</a:t>
            </a:r>
            <a:r>
              <a:rPr lang="en-GB" dirty="0" smtClean="0"/>
              <a:t> can also be invoked...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3928" y="3789040"/>
            <a:ext cx="3877985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pt-BR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ToDoItem add(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ToDoItem toDoItem)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getDependencies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().add(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108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0531" y="548680"/>
            <a:ext cx="511135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a form prompts for the arguments to invoke the action</a:t>
            </a:r>
            <a:r>
              <a:rPr lang="en-GB" dirty="0"/>
              <a:t>. Autocomplete allows the user to lookup references to other objects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23928" y="1844824"/>
            <a:ext cx="5032147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autoComplete0Add(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1100" b="1" dirty="0" err="1">
                <a:solidFill>
                  <a:srgbClr val="646464"/>
                </a:solidFill>
                <a:latin typeface="Consolas"/>
              </a:rPr>
              <a:t>MinLength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(2) String search)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list = </a:t>
            </a:r>
            <a:r>
              <a:rPr lang="en-GB" sz="1100" b="1" dirty="0" err="1" smtClean="0">
                <a:solidFill>
                  <a:srgbClr val="0000C0"/>
                </a:solidFill>
                <a:latin typeface="Consolas"/>
              </a:rPr>
              <a:t>toDoItems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.autoComplete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(search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list.removeAll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getDependencies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list.remove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366845"/>
            <a:ext cx="259228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No-</a:t>
            </a:r>
            <a:r>
              <a:rPr lang="en-GB" dirty="0" err="1" smtClean="0"/>
              <a:t>arg</a:t>
            </a:r>
            <a:r>
              <a:rPr lang="en-GB" dirty="0" smtClean="0"/>
              <a:t> actions can also be invoked in bulk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928" y="4354939"/>
            <a:ext cx="2569934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@Bulk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Named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"Done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completed()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setComplete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...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2451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188640"/>
            <a:ext cx="482453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Contributed actions allow the object model to be decoupled; similar in intent to aspects or traits.</a:t>
            </a:r>
          </a:p>
          <a:p>
            <a:pPr algn="ctr"/>
            <a:r>
              <a:rPr lang="en-GB" dirty="0" smtClean="0"/>
              <a:t>They are implemented in domain services, but are rendered as if implemented by the 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3718773"/>
            <a:ext cx="388843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Contributed properties also enable the object model to be decoupled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3808" y="1643896"/>
            <a:ext cx="6032421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ToDoItemAnalysisContributions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NotInServiceMenu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NotContributed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As.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ASSOCIATION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ActionSemantics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Of.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SAFE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ToDoItemsByCategoryViewModel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analyseCategory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item)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C0"/>
                </a:solidFill>
                <a:latin typeface="Consolas"/>
              </a:rPr>
              <a:t>toDoAppAnalysis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.toDoItemsForCategory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item.getCategory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1253" y="4473694"/>
            <a:ext cx="4955203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ToDoItemContributions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NotInServiceMenu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ActionSemantics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Of.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SAFE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NotContributed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As.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ACTION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@Hidden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(where=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Where.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ALL_TABLES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646464"/>
                </a:solidFill>
                <a:latin typeface="Consolas"/>
              </a:rPr>
              <a:t>@Disabled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(reason=</a:t>
            </a:r>
            <a:r>
              <a:rPr lang="en-US" sz="1100" dirty="0">
                <a:solidFill>
                  <a:srgbClr val="2A00FF"/>
                </a:solidFill>
                <a:latin typeface="Consolas"/>
              </a:rPr>
              <a:t>"Relative priority, derived from due date"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Integer priority(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534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20688"/>
            <a:ext cx="41764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Contributed collections are also available to decouple the object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1253" y="1628800"/>
            <a:ext cx="4801314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ToDoItemContributions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NotInServiceMenu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ActionSemantics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Of.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SAFE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NotContributed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As.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ACTION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100" b="1" dirty="0">
                <a:solidFill>
                  <a:srgbClr val="000000"/>
                </a:solidFill>
                <a:latin typeface="Consolas"/>
              </a:rPr>
              <a:t> List&lt;ToDoItem</a:t>
            </a:r>
            <a:r>
              <a:rPr lang="pt-BR" sz="1100" b="1" dirty="0" smtClean="0">
                <a:solidFill>
                  <a:srgbClr val="000000"/>
                </a:solidFill>
                <a:latin typeface="Consolas"/>
              </a:rPr>
              <a:t>&gt; similarTo(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 ...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3789040"/>
            <a:ext cx="432048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View models may optionally be developed to support specific use cases.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9832" y="4653136"/>
            <a:ext cx="5493812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ToDoItemAnalysis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Named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"By Date Range"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ToDoItemsByDateRangeViewModel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toDoItemsByDateRange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final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ToDoItemsByDateRangeViewModel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byDateRange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= 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getContainer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newViewModelInstance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ToDoItemsByDateRangeViewModel.</a:t>
            </a:r>
            <a:r>
              <a:rPr lang="en-GB" sz="11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dateRange.name());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210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96855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Like entities, view models have properties, collections and may also have actions.  </a:t>
            </a:r>
          </a:p>
          <a:p>
            <a:pPr algn="ctr"/>
            <a:r>
              <a:rPr lang="en-GB" dirty="0" smtClean="0"/>
              <a:t>They </a:t>
            </a:r>
            <a:r>
              <a:rPr lang="en-GB" dirty="0"/>
              <a:t>provide a memento to the framework so that they can be recreated with each </a:t>
            </a:r>
            <a:r>
              <a:rPr lang="en-GB" dirty="0" smtClean="0"/>
              <a:t>interaction.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7136" y="2132856"/>
            <a:ext cx="3647152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package</a:t>
            </a:r>
            <a:r>
              <a:rPr lang="en-GB" sz="11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org.apache.isis.applib.ViewModel</a:t>
            </a:r>
            <a:r>
              <a:rPr lang="en-GB" sz="11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</a:p>
          <a:p>
            <a:r>
              <a:rPr lang="en-GB" sz="11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...</a:t>
            </a:r>
            <a:endParaRPr lang="en-GB" sz="1100" b="1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ToDoItemsByDateRangeViewModel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implements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ViewModel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en-US" sz="1100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viewModelMemento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getDateRange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().name();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GB" sz="1100" dirty="0" smtClean="0"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viewModelInit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(String memento)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setDateRange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DateRange.</a:t>
            </a:r>
            <a:r>
              <a:rPr lang="en-GB" sz="1100" i="1" dirty="0" err="1">
                <a:solidFill>
                  <a:srgbClr val="000000"/>
                </a:solidFill>
                <a:latin typeface="Consolas"/>
              </a:rPr>
              <a:t>valueOf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(memento));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936" y="5229200"/>
            <a:ext cx="416808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View models are particularly useful for the REST API, where the client and server may evolve independently. </a:t>
            </a:r>
          </a:p>
          <a:p>
            <a:pPr algn="ctr"/>
            <a:r>
              <a:rPr lang="en-GB" dirty="0" smtClean="0"/>
              <a:t>The view models in this case provide a stable API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208483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0439"/>
            <a:ext cx="396044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@</a:t>
            </a:r>
            <a:r>
              <a:rPr lang="en-GB" dirty="0" err="1" smtClean="0"/>
              <a:t>HomePage</a:t>
            </a:r>
            <a:r>
              <a:rPr lang="en-GB" dirty="0" smtClean="0"/>
              <a:t> annotation</a:t>
            </a:r>
            <a:br>
              <a:rPr lang="en-GB" dirty="0" smtClean="0"/>
            </a:br>
            <a:r>
              <a:rPr lang="en-GB" dirty="0" smtClean="0"/>
              <a:t>(on one of the domain services’ actions) can be used to return a</a:t>
            </a:r>
            <a:br>
              <a:rPr lang="en-GB" dirty="0" smtClean="0"/>
            </a:br>
            <a:r>
              <a:rPr lang="en-GB" dirty="0" smtClean="0"/>
              <a:t>dashboard view model.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7277" y="1453133"/>
            <a:ext cx="4955203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646464"/>
                </a:solidFill>
                <a:latin typeface="Consolas"/>
              </a:rPr>
              <a:t>@Hidden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ToDoAppDashboardService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dirty="0" smtClean="0">
                <a:latin typeface="Consolas"/>
              </a:rPr>
              <a:t>  ...</a:t>
            </a:r>
            <a:endParaRPr lang="en-GB" sz="1100" dirty="0"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ActionSemantics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Of.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SAFE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HomePage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ToDoAppDashboard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lookup()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newViewModelInstance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ToDoAppDashboard.</a:t>
            </a:r>
            <a:r>
              <a:rPr lang="en-GB" sz="11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b="1" i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GB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3140968"/>
            <a:ext cx="6109365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ToDoAppDashboard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implements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ViewModel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ToDoItemsByCategoryViewModel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getAnalysisByCategory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ToDoItemsByDateRangeViewModel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getAnalysisByDateRange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... }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221088"/>
            <a:ext cx="288032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Both objects and </a:t>
            </a:r>
          </a:p>
          <a:p>
            <a:pPr algn="ctr"/>
            <a:r>
              <a:rPr lang="en-GB" dirty="0" smtClean="0"/>
              <a:t>side-effect-free actions</a:t>
            </a:r>
          </a:p>
          <a:p>
            <a:pPr algn="ctr"/>
            <a:r>
              <a:rPr lang="en-GB" dirty="0" smtClean="0"/>
              <a:t>are </a:t>
            </a:r>
            <a:r>
              <a:rPr lang="en-GB" dirty="0" err="1" smtClean="0"/>
              <a:t>bookmarkable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26066" y="4293096"/>
            <a:ext cx="2262158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Bookmarkable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 smtClean="0">
                <a:latin typeface="Consolas"/>
              </a:rPr>
              <a:t>  ...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4415" y="5229200"/>
            <a:ext cx="3877985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 smtClean="0">
                <a:latin typeface="Consolas"/>
              </a:rPr>
              <a:t>  ...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Bookmarkable</a:t>
            </a:r>
            <a:endParaRPr lang="en-GB" sz="1100" dirty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ActionSemantics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Of.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SAFE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dirty="0" smtClean="0">
              <a:latin typeface="Consolas"/>
            </a:endParaRPr>
          </a:p>
          <a:p>
            <a:r>
              <a:rPr lang="en-GB" sz="1100" dirty="0">
                <a:latin typeface="Consolas"/>
              </a:rPr>
              <a:t> </a:t>
            </a:r>
            <a:r>
              <a:rPr lang="en-GB" sz="1100" dirty="0" smtClean="0">
                <a:latin typeface="Consolas"/>
              </a:rPr>
              <a:t> ... 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944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260648"/>
            <a:ext cx="427191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Detection of concurrent edits automatically enforced through optimistic locking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692696"/>
            <a:ext cx="3954929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javax.jdo.annotations.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Version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endParaRPr lang="en-GB" sz="1100" dirty="0"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    strategy=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VersionStrategy.</a:t>
            </a:r>
            <a:r>
              <a:rPr lang="en-GB" sz="1100" i="1" dirty="0" err="1">
                <a:solidFill>
                  <a:srgbClr val="0000C0"/>
                </a:solidFill>
                <a:latin typeface="Consolas"/>
              </a:rPr>
              <a:t>VERSION_NUMBER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    column=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"version"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060848"/>
            <a:ext cx="396769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</a:t>
            </a:r>
            <a:r>
              <a:rPr lang="en-GB" dirty="0" err="1" smtClean="0"/>
              <a:t>DomainObjectContainer</a:t>
            </a:r>
            <a:r>
              <a:rPr lang="en-GB" dirty="0" smtClean="0"/>
              <a:t> is the </a:t>
            </a:r>
          </a:p>
          <a:p>
            <a:pPr algn="ctr"/>
            <a:r>
              <a:rPr lang="en-GB" dirty="0" smtClean="0"/>
              <a:t>one point of contact between </a:t>
            </a:r>
          </a:p>
          <a:p>
            <a:pPr algn="ctr"/>
            <a:r>
              <a:rPr lang="en-GB" dirty="0" smtClean="0"/>
              <a:t>the domain object and the framework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9219" y="2780928"/>
            <a:ext cx="4313221" cy="3985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newToDo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 ... 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ownedBy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= </a:t>
            </a:r>
            <a:endParaRPr lang="en-GB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   </a:t>
            </a:r>
            <a:r>
              <a:rPr lang="en-GB" sz="1100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container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.getUser</a:t>
            </a:r>
            <a:r>
              <a:rPr lang="en-GB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().</a:t>
            </a:r>
            <a:r>
              <a:rPr lang="en-GB" sz="11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getName</a:t>
            </a:r>
            <a:r>
              <a:rPr lang="en-GB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7F0055"/>
                </a:solidFill>
                <a:latin typeface="Consolas"/>
              </a:rPr>
              <a:t>    final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= </a:t>
            </a:r>
            <a:endParaRPr lang="en-GB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GB" sz="1100" dirty="0" err="1" smtClean="0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.newTransientInstance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ToDoItem.</a:t>
            </a:r>
            <a:r>
              <a:rPr lang="en-GB" sz="110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toDoItem.setDescription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(description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toDoItem.setCategory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(category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toDoItem.setSubcategory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(subcategory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toDoItem.setOwnedBy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userName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toDoItem.setDueBy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dueBy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toDoItem.setCost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(cost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 smtClean="0">
                <a:solidFill>
                  <a:srgbClr val="0000C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.persist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  <a:endParaRPr lang="en-GB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DomainObjectContainer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injectDomainObjectContainer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DomainObjectContainer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container)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100" dirty="0" err="1" smtClean="0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= container;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608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4176464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</a:t>
            </a:r>
            <a:r>
              <a:rPr lang="en-GB" dirty="0" err="1" smtClean="0"/>
              <a:t>DomainObjectContainer</a:t>
            </a:r>
            <a:r>
              <a:rPr lang="en-GB" dirty="0" smtClean="0"/>
              <a:t> is most commonly used as an abstraction over the object store, to create and persist objects, and to query objects.  </a:t>
            </a:r>
          </a:p>
          <a:p>
            <a:pPr algn="ctr"/>
            <a:r>
              <a:rPr lang="en-GB" dirty="0" smtClean="0"/>
              <a:t>It can also be used to raise </a:t>
            </a:r>
            <a:r>
              <a:rPr lang="en-GB" dirty="0"/>
              <a:t>informational and </a:t>
            </a:r>
            <a:r>
              <a:rPr lang="en-GB" dirty="0" smtClean="0"/>
              <a:t>warning </a:t>
            </a:r>
            <a:r>
              <a:rPr lang="en-GB" dirty="0"/>
              <a:t>messages to </a:t>
            </a:r>
            <a:r>
              <a:rPr lang="en-GB" dirty="0" smtClean="0"/>
              <a:t>the 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1" y="476672"/>
            <a:ext cx="4320479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final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items = </a:t>
            </a:r>
            <a:r>
              <a:rPr lang="en-GB" sz="1100" dirty="0" err="1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.allMatches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  new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QueryDefault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&gt;(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ToDoItem.</a:t>
            </a:r>
            <a:r>
              <a:rPr lang="en-GB" sz="11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todo_notYetComplete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        "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ownedBy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currentUserName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()));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items.isEmpty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100" dirty="0" err="1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.informUser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100" dirty="0">
                <a:solidFill>
                  <a:srgbClr val="2A00FF"/>
                </a:solidFill>
                <a:latin typeface="Consolas"/>
              </a:rPr>
              <a:t>All to-do items have been completed :-)"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items;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latin typeface="Consolas"/>
              </a:rPr>
              <a:t>  ...</a:t>
            </a:r>
            <a:endParaRPr lang="en-GB" sz="1100" dirty="0"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728" y="3501008"/>
            <a:ext cx="4555295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Some actions – such as those to install test fixture data – can be annotated for prototyping purposes only.  These are styled differently in the UI, and are suppressed when running in Wicket’s DEPLOYMENT mode.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998674"/>
            <a:ext cx="3528391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/>
              </a:rPr>
              <a:t>"Prototyping</a:t>
            </a:r>
            <a:r>
              <a:rPr lang="en-US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ToDoItemsFixturesService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en-GB" sz="1100" dirty="0"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@Prototype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installFixtures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}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679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260648"/>
            <a:ext cx="489654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authorization model maps access to class members (properties, collections and actions) to Apache </a:t>
            </a:r>
            <a:r>
              <a:rPr lang="en-GB" dirty="0" err="1" smtClean="0"/>
              <a:t>Shiro</a:t>
            </a:r>
            <a:r>
              <a:rPr lang="en-GB" dirty="0" smtClean="0"/>
              <a:t> permissions:</a:t>
            </a:r>
          </a:p>
          <a:p>
            <a:pPr algn="ctr"/>
            <a:r>
              <a:rPr lang="en-GB" dirty="0" smtClean="0"/>
              <a:t>inaccessible </a:t>
            </a:r>
            <a:r>
              <a:rPr lang="en-GB" dirty="0" err="1" smtClean="0"/>
              <a:t>vs</a:t>
            </a:r>
            <a:r>
              <a:rPr lang="en-GB" dirty="0" smtClean="0"/>
              <a:t> read-only </a:t>
            </a:r>
            <a:r>
              <a:rPr lang="en-GB" dirty="0" err="1" smtClean="0"/>
              <a:t>vs</a:t>
            </a:r>
            <a:r>
              <a:rPr lang="en-GB" dirty="0" smtClean="0"/>
              <a:t> read-write/</a:t>
            </a:r>
            <a:r>
              <a:rPr lang="en-GB" dirty="0" err="1" smtClean="0"/>
              <a:t>invokable</a:t>
            </a:r>
            <a:r>
              <a:rPr lang="en-GB" dirty="0" smtClean="0"/>
              <a:t>. </a:t>
            </a:r>
            <a:r>
              <a:rPr lang="en-GB" dirty="0" err="1" smtClean="0"/>
              <a:t>Shiro</a:t>
            </a:r>
            <a:r>
              <a:rPr lang="en-GB" dirty="0" smtClean="0"/>
              <a:t> in turn maps those permissions to roles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1988840"/>
            <a:ext cx="4536503" cy="29700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[users]</a:t>
            </a:r>
          </a:p>
          <a:p>
            <a:r>
              <a:rPr lang="en-GB" sz="1100" dirty="0">
                <a:solidFill>
                  <a:srgbClr val="3F7F5F"/>
                </a:solidFill>
                <a:latin typeface="Consolas"/>
              </a:rPr>
              <a:t># user = password, role1, role2, role3, ...</a:t>
            </a:r>
          </a:p>
          <a:p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sven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pass,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admin_role</a:t>
            </a:r>
            <a:endParaRPr lang="en-GB" sz="1100" dirty="0">
              <a:solidFill>
                <a:srgbClr val="2A00FF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bob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pass,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user_role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,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self-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install_role</a:t>
            </a:r>
            <a:endParaRPr lang="en-GB" sz="1100" dirty="0">
              <a:solidFill>
                <a:srgbClr val="2A00FF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dirty="0">
              <a:solidFill>
                <a:srgbClr val="2A00FF"/>
              </a:solidFill>
              <a:latin typeface="Consolas"/>
            </a:endParaRPr>
          </a:p>
          <a:p>
            <a:endParaRPr lang="en-GB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roles]</a:t>
            </a:r>
          </a:p>
          <a:p>
            <a:r>
              <a:rPr lang="en-GB" sz="1100" dirty="0">
                <a:solidFill>
                  <a:srgbClr val="3F7F5F"/>
                </a:solidFill>
                <a:latin typeface="Consolas"/>
              </a:rPr>
              <a:t># role = perm1, perm2, perm3, ...</a:t>
            </a:r>
          </a:p>
          <a:p>
            <a:r>
              <a:rPr lang="en-GB" sz="1100" dirty="0">
                <a:solidFill>
                  <a:srgbClr val="3F7F5F"/>
                </a:solidFill>
                <a:latin typeface="Consolas"/>
              </a:rPr>
              <a:t># perm in format: </a:t>
            </a:r>
            <a:r>
              <a:rPr lang="en-GB" sz="1100" dirty="0" err="1">
                <a:solidFill>
                  <a:srgbClr val="3F7F5F"/>
                </a:solidFill>
                <a:latin typeface="Consolas"/>
              </a:rPr>
              <a:t>packageName:className:memberName:r,w</a:t>
            </a:r>
            <a:endParaRPr lang="en-GB" sz="1100" dirty="0">
              <a:solidFill>
                <a:srgbClr val="3F7F5F"/>
              </a:solidFill>
              <a:latin typeface="Consolas"/>
            </a:endParaRPr>
          </a:p>
          <a:p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user_role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*: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ToDoItems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:*:*,\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*: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ToDoItem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:*:*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Consolas"/>
              </a:rPr>
              <a:t>analysis_role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*: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ToDoItemAnalysis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:*:*,\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*: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ToDoItemsByCategoryViewModel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:*:*,\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*: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ToDoItemsByDateRangeViewModel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:*:*,\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*: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ToDoAppDashboard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:*:*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self-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install_role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*: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ToDoItemsFixturesService:install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:*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Consolas"/>
              </a:rPr>
              <a:t>admin_role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*</a:t>
            </a:r>
            <a:endParaRPr lang="en-GB" sz="1100" dirty="0">
              <a:solidFill>
                <a:srgbClr val="2A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2823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438853"/>
            <a:ext cx="367240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Application menu items correspond</a:t>
            </a:r>
            <a:br>
              <a:rPr lang="en-GB" dirty="0" smtClean="0"/>
            </a:br>
            <a:r>
              <a:rPr lang="en-GB" dirty="0" smtClean="0"/>
              <a:t>to registered domain 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3848" y="5125541"/>
            <a:ext cx="4536504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isis.services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10:dom.todo.ToDoItems,\</a:t>
            </a:r>
          </a:p>
          <a:p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        20:app.ToDoItemAnalysis,\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dom.todo.ToDoItemContributions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app.ToDoItemAnalysisContributions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app.ToDoAppDashboard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services.ClockService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        30:webapp.prototyping.ToDoItemsFixturesService,\</a:t>
            </a:r>
          </a:p>
          <a:p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        30:webapp.prototyping.DeveloperUtilities,\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944" y="476672"/>
            <a:ext cx="52482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</a:t>
            </a:r>
            <a:r>
              <a:rPr lang="en-GB" dirty="0" err="1" smtClean="0"/>
              <a:t>quickstart</a:t>
            </a:r>
            <a:r>
              <a:rPr lang="en-GB" dirty="0" smtClean="0"/>
              <a:t> archetype also generates a REST API that exposes all the domain applications functionality according to the Restful Objects specification (http://restfulobjects.org)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984" y="1988840"/>
            <a:ext cx="3448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underlying framework used is</a:t>
            </a:r>
            <a:br>
              <a:rPr lang="en-GB" dirty="0" smtClean="0"/>
            </a:br>
            <a:r>
              <a:rPr lang="en-GB" dirty="0" err="1" smtClean="0"/>
              <a:t>JBoss</a:t>
            </a:r>
            <a:r>
              <a:rPr lang="en-GB" dirty="0" smtClean="0"/>
              <a:t>’ </a:t>
            </a:r>
            <a:r>
              <a:rPr lang="en-GB" dirty="0" err="1" smtClean="0"/>
              <a:t>RESTEasy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1105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5184576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 provides a configurable publishing service to integrate with other systems in the enterprise.</a:t>
            </a:r>
          </a:p>
          <a:p>
            <a:pPr algn="ctr"/>
            <a:r>
              <a:rPr lang="en-GB" dirty="0" smtClean="0"/>
              <a:t>Either the invocation of an action can be published, and/or the resultant changes to domain objects.</a:t>
            </a:r>
          </a:p>
          <a:p>
            <a:pPr algn="ctr"/>
            <a:r>
              <a:rPr lang="en-GB" dirty="0" smtClean="0"/>
              <a:t>Default implementations serialize the events as JSON, persisted to a database table.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1700808"/>
            <a:ext cx="3168352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PublishedObject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en-GB" sz="1100" dirty="0" smtClean="0">
                <a:solidFill>
                  <a:srgbClr val="000000"/>
                </a:solidFill>
                <a:latin typeface="Consolas"/>
              </a:rPr>
            </a:b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ToDoItemChangedPayloadFactory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GB" sz="1100" b="1" dirty="0">
              <a:solidFill>
                <a:srgbClr val="000000"/>
              </a:solidFill>
              <a:highlight>
                <a:srgbClr val="CECCF7"/>
              </a:highlight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{</a:t>
            </a:r>
            <a:endParaRPr lang="en-GB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436886"/>
            <a:ext cx="4536504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{</a:t>
            </a:r>
          </a:p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  "metadata" :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{ ... }</a:t>
            </a:r>
            <a:endParaRPr lang="en-GB" sz="1100" dirty="0">
              <a:solidFill>
                <a:srgbClr val="FF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 "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payload" : {</a:t>
            </a:r>
          </a:p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    "title" :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...</a:t>
            </a:r>
          </a:p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  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"members" : {</a:t>
            </a:r>
          </a:p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      "changed" :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{ "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value" :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{ "</a:t>
            </a:r>
            <a:r>
              <a:rPr lang="en-GB" sz="1100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"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:</a:t>
            </a:r>
          </a:p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      "http://localhost:8080/restful/objects/TODO/L_2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",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     }}},</a:t>
            </a:r>
            <a:endParaRPr lang="en-GB" sz="1100" dirty="0">
              <a:solidFill>
                <a:srgbClr val="FF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     "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description" : {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       "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value" : "Buy stamps",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     }</a:t>
            </a:r>
            <a:endParaRPr lang="en-GB" sz="1100" dirty="0">
              <a:solidFill>
                <a:srgbClr val="FF0000"/>
              </a:solidFill>
              <a:latin typeface="Consolas"/>
            </a:endParaRPr>
          </a:p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}</a:t>
            </a:r>
          </a:p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}</a:t>
            </a:r>
          </a:p>
          <a:p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}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418" y="2492896"/>
            <a:ext cx="5522718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ToDoItemChangedPayloadFactory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PayloadFactory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ToDoItemPayload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EventPayloadForObjectChanged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 ...</a:t>
            </a:r>
            <a:endParaRPr lang="en-US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getDescription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EventPayload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payloadFor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(Object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changedObject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...) { … }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641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403244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 provides a simple </a:t>
            </a:r>
            <a:r>
              <a:rPr lang="en-GB" dirty="0"/>
              <a:t>a</a:t>
            </a:r>
            <a:r>
              <a:rPr lang="en-GB" dirty="0" smtClean="0"/>
              <a:t>uditing </a:t>
            </a:r>
            <a:r>
              <a:rPr lang="en-GB" dirty="0"/>
              <a:t>s</a:t>
            </a:r>
            <a:r>
              <a:rPr lang="en-GB" dirty="0" smtClean="0"/>
              <a:t>ervice to record changes to objects. </a:t>
            </a:r>
            <a:br>
              <a:rPr lang="en-GB" dirty="0" smtClean="0"/>
            </a:br>
            <a:r>
              <a:rPr lang="en-GB" dirty="0" smtClean="0"/>
              <a:t>A default implementation saves to a database table.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2093" y="1124744"/>
            <a:ext cx="2304256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@Audited</a:t>
            </a:r>
            <a:endParaRPr lang="en-GB" sz="1100" b="1" dirty="0">
              <a:solidFill>
                <a:srgbClr val="000000"/>
              </a:solidFill>
              <a:highlight>
                <a:srgbClr val="CECCF7"/>
              </a:highlight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... {</a:t>
            </a:r>
            <a:endParaRPr lang="en-GB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3599438"/>
            <a:ext cx="3896816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Consolas"/>
              </a:rPr>
              <a:t>TODO:L_1 by </a:t>
            </a:r>
            <a:r>
              <a:rPr lang="en-GB" sz="1100" dirty="0" err="1">
                <a:solidFill>
                  <a:srgbClr val="FF0000"/>
                </a:solidFill>
                <a:latin typeface="Consolas"/>
              </a:rPr>
              <a:t>sven</a:t>
            </a:r>
            <a:r>
              <a:rPr lang="en-GB" sz="1100" dirty="0">
                <a:solidFill>
                  <a:srgbClr val="FF0000"/>
                </a:solidFill>
                <a:latin typeface="Consolas"/>
              </a:rPr>
              <a:t>, complete: true -&gt; </a:t>
            </a:r>
            <a:r>
              <a:rPr lang="en-GB" sz="1100" dirty="0" smtClean="0">
                <a:solidFill>
                  <a:srgbClr val="FF0000"/>
                </a:solidFill>
                <a:latin typeface="Consolas"/>
              </a:rPr>
              <a:t>false</a:t>
            </a:r>
            <a:endParaRPr lang="en-GB" sz="1100" dirty="0">
              <a:solidFill>
                <a:srgbClr val="FF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2164938"/>
            <a:ext cx="3600400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AuditingService2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...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GB" sz="1100" b="1" strike="sngStrike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audit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user,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currentTimestampEpoch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objectType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String identifier, 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propertyId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preValue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postValue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965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67544" y="260648"/>
            <a:ext cx="482453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Wicket viewer has an extensible architecture.  Third-party components can plugin to provide, for example, an downloadable Excel </a:t>
            </a:r>
            <a:r>
              <a:rPr lang="en-GB" dirty="0" err="1" smtClean="0"/>
              <a:t>spreadsheet</a:t>
            </a:r>
            <a:r>
              <a:rPr lang="en-GB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7544" y="1785590"/>
            <a:ext cx="403244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Another third-party component provides a calendar for any collection of objects that have date properties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3225750"/>
            <a:ext cx="403244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 further third-party component renders a map for any collection of objects that has a Location property (are “Locatable”)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7544" y="4881934"/>
            <a:ext cx="403244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 further third-party component integrates the </a:t>
            </a:r>
            <a:r>
              <a:rPr lang="en-GB" dirty="0" err="1" smtClean="0"/>
              <a:t>HighChart</a:t>
            </a:r>
            <a:r>
              <a:rPr lang="en-GB" dirty="0" smtClean="0"/>
              <a:t> JS library to render </a:t>
            </a:r>
            <a:r>
              <a:rPr lang="en-GB" dirty="0" err="1" smtClean="0"/>
              <a:t>barcharts</a:t>
            </a:r>
            <a:r>
              <a:rPr lang="en-GB" dirty="0" smtClean="0"/>
              <a:t> graphs of collection of objects that have numeric properties</a:t>
            </a:r>
          </a:p>
        </p:txBody>
      </p:sp>
    </p:spTree>
    <p:extLst>
      <p:ext uri="{BB962C8B-B14F-4D97-AF65-F5344CB8AC3E}">
        <p14:creationId xmlns:p14="http://schemas.microsoft.com/office/powerpoint/2010/main" val="17314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48245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integration testing framework supports both developer (</a:t>
            </a:r>
            <a:r>
              <a:rPr lang="en-GB" dirty="0" err="1" smtClean="0"/>
              <a:t>JUnit</a:t>
            </a:r>
            <a:r>
              <a:rPr lang="en-GB" dirty="0" smtClean="0"/>
              <a:t>) or BDD (Cucumber) style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630541"/>
            <a:ext cx="504056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 applications are built using Maven.  The archetype configures a multi-module project that separates the domain object model (</a:t>
            </a:r>
            <a:r>
              <a:rPr lang="en-GB" dirty="0" err="1" smtClean="0"/>
              <a:t>dom</a:t>
            </a:r>
            <a:r>
              <a:rPr lang="en-GB" dirty="0" smtClean="0"/>
              <a:t>) module away from the fixtures, the integration tests</a:t>
            </a:r>
            <a:br>
              <a:rPr lang="en-GB" dirty="0" smtClean="0"/>
            </a:br>
            <a:r>
              <a:rPr lang="en-GB" dirty="0" smtClean="0"/>
              <a:t>and the </a:t>
            </a:r>
            <a:r>
              <a:rPr lang="en-GB" dirty="0" err="1" smtClean="0"/>
              <a:t>webapp</a:t>
            </a:r>
            <a:r>
              <a:rPr lang="en-GB" dirty="0" smtClean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2904710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656"/>
            <a:ext cx="504056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user interface, while customizable, is derived entirely from the domain object model.  This page shows an instance of the </a:t>
            </a:r>
            <a:r>
              <a:rPr lang="en-GB" dirty="0" err="1" smtClean="0"/>
              <a:t>ToDoItem</a:t>
            </a:r>
            <a:r>
              <a:rPr lang="en-GB" dirty="0" smtClean="0"/>
              <a:t> class.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49904" y="692696"/>
            <a:ext cx="3326552" cy="3277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r>
              <a:rPr lang="en-GB" sz="9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GB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GB" sz="900" b="1" dirty="0" err="1">
                <a:solidFill>
                  <a:srgbClr val="000000"/>
                </a:solidFill>
                <a:latin typeface="Consolas"/>
              </a:rPr>
              <a:t>getDescription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() { ...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 Category </a:t>
            </a:r>
            <a:r>
              <a:rPr lang="en-GB" sz="900" b="1" dirty="0" err="1" smtClean="0">
                <a:solidFill>
                  <a:srgbClr val="000000"/>
                </a:solidFill>
                <a:latin typeface="Consolas"/>
              </a:rPr>
              <a:t>getCategory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() { ... }</a:t>
            </a: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Subcategory </a:t>
            </a:r>
            <a:r>
              <a:rPr lang="en-GB" sz="900" b="1" dirty="0" err="1" smtClean="0">
                <a:solidFill>
                  <a:srgbClr val="000000"/>
                </a:solidFill>
                <a:latin typeface="Consolas"/>
              </a:rPr>
              <a:t>getSubcategory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() { ...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9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900" b="1" dirty="0" err="1" smtClean="0">
                <a:solidFill>
                  <a:srgbClr val="000000"/>
                </a:solidFill>
                <a:latin typeface="Consolas"/>
              </a:rPr>
              <a:t>boolean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900" b="1" dirty="0" err="1" smtClean="0">
                <a:solidFill>
                  <a:srgbClr val="000000"/>
                </a:solidFill>
                <a:latin typeface="Consolas"/>
              </a:rPr>
              <a:t>isComplete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{ ...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Long </a:t>
            </a:r>
            <a:r>
              <a:rPr lang="en-GB" sz="900" b="1" dirty="0" err="1" smtClean="0">
                <a:solidFill>
                  <a:srgbClr val="000000"/>
                </a:solidFill>
                <a:latin typeface="Consolas"/>
              </a:rPr>
              <a:t>getVersionSequence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() 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{ ...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900" b="1" dirty="0" err="1" smtClean="0">
                <a:solidFill>
                  <a:srgbClr val="000000"/>
                </a:solidFill>
                <a:latin typeface="Consolas"/>
              </a:rPr>
              <a:t>LocalDate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900" b="1" dirty="0" err="1" smtClean="0">
                <a:solidFill>
                  <a:srgbClr val="000000"/>
                </a:solidFill>
                <a:latin typeface="Consolas"/>
              </a:rPr>
              <a:t>getDueBy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{ ...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900" b="1" dirty="0" err="1" smtClean="0">
                <a:solidFill>
                  <a:srgbClr val="000000"/>
                </a:solidFill>
                <a:latin typeface="Consolas"/>
              </a:rPr>
              <a:t>BigDecimal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900" b="1" dirty="0" err="1" smtClean="0">
                <a:solidFill>
                  <a:srgbClr val="000000"/>
                </a:solidFill>
                <a:latin typeface="Consolas"/>
              </a:rPr>
              <a:t>getCost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{ ...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900" b="1" dirty="0" err="1" smtClean="0">
                <a:solidFill>
                  <a:srgbClr val="000000"/>
                </a:solidFill>
                <a:latin typeface="Consolas"/>
              </a:rPr>
              <a:t>getNotes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{ ...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9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9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900" b="1" dirty="0" err="1" smtClean="0">
                <a:solidFill>
                  <a:srgbClr val="000000"/>
                </a:solidFill>
                <a:latin typeface="Consolas"/>
              </a:rPr>
              <a:t>getDependencies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{ ...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9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 void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complete() 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{ ...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 void </a:t>
            </a:r>
            <a:r>
              <a:rPr lang="en-GB" sz="900" b="1" dirty="0" err="1" smtClean="0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{ ...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9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void add(</a:t>
            </a:r>
            <a:r>
              <a:rPr lang="en-GB" sz="9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t) { 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... }</a:t>
            </a:r>
            <a:endParaRPr lang="en-GB" sz="9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 void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remove(</a:t>
            </a:r>
            <a:r>
              <a:rPr lang="en-GB" sz="9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t) { ... }</a:t>
            </a:r>
            <a:endParaRPr lang="en-GB" sz="900" b="1" dirty="0" smtClean="0">
              <a:solidFill>
                <a:srgbClr val="000000"/>
              </a:solidFill>
              <a:latin typeface="Consolas"/>
            </a:endParaRPr>
          </a:p>
          <a:p>
            <a:endParaRPr lang="en-GB" sz="9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9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 void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duplicate () 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{ ...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9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9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void </a:t>
            </a:r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delete() </a:t>
            </a:r>
            <a:r>
              <a:rPr lang="en-GB" sz="900" b="1" dirty="0">
                <a:solidFill>
                  <a:srgbClr val="000000"/>
                </a:solidFill>
                <a:latin typeface="Consolas"/>
              </a:rPr>
              <a:t>{ ... }</a:t>
            </a: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9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9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9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350621"/>
            <a:ext cx="273630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Business rules can be defined declaratively</a:t>
            </a:r>
            <a:br>
              <a:rPr lang="en-GB" dirty="0" smtClean="0"/>
            </a:br>
            <a:r>
              <a:rPr lang="en-GB" dirty="0" smtClean="0"/>
              <a:t>(as here, on a property)...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9512" y="3945830"/>
            <a:ext cx="280831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or business rules can be defined imperatively</a:t>
            </a:r>
            <a:br>
              <a:rPr lang="en-GB" dirty="0" smtClean="0"/>
            </a:br>
            <a:r>
              <a:rPr lang="en-GB" dirty="0" smtClean="0"/>
              <a:t>(as here, on an action)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7544" y="5325015"/>
            <a:ext cx="396044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Most business logic resides in actions, which can perform arbitrary logic (including delegating to domain services injected int</a:t>
            </a:r>
            <a:r>
              <a:rPr lang="en-GB" dirty="0" smtClean="0"/>
              <a:t>o the object)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139952" y="4509120"/>
            <a:ext cx="424847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Associations between objects are made using </a:t>
            </a:r>
            <a:r>
              <a:rPr lang="en-GB" i="1" dirty="0" err="1" smtClean="0"/>
              <a:t>autoComplete</a:t>
            </a:r>
            <a:r>
              <a:rPr lang="en-GB" i="1" dirty="0" smtClean="0"/>
              <a:t>()</a:t>
            </a:r>
            <a:r>
              <a:rPr lang="en-GB" dirty="0" smtClean="0"/>
              <a:t> supporting methods</a:t>
            </a:r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92352" y="5374957"/>
            <a:ext cx="460012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 uses the JDO API for persistence; </a:t>
            </a:r>
            <a:r>
              <a:rPr lang="en-GB" dirty="0" err="1" smtClean="0"/>
              <a:t>DataNucleus</a:t>
            </a:r>
            <a:r>
              <a:rPr lang="en-GB" dirty="0" smtClean="0"/>
              <a:t> is the underlying implementation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0536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544" y="260648"/>
            <a:ext cx="453977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Menu items are derived from the</a:t>
            </a:r>
          </a:p>
          <a:p>
            <a:pPr algn="ctr"/>
            <a:r>
              <a:rPr lang="en-GB" dirty="0" smtClean="0"/>
              <a:t>domain service’s public </a:t>
            </a:r>
            <a:r>
              <a:rPr lang="en-GB" i="1" dirty="0" smtClean="0"/>
              <a:t>action </a:t>
            </a:r>
            <a:r>
              <a:rPr lang="en-GB" dirty="0" smtClean="0"/>
              <a:t>methods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3934797"/>
            <a:ext cx="41044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Prompt form is derived from the domain service action’s method parameters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6511" y="980728"/>
            <a:ext cx="3877985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ToDos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"1"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"2"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complete()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GB" sz="1100" b="1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"3"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newToDo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"4"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allToDos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4730368"/>
            <a:ext cx="7848872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newToDo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"Description"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1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1100" b="1" dirty="0" err="1">
                <a:solidFill>
                  <a:srgbClr val="646464"/>
                </a:solidFill>
                <a:latin typeface="Consolas"/>
              </a:rPr>
              <a:t>RegEx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(validation = 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"\\w[@&amp;:\\-\\,\\.\\+ \\w]*"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String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description,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"Category"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Category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category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"Subcategory"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Subcategory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subcategory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"Due by"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1" dirty="0">
                <a:solidFill>
                  <a:srgbClr val="646464"/>
                </a:solidFill>
                <a:latin typeface="Consolas"/>
              </a:rPr>
              <a:t>@Optional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LocalDate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dueBy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smtClean="0">
                <a:solidFill>
                  <a:srgbClr val="2A00FF"/>
                </a:solidFill>
                <a:latin typeface="Consolas"/>
              </a:rPr>
              <a:t>"Cost"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100" b="1" dirty="0">
                <a:solidFill>
                  <a:srgbClr val="646464"/>
                </a:solidFill>
                <a:latin typeface="Consolas"/>
              </a:rPr>
              <a:t>@Optional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BigDecimal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cost) { </a:t>
            </a:r>
            <a:r>
              <a:rPr lang="en-GB" sz="1100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19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0869" y="1052736"/>
            <a:ext cx="4171251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7F0055"/>
                </a:solidFill>
                <a:latin typeface="Consolas"/>
              </a:rPr>
              <a:t>enum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Category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Professional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Domestic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Other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List&lt;Subcategory&gt; subcategories();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0936" y="2636912"/>
            <a:ext cx="3493264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US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List&lt;Subcategory&gt; choices2NewToDo(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String description,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Category category)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Subcategory.</a:t>
            </a:r>
            <a:r>
              <a:rPr lang="en-GB" sz="1100" b="1" i="1" dirty="0" err="1" smtClean="0">
                <a:solidFill>
                  <a:srgbClr val="000000"/>
                </a:solidFill>
                <a:latin typeface="Consolas"/>
              </a:rPr>
              <a:t>listFor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(category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GB" sz="1100" b="1" i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GB" sz="1100" b="1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3229" y="4370328"/>
            <a:ext cx="5397123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7F0055"/>
                </a:solidFill>
                <a:latin typeface="Consolas"/>
              </a:rPr>
              <a:t>enum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Subcategory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3F7F5F"/>
                </a:solidFill>
                <a:latin typeface="Consolas"/>
              </a:rPr>
              <a:t>// professional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err="1" smtClean="0">
                <a:solidFill>
                  <a:srgbClr val="0000C0"/>
                </a:solidFill>
                <a:latin typeface="Consolas"/>
              </a:rPr>
              <a:t>OpenSource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Consulting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Education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Marketing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3F7F5F"/>
                </a:solidFill>
                <a:latin typeface="Consolas"/>
              </a:rPr>
              <a:t>// domestic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Shopping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Housework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Garden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Chores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3F7F5F"/>
                </a:solidFill>
                <a:latin typeface="Consolas"/>
              </a:rPr>
              <a:t>// other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Other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List&lt;Subcategory&gt;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listFor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(Category category) {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04664"/>
            <a:ext cx="36225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Enums</a:t>
            </a:r>
            <a:r>
              <a:rPr lang="en-GB" dirty="0" smtClean="0"/>
              <a:t> are rendered as drop downs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944" y="2381979"/>
            <a:ext cx="323197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Supporting </a:t>
            </a:r>
            <a:r>
              <a:rPr lang="en-GB" i="1" dirty="0" err="1" smtClean="0"/>
              <a:t>choicesXxx</a:t>
            </a:r>
            <a:r>
              <a:rPr lang="en-GB" i="1" dirty="0" smtClean="0"/>
              <a:t>()</a:t>
            </a:r>
            <a:r>
              <a:rPr lang="en-GB" dirty="0" smtClean="0"/>
              <a:t> method</a:t>
            </a:r>
            <a:br>
              <a:rPr lang="en-GB" dirty="0" smtClean="0"/>
            </a:br>
            <a:r>
              <a:rPr lang="en-GB" dirty="0" smtClean="0"/>
              <a:t>refines the available choices</a:t>
            </a:r>
          </a:p>
        </p:txBody>
      </p:sp>
    </p:spTree>
    <p:extLst>
      <p:ext uri="{BB962C8B-B14F-4D97-AF65-F5344CB8AC3E}">
        <p14:creationId xmlns:p14="http://schemas.microsoft.com/office/powerpoint/2010/main" val="234097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5752" y="4797152"/>
            <a:ext cx="323197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Parameters are assumed mandatory unless annotated otherwise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768" y="5877272"/>
            <a:ext cx="288032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Other declarative validation, such as regular expressions, can also be specified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332656"/>
            <a:ext cx="367240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Date parameters </a:t>
            </a:r>
            <a:r>
              <a:rPr lang="en-GB" dirty="0"/>
              <a:t>are automatically rendered with </a:t>
            </a:r>
            <a:r>
              <a:rPr lang="en-GB" dirty="0" smtClean="0"/>
              <a:t>a date picker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904" y="1268760"/>
            <a:ext cx="30243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Default values for parameters can be computed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3960" y="2023974"/>
            <a:ext cx="366402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with the domain object delegating to injected services as required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7599" y="2961526"/>
            <a:ext cx="4108817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US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LocalDate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default3NewToDo()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C0"/>
                </a:solidFill>
                <a:latin typeface="Consolas"/>
              </a:rPr>
              <a:t>clockService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.now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plusDays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(14);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C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injectClockService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         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final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100" b="1" dirty="0" err="1">
                <a:solidFill>
                  <a:srgbClr val="0000C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131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501008"/>
            <a:ext cx="41764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returns either a collection of objects</a:t>
            </a:r>
            <a:br>
              <a:rPr lang="en-GB" dirty="0" smtClean="0"/>
            </a:br>
            <a:r>
              <a:rPr lang="en-GB" dirty="0" smtClean="0"/>
              <a:t>(as shown), or a single object, or a 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4653136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Clicking the icon navigates to the object...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26642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Invoking an action ...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8" y="1052736"/>
            <a:ext cx="4339650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US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C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C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dirty="0" smtClean="0">
                <a:solidFill>
                  <a:srgbClr val="0000C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.allMatches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QueryDefault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ToDoItem.</a:t>
            </a:r>
            <a:r>
              <a:rPr lang="en-GB" sz="11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todo_notYetComplete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ownedBy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currentUserName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()));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955" y="5517232"/>
            <a:ext cx="438410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user interface is derived entirely from the domain object model.</a:t>
            </a:r>
          </a:p>
          <a:p>
            <a:pPr algn="ctr"/>
            <a:r>
              <a:rPr lang="en-GB" dirty="0" smtClean="0"/>
              <a:t>Additional metadata provides layout hints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8164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2924175" cy="16287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00808"/>
            <a:ext cx="3267075" cy="28860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501008"/>
            <a:ext cx="258390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layout metadata is represented in JSON</a:t>
            </a:r>
          </a:p>
        </p:txBody>
      </p:sp>
    </p:spTree>
    <p:extLst>
      <p:ext uri="{BB962C8B-B14F-4D97-AF65-F5344CB8AC3E}">
        <p14:creationId xmlns:p14="http://schemas.microsoft.com/office/powerpoint/2010/main" val="123564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0648"/>
            <a:ext cx="489654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Layout metadata can be specified either using annotations or using a </a:t>
            </a:r>
            <a:r>
              <a:rPr lang="en-GB" i="1" dirty="0" err="1" smtClean="0"/>
              <a:t>ClassName</a:t>
            </a:r>
            <a:r>
              <a:rPr lang="en-GB" dirty="0" err="1" smtClean="0"/>
              <a:t>.layout.json</a:t>
            </a:r>
            <a:r>
              <a:rPr lang="en-GB" dirty="0" smtClean="0"/>
              <a:t>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346265"/>
            <a:ext cx="4570482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DeveloperUtilitiesServiceDefault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... {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Clob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downloadLayout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(Object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domainObject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48245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layout metadata can be downloaded through a </a:t>
            </a:r>
            <a:r>
              <a:rPr lang="en-GB" i="1" dirty="0" err="1" smtClean="0"/>
              <a:t>DeveloperUtilities</a:t>
            </a:r>
            <a:r>
              <a:rPr lang="en-GB" dirty="0" smtClean="0"/>
              <a:t> domain service...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717032"/>
            <a:ext cx="38800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and the layout refreshed without an application restart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5086925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Individual members can be</a:t>
            </a:r>
            <a:br>
              <a:rPr lang="en-GB" dirty="0" smtClean="0"/>
            </a:br>
            <a:r>
              <a:rPr lang="en-GB" dirty="0" smtClean="0"/>
              <a:t>styled using 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1937" y="4509120"/>
            <a:ext cx="3262432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CssClass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"x-caution"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delete()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5755903"/>
            <a:ext cx="4108817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rgbClr val="3F7F7F"/>
                </a:solidFill>
                <a:latin typeface="Consolas"/>
              </a:rPr>
              <a:t>.</a:t>
            </a:r>
            <a:r>
              <a:rPr lang="en-GB" sz="1100" i="1" dirty="0" err="1">
                <a:solidFill>
                  <a:srgbClr val="3F7F7F"/>
                </a:solidFill>
                <a:latin typeface="Consolas"/>
              </a:rPr>
              <a:t>entityActions</a:t>
            </a:r>
            <a:r>
              <a:rPr lang="en-GB" sz="1100" i="1" dirty="0">
                <a:solidFill>
                  <a:srgbClr val="3F7F7F"/>
                </a:solidFill>
                <a:latin typeface="Consolas"/>
              </a:rPr>
              <a:t> .</a:t>
            </a:r>
            <a:r>
              <a:rPr lang="en-GB" sz="1100" i="1" dirty="0" err="1">
                <a:solidFill>
                  <a:srgbClr val="3F7F7F"/>
                </a:solidFill>
                <a:latin typeface="Consolas"/>
              </a:rPr>
              <a:t>cssMenuPanel</a:t>
            </a:r>
            <a:r>
              <a:rPr lang="en-GB" sz="1100" i="1" dirty="0">
                <a:solidFill>
                  <a:srgbClr val="3F7F7F"/>
                </a:solidFill>
                <a:latin typeface="Consolas"/>
              </a:rPr>
              <a:t> .</a:t>
            </a:r>
            <a:r>
              <a:rPr lang="en-GB" sz="1100" i="1" dirty="0" err="1">
                <a:solidFill>
                  <a:srgbClr val="3F7F7F"/>
                </a:solidFill>
                <a:latin typeface="Consolas"/>
              </a:rPr>
              <a:t>menuh</a:t>
            </a:r>
            <a:r>
              <a:rPr lang="en-GB" sz="1100" i="1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GB" sz="1100" b="1" i="1" dirty="0" err="1">
                <a:solidFill>
                  <a:srgbClr val="3F7F7F"/>
                </a:solidFill>
                <a:latin typeface="Consolas"/>
              </a:rPr>
              <a:t>li.x</a:t>
            </a:r>
            <a:r>
              <a:rPr lang="en-GB" sz="1100" b="1" i="1" dirty="0">
                <a:solidFill>
                  <a:srgbClr val="3F7F7F"/>
                </a:solidFill>
                <a:latin typeface="Consolas"/>
              </a:rPr>
              <a:t>-caution a,</a:t>
            </a:r>
          </a:p>
          <a:p>
            <a:r>
              <a:rPr lang="en-GB" sz="1100" b="1" dirty="0" err="1">
                <a:solidFill>
                  <a:srgbClr val="3F7F7F"/>
                </a:solidFill>
                <a:latin typeface="Consolas"/>
              </a:rPr>
              <a:t>li</a:t>
            </a:r>
            <a:r>
              <a:rPr lang="en-GB" sz="1100" b="1" i="1" dirty="0" err="1">
                <a:solidFill>
                  <a:srgbClr val="3F7F7F"/>
                </a:solidFill>
                <a:latin typeface="Consolas"/>
              </a:rPr>
              <a:t>.x</a:t>
            </a:r>
            <a:r>
              <a:rPr lang="en-GB" sz="1100" b="1" i="1" dirty="0">
                <a:solidFill>
                  <a:srgbClr val="3F7F7F"/>
                </a:solidFill>
                <a:latin typeface="Consolas"/>
              </a:rPr>
              <a:t>-caution a </a:t>
            </a:r>
            <a:r>
              <a:rPr lang="en-GB" sz="1100" b="1" i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dirty="0" smtClean="0">
                <a:latin typeface="Consolas"/>
              </a:rPr>
              <a:t>  </a:t>
            </a:r>
            <a:r>
              <a:rPr lang="en-GB" sz="1100" dirty="0">
                <a:solidFill>
                  <a:srgbClr val="7F007F"/>
                </a:solidFill>
                <a:latin typeface="Consolas"/>
              </a:rPr>
              <a:t>background-</a:t>
            </a:r>
            <a:r>
              <a:rPr lang="en-GB" sz="1100" dirty="0" err="1">
                <a:solidFill>
                  <a:srgbClr val="7F007F"/>
                </a:solidFill>
                <a:latin typeface="Consolas"/>
              </a:rPr>
              <a:t>color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GB" sz="1100" i="1" dirty="0">
                <a:solidFill>
                  <a:srgbClr val="2A00E1"/>
                </a:solidFill>
                <a:latin typeface="Consolas"/>
              </a:rPr>
              <a:t>#C94316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805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Each object has a title to</a:t>
            </a:r>
          </a:p>
          <a:p>
            <a:pPr algn="ctr"/>
            <a:r>
              <a:rPr lang="en-GB" dirty="0" smtClean="0"/>
              <a:t>identify it to the user...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3646765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</a:t>
            </a:r>
            <a:r>
              <a:rPr lang="en-GB" dirty="0"/>
              <a:t> a</a:t>
            </a:r>
            <a:r>
              <a:rPr lang="en-GB" dirty="0" smtClean="0"/>
              <a:t>nd each object is also represented by an icon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904" y="620688"/>
            <a:ext cx="3801041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String title()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TitleBuffer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buf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TitleBuffer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buf.append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getDescription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isComplete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buf.append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"- Completed!"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getDueBy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!=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buf.append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 due by"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getDueBy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buf.toString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4099719"/>
            <a:ext cx="3262432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iconName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b="1" dirty="0" err="1">
                <a:solidFill>
                  <a:srgbClr val="2A00FF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2A00FF"/>
                </a:solidFill>
                <a:latin typeface="Consolas"/>
              </a:rPr>
              <a:t>-"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+ 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 (!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isComplete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? </a:t>
            </a:r>
            <a:r>
              <a:rPr lang="en-GB" sz="11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b="1" dirty="0" err="1">
                <a:solidFill>
                  <a:srgbClr val="2A00FF"/>
                </a:solidFill>
                <a:latin typeface="Consolas"/>
              </a:rPr>
              <a:t>todo</a:t>
            </a:r>
            <a:r>
              <a:rPr lang="en-GB" sz="11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GB" sz="1100" b="1" dirty="0">
                <a:solidFill>
                  <a:srgbClr val="2A00FF"/>
                </a:solidFill>
                <a:latin typeface="Consolas"/>
              </a:rPr>
              <a:t>"done"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9" y="4822994"/>
            <a:ext cx="2990850" cy="1685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21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5069</TotalTime>
  <Words>2730</Words>
  <Application>Microsoft Office PowerPoint</Application>
  <PresentationFormat>On-screen Show (4:3)</PresentationFormat>
  <Paragraphs>501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62</cp:revision>
  <dcterms:created xsi:type="dcterms:W3CDTF">2013-10-09T17:07:49Z</dcterms:created>
  <dcterms:modified xsi:type="dcterms:W3CDTF">2013-10-14T22:28:39Z</dcterms:modified>
</cp:coreProperties>
</file>