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6" r:id="rId2"/>
    <p:sldId id="257" r:id="rId3"/>
    <p:sldId id="258" r:id="rId4"/>
    <p:sldId id="444" r:id="rId5"/>
    <p:sldId id="423" r:id="rId6"/>
    <p:sldId id="425" r:id="rId7"/>
    <p:sldId id="424" r:id="rId8"/>
    <p:sldId id="426" r:id="rId9"/>
    <p:sldId id="259" r:id="rId10"/>
    <p:sldId id="428" r:id="rId11"/>
    <p:sldId id="429" r:id="rId12"/>
    <p:sldId id="260" r:id="rId13"/>
    <p:sldId id="261" r:id="rId14"/>
    <p:sldId id="262" r:id="rId15"/>
    <p:sldId id="263" r:id="rId16"/>
    <p:sldId id="264" r:id="rId17"/>
    <p:sldId id="265" r:id="rId18"/>
    <p:sldId id="430" r:id="rId19"/>
    <p:sldId id="433" r:id="rId20"/>
    <p:sldId id="418" r:id="rId21"/>
    <p:sldId id="455" r:id="rId22"/>
    <p:sldId id="456" r:id="rId23"/>
    <p:sldId id="438" r:id="rId24"/>
    <p:sldId id="445" r:id="rId25"/>
    <p:sldId id="450" r:id="rId26"/>
    <p:sldId id="458" r:id="rId27"/>
    <p:sldId id="472" r:id="rId28"/>
    <p:sldId id="457" r:id="rId29"/>
    <p:sldId id="473" r:id="rId30"/>
    <p:sldId id="447" r:id="rId31"/>
    <p:sldId id="460" r:id="rId32"/>
    <p:sldId id="459" r:id="rId33"/>
    <p:sldId id="441" r:id="rId34"/>
    <p:sldId id="436" r:id="rId35"/>
    <p:sldId id="462" r:id="rId36"/>
    <p:sldId id="463" r:id="rId37"/>
    <p:sldId id="443" r:id="rId38"/>
    <p:sldId id="452" r:id="rId39"/>
    <p:sldId id="465" r:id="rId40"/>
    <p:sldId id="466" r:id="rId41"/>
    <p:sldId id="467" r:id="rId42"/>
    <p:sldId id="453" r:id="rId43"/>
    <p:sldId id="471" r:id="rId44"/>
    <p:sldId id="470" r:id="rId45"/>
    <p:sldId id="435" r:id="rId46"/>
    <p:sldId id="461" r:id="rId47"/>
    <p:sldId id="464" r:id="rId48"/>
    <p:sldId id="469" r:id="rId49"/>
    <p:sldId id="468" r:id="rId50"/>
    <p:sldId id="266" r:id="rId51"/>
    <p:sldId id="267" r:id="rId52"/>
    <p:sldId id="268" r:id="rId53"/>
    <p:sldId id="26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4C249-2055-455C-99CF-AF21C49D52C5}" v="149" dt="2022-10-04T15:35:55.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378" autoAdjust="0"/>
  </p:normalViewPr>
  <p:slideViewPr>
    <p:cSldViewPr snapToGrid="0">
      <p:cViewPr varScale="1">
        <p:scale>
          <a:sx n="89" d="100"/>
          <a:sy n="89" d="100"/>
        </p:scale>
        <p:origin x="1374" y="66"/>
      </p:cViewPr>
      <p:guideLst/>
    </p:cSldViewPr>
  </p:slideViewPr>
  <p:outlineViewPr>
    <p:cViewPr>
      <p:scale>
        <a:sx n="33" d="100"/>
        <a:sy n="33" d="100"/>
      </p:scale>
      <p:origin x="0" y="-189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Lines = 293K Total</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Lines = 293K Total</c:v>
                </c:pt>
              </c:strCache>
            </c:strRef>
          </c:tx>
          <c:dPt>
            <c:idx val="0"/>
            <c:bubble3D val="0"/>
            <c:spPr>
              <a:solidFill>
                <a:srgbClr val="FFCC99"/>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A968-4858-B386-6CC040A910FA}"/>
              </c:ext>
            </c:extLst>
          </c:dPt>
          <c:dPt>
            <c:idx val="1"/>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A968-4858-B386-6CC040A910FA}"/>
              </c:ext>
            </c:extLst>
          </c:dPt>
          <c:dPt>
            <c:idx val="2"/>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A968-4858-B386-6CC040A910FA}"/>
              </c:ext>
            </c:extLst>
          </c:dPt>
          <c:dPt>
            <c:idx val="3"/>
            <c:bubble3D val="0"/>
            <c:spPr>
              <a:solidFill>
                <a:schemeClr val="bg2">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A968-4858-B386-6CC040A910FA}"/>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Scala Code </c:v>
                </c:pt>
                <c:pt idx="1">
                  <c:v>C Code</c:v>
                </c:pt>
                <c:pt idx="2">
                  <c:v>Scala Unit Test Code</c:v>
                </c:pt>
                <c:pt idx="3">
                  <c:v>Tests and Examples (TDML)</c:v>
                </c:pt>
              </c:strCache>
            </c:strRef>
          </c:cat>
          <c:val>
            <c:numRef>
              <c:f>Sheet1!$B$2:$B$5</c:f>
              <c:numCache>
                <c:formatCode>General</c:formatCode>
                <c:ptCount val="4"/>
                <c:pt idx="0">
                  <c:v>114383</c:v>
                </c:pt>
                <c:pt idx="1">
                  <c:v>6025</c:v>
                </c:pt>
                <c:pt idx="2">
                  <c:v>50557</c:v>
                </c:pt>
                <c:pt idx="3">
                  <c:v>128826</c:v>
                </c:pt>
              </c:numCache>
            </c:numRef>
          </c:val>
          <c:extLst>
            <c:ext xmlns:c16="http://schemas.microsoft.com/office/drawing/2014/chart" uri="{C3380CC4-5D6E-409C-BE32-E72D297353CC}">
              <c16:uniqueId val="{0000000E-A968-4858-B386-6CC040A910FA}"/>
            </c:ext>
          </c:extLst>
        </c:ser>
        <c:dLbls>
          <c:dLblPos val="ctr"/>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Lines</a:t>
            </a:r>
          </a:p>
        </c:rich>
      </c:tx>
      <c:layout>
        <c:manualLayout>
          <c:xMode val="edge"/>
          <c:yMode val="edge"/>
          <c:x val="0.42524877612816303"/>
          <c:y val="5.7790157016628242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Lines</c:v>
                </c:pt>
              </c:strCache>
            </c:strRef>
          </c:tx>
          <c:dPt>
            <c:idx val="0"/>
            <c:bubble3D val="0"/>
            <c:spPr>
              <a:solidFill>
                <a:srgbClr val="FFCC99"/>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A968-4858-B386-6CC040A910FA}"/>
              </c:ext>
            </c:extLst>
          </c:dPt>
          <c:dPt>
            <c:idx val="1"/>
            <c:bubble3D val="0"/>
            <c:spPr>
              <a:solidFill>
                <a:schemeClr val="accent1">
                  <a:lumMod val="20000"/>
                  <a:lumOff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A968-4858-B386-6CC040A910FA}"/>
              </c:ext>
            </c:extLst>
          </c:dPt>
          <c:dPt>
            <c:idx val="2"/>
            <c:bubble3D val="0"/>
            <c:spPr>
              <a:solidFill>
                <a:schemeClr val="bg2">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A968-4858-B386-6CC040A910FA}"/>
              </c:ext>
            </c:extLst>
          </c:dPt>
          <c:dLbls>
            <c:dLbl>
              <c:idx val="1"/>
              <c:layout>
                <c:manualLayout>
                  <c:x val="0.28976897983260785"/>
                  <c:y val="-0.1587440902468840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968-4858-B386-6CC040A910FA}"/>
                </c:ext>
              </c:extLst>
            </c:dLbl>
            <c:dLbl>
              <c:idx val="2"/>
              <c:layout>
                <c:manualLayout>
                  <c:x val="1.883736251358005E-2"/>
                  <c:y val="8.3278538455956619E-2"/>
                </c:manualLayout>
              </c:layout>
              <c:tx>
                <c:rich>
                  <a:bodyPr/>
                  <a:lstStyle/>
                  <a:p>
                    <a:fld id="{C7842735-47B9-40F8-9993-483EB307E3D7}" type="VALUE">
                      <a:rPr lang="en-US" sz="1100"/>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A968-4858-B386-6CC040A910FA}"/>
                </c:ext>
              </c:extLst>
            </c:dLbl>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Scala Code </c:v>
                </c:pt>
                <c:pt idx="1">
                  <c:v>TypeScript Code</c:v>
                </c:pt>
                <c:pt idx="2">
                  <c:v>Test Code</c:v>
                </c:pt>
              </c:strCache>
            </c:strRef>
          </c:cat>
          <c:val>
            <c:numRef>
              <c:f>Sheet1!$B$2:$B$4</c:f>
              <c:numCache>
                <c:formatCode>General</c:formatCode>
                <c:ptCount val="3"/>
                <c:pt idx="0">
                  <c:v>1780</c:v>
                </c:pt>
                <c:pt idx="1">
                  <c:v>5704</c:v>
                </c:pt>
                <c:pt idx="2">
                  <c:v>290</c:v>
                </c:pt>
              </c:numCache>
            </c:numRef>
          </c:val>
          <c:extLst>
            <c:ext xmlns:c16="http://schemas.microsoft.com/office/drawing/2014/chart" uri="{C3380CC4-5D6E-409C-BE32-E72D297353CC}">
              <c16:uniqueId val="{0000000E-A968-4858-B386-6CC040A910FA}"/>
            </c:ext>
          </c:extLst>
        </c:ser>
        <c:dLbls>
          <c:dLblPos val="ctr"/>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0.58768</cdr:x>
      <cdr:y>0.4598</cdr:y>
    </cdr:from>
    <cdr:to>
      <cdr:x>0.67936</cdr:x>
      <cdr:y>0.53598</cdr:y>
    </cdr:to>
    <cdr:sp macro="" textlink="">
      <cdr:nvSpPr>
        <cdr:cNvPr id="2" name="TextBox 1">
          <a:extLst xmlns:a="http://schemas.openxmlformats.org/drawingml/2006/main">
            <a:ext uri="{FF2B5EF4-FFF2-40B4-BE49-F238E27FC236}">
              <a16:creationId xmlns:a16="http://schemas.microsoft.com/office/drawing/2014/main" id="{E3A1D1EB-3229-4D0A-AA1A-745D843989CA}"/>
            </a:ext>
          </a:extLst>
        </cdr:cNvPr>
        <cdr:cNvSpPr txBox="1"/>
      </cdr:nvSpPr>
      <cdr:spPr>
        <a:xfrm xmlns:a="http://schemas.openxmlformats.org/drawingml/2006/main">
          <a:off x="5149819" y="2415148"/>
          <a:ext cx="803392" cy="400144"/>
        </a:xfrm>
        <a:prstGeom xmlns:a="http://schemas.openxmlformats.org/drawingml/2006/main" prst="rect">
          <a:avLst/>
        </a:prstGeom>
        <a:noFill xmlns:a="http://schemas.openxmlformats.org/drawingml/2006/main"/>
      </cdr:spPr>
      <cdr:txBody>
        <a:bodyPr xmlns:a="http://schemas.openxmlformats.org/drawingml/2006/main" vertOverflow="clip" wrap="none" rtlCol="0">
          <a:spAutoFit/>
        </a:bodyPr>
        <a:lstStyle xmlns:a="http://schemas.openxmlformats.org/drawingml/2006/main"/>
        <a:p xmlns:a="http://schemas.openxmlformats.org/drawingml/2006/main">
          <a:pPr algn="l"/>
          <a:r>
            <a:rPr lang="en-US" sz="2000" dirty="0">
              <a:latin typeface="+mn-lt"/>
            </a:rPr>
            <a:t>Scala</a:t>
          </a:r>
        </a:p>
      </cdr:txBody>
    </cdr:sp>
  </cdr:relSizeAnchor>
  <cdr:relSizeAnchor xmlns:cdr="http://schemas.openxmlformats.org/drawingml/2006/chartDrawing">
    <cdr:from>
      <cdr:x>0.46324</cdr:x>
      <cdr:y>0.59624</cdr:y>
    </cdr:from>
    <cdr:to>
      <cdr:x>0.63303</cdr:x>
      <cdr:y>0.73101</cdr:y>
    </cdr:to>
    <cdr:sp macro="" textlink="">
      <cdr:nvSpPr>
        <cdr:cNvPr id="3" name="TextBox 1">
          <a:extLst xmlns:a="http://schemas.openxmlformats.org/drawingml/2006/main">
            <a:ext uri="{FF2B5EF4-FFF2-40B4-BE49-F238E27FC236}">
              <a16:creationId xmlns:a16="http://schemas.microsoft.com/office/drawing/2014/main" id="{61B178CB-2CE1-468D-BC00-F0D6AF68384F}"/>
            </a:ext>
          </a:extLst>
        </cdr:cNvPr>
        <cdr:cNvSpPr txBox="1"/>
      </cdr:nvSpPr>
      <cdr:spPr>
        <a:xfrm xmlns:a="http://schemas.openxmlformats.org/drawingml/2006/main">
          <a:off x="4059334" y="3131813"/>
          <a:ext cx="1487870" cy="707895"/>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2000" dirty="0">
              <a:latin typeface="+mn-lt"/>
            </a:rPr>
            <a:t>Scala</a:t>
          </a:r>
        </a:p>
        <a:p xmlns:a="http://schemas.openxmlformats.org/drawingml/2006/main">
          <a:pPr algn="l"/>
          <a:r>
            <a:rPr lang="en-US" sz="2000" dirty="0"/>
            <a:t>(Unit tests)</a:t>
          </a:r>
          <a:endParaRPr lang="en-US" sz="2000" dirty="0">
            <a:latin typeface="+mn-lt"/>
          </a:endParaRPr>
        </a:p>
      </cdr:txBody>
    </cdr:sp>
  </cdr:relSizeAnchor>
  <cdr:relSizeAnchor xmlns:cdr="http://schemas.openxmlformats.org/drawingml/2006/chartDrawing">
    <cdr:from>
      <cdr:x>0.31951</cdr:x>
      <cdr:y>0.5</cdr:y>
    </cdr:from>
    <cdr:to>
      <cdr:x>0.42016</cdr:x>
      <cdr:y>0.63477</cdr:y>
    </cdr:to>
    <cdr:sp macro="" textlink="">
      <cdr:nvSpPr>
        <cdr:cNvPr id="4" name="TextBox 1">
          <a:extLst xmlns:a="http://schemas.openxmlformats.org/drawingml/2006/main">
            <a:ext uri="{FF2B5EF4-FFF2-40B4-BE49-F238E27FC236}">
              <a16:creationId xmlns:a16="http://schemas.microsoft.com/office/drawing/2014/main" id="{EF626C43-F95E-4C71-8A78-F0939DCC5B92}"/>
            </a:ext>
          </a:extLst>
        </cdr:cNvPr>
        <cdr:cNvSpPr txBox="1"/>
      </cdr:nvSpPr>
      <cdr:spPr>
        <a:xfrm xmlns:a="http://schemas.openxmlformats.org/drawingml/2006/main">
          <a:off x="2799836" y="2626307"/>
          <a:ext cx="881996" cy="707895"/>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2000" dirty="0">
              <a:latin typeface="+mn-lt"/>
            </a:rPr>
            <a:t>TDML</a:t>
          </a:r>
        </a:p>
        <a:p xmlns:a="http://schemas.openxmlformats.org/drawingml/2006/main">
          <a:pPr algn="l"/>
          <a:r>
            <a:rPr lang="en-US" sz="2000" dirty="0"/>
            <a:t>Tests</a:t>
          </a:r>
          <a:endParaRPr lang="en-US" sz="2000" dirty="0">
            <a:latin typeface="+mn-lt"/>
          </a:endParaRPr>
        </a:p>
      </cdr:txBody>
    </cdr:sp>
  </cdr:relSizeAnchor>
  <cdr:relSizeAnchor xmlns:cdr="http://schemas.openxmlformats.org/drawingml/2006/chartDrawing">
    <cdr:from>
      <cdr:x>0.25471</cdr:x>
      <cdr:y>0.07526</cdr:y>
    </cdr:from>
    <cdr:to>
      <cdr:x>0.27579</cdr:x>
      <cdr:y>0.15143</cdr:y>
    </cdr:to>
    <cdr:sp macro="" textlink="">
      <cdr:nvSpPr>
        <cdr:cNvPr id="5" name="TextBox 1">
          <a:extLst xmlns:a="http://schemas.openxmlformats.org/drawingml/2006/main">
            <a:ext uri="{FF2B5EF4-FFF2-40B4-BE49-F238E27FC236}">
              <a16:creationId xmlns:a16="http://schemas.microsoft.com/office/drawing/2014/main" id="{5E9C5A4F-9984-4FEE-B616-9B45EC8485C2}"/>
            </a:ext>
          </a:extLst>
        </cdr:cNvPr>
        <cdr:cNvSpPr txBox="1"/>
      </cdr:nvSpPr>
      <cdr:spPr>
        <a:xfrm xmlns:a="http://schemas.openxmlformats.org/drawingml/2006/main">
          <a:off x="2232024" y="395312"/>
          <a:ext cx="184731"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endParaRPr lang="en-US" sz="2000" dirty="0">
            <a:latin typeface="+mn-lt"/>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0.58965</cdr:x>
      <cdr:y>0.36549</cdr:y>
    </cdr:from>
    <cdr:to>
      <cdr:x>0.68133</cdr:x>
      <cdr:y>0.44167</cdr:y>
    </cdr:to>
    <cdr:sp macro="" textlink="">
      <cdr:nvSpPr>
        <cdr:cNvPr id="2" name="TextBox 1">
          <a:extLst xmlns:a="http://schemas.openxmlformats.org/drawingml/2006/main">
            <a:ext uri="{FF2B5EF4-FFF2-40B4-BE49-F238E27FC236}">
              <a16:creationId xmlns:a16="http://schemas.microsoft.com/office/drawing/2014/main" id="{E3A1D1EB-3229-4D0A-AA1A-745D843989CA}"/>
            </a:ext>
          </a:extLst>
        </cdr:cNvPr>
        <cdr:cNvSpPr txBox="1"/>
      </cdr:nvSpPr>
      <cdr:spPr>
        <a:xfrm xmlns:a="http://schemas.openxmlformats.org/drawingml/2006/main">
          <a:off x="3182718" y="1636959"/>
          <a:ext cx="494854" cy="341197"/>
        </a:xfrm>
        <a:prstGeom xmlns:a="http://schemas.openxmlformats.org/drawingml/2006/main" prst="rect">
          <a:avLst/>
        </a:prstGeom>
        <a:noFill xmlns:a="http://schemas.openxmlformats.org/drawingml/2006/main"/>
      </cdr:spPr>
      <cdr:txBody>
        <a:bodyPr xmlns:a="http://schemas.openxmlformats.org/drawingml/2006/main" vertOverflow="clip" wrap="none" rtlCol="0">
          <a:spAutoFit/>
        </a:bodyPr>
        <a:lstStyle xmlns:a="http://schemas.openxmlformats.org/drawingml/2006/main"/>
        <a:p xmlns:a="http://schemas.openxmlformats.org/drawingml/2006/main">
          <a:pPr algn="l"/>
          <a:r>
            <a:rPr lang="en-US" sz="2000" dirty="0">
              <a:latin typeface="+mn-lt"/>
            </a:rPr>
            <a:t>Scala</a:t>
          </a:r>
        </a:p>
      </cdr:txBody>
    </cdr:sp>
  </cdr:relSizeAnchor>
  <cdr:relSizeAnchor xmlns:cdr="http://schemas.openxmlformats.org/drawingml/2006/chartDrawing">
    <cdr:from>
      <cdr:x>0.36603</cdr:x>
      <cdr:y>0.56373</cdr:y>
    </cdr:from>
    <cdr:to>
      <cdr:x>0.63397</cdr:x>
      <cdr:y>0.64657</cdr:y>
    </cdr:to>
    <cdr:sp macro="" textlink="">
      <cdr:nvSpPr>
        <cdr:cNvPr id="3" name="TextBox 1">
          <a:extLst xmlns:a="http://schemas.openxmlformats.org/drawingml/2006/main">
            <a:ext uri="{FF2B5EF4-FFF2-40B4-BE49-F238E27FC236}">
              <a16:creationId xmlns:a16="http://schemas.microsoft.com/office/drawing/2014/main" id="{61B178CB-2CE1-468D-BC00-F0D6AF68384F}"/>
            </a:ext>
          </a:extLst>
        </cdr:cNvPr>
        <cdr:cNvSpPr txBox="1"/>
      </cdr:nvSpPr>
      <cdr:spPr>
        <a:xfrm xmlns:a="http://schemas.openxmlformats.org/drawingml/2006/main">
          <a:off x="1975697" y="2722998"/>
          <a:ext cx="1446230"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2000" dirty="0">
              <a:latin typeface="+mn-lt"/>
            </a:rPr>
            <a:t>TypeScript</a:t>
          </a:r>
        </a:p>
      </cdr:txBody>
    </cdr:sp>
  </cdr:relSizeAnchor>
  <cdr:relSizeAnchor xmlns:cdr="http://schemas.openxmlformats.org/drawingml/2006/chartDrawing">
    <cdr:from>
      <cdr:x>0.25471</cdr:x>
      <cdr:y>0.07526</cdr:y>
    </cdr:from>
    <cdr:to>
      <cdr:x>0.27579</cdr:x>
      <cdr:y>0.15143</cdr:y>
    </cdr:to>
    <cdr:sp macro="" textlink="">
      <cdr:nvSpPr>
        <cdr:cNvPr id="5" name="TextBox 1">
          <a:extLst xmlns:a="http://schemas.openxmlformats.org/drawingml/2006/main">
            <a:ext uri="{FF2B5EF4-FFF2-40B4-BE49-F238E27FC236}">
              <a16:creationId xmlns:a16="http://schemas.microsoft.com/office/drawing/2014/main" id="{5E9C5A4F-9984-4FEE-B616-9B45EC8485C2}"/>
            </a:ext>
          </a:extLst>
        </cdr:cNvPr>
        <cdr:cNvSpPr txBox="1"/>
      </cdr:nvSpPr>
      <cdr:spPr>
        <a:xfrm xmlns:a="http://schemas.openxmlformats.org/drawingml/2006/main">
          <a:off x="2232024" y="395312"/>
          <a:ext cx="184731"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endParaRPr lang="en-US" sz="2000" dirty="0">
            <a:latin typeface="+mn-lt"/>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Noto Sans"/>
              </a:rPr>
              <a:t>Click to move the slide</a:t>
            </a:r>
          </a:p>
        </p:txBody>
      </p:sp>
      <p:sp>
        <p:nvSpPr>
          <p:cNvPr id="190"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91"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92"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93"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94"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EF05B0A0-6A06-4E05-844B-14E22C02C094}"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685800" y="1143000"/>
            <a:ext cx="5486400" cy="3086100"/>
          </a:xfrm>
          <a:prstGeom prst="rect">
            <a:avLst/>
          </a:prstGeom>
        </p:spPr>
      </p:sp>
      <p:sp>
        <p:nvSpPr>
          <p:cNvPr id="377" name="PlaceHolder 2"/>
          <p:cNvSpPr>
            <a:spLocks noGrp="1"/>
          </p:cNvSpPr>
          <p:nvPr>
            <p:ph type="body"/>
          </p:nvPr>
        </p:nvSpPr>
        <p:spPr>
          <a:xfrm>
            <a:off x="685800" y="4400640"/>
            <a:ext cx="5485320" cy="3599280"/>
          </a:xfrm>
          <a:prstGeom prst="rect">
            <a:avLst/>
          </a:prstGeom>
        </p:spPr>
        <p:txBody>
          <a:bodyPr lIns="0" tIns="0" rIns="0" bIns="0">
            <a:noAutofit/>
          </a:bodyPr>
          <a:lstStyle/>
          <a:p>
            <a:r>
              <a:rPr lang="en-US" sz="2000" b="0" strike="noStrike" spc="-1" dirty="0">
                <a:latin typeface="Arial"/>
              </a:rPr>
              <a:t>Prior to the conference I stayed in this neighborhood for a few days. </a:t>
            </a:r>
          </a:p>
        </p:txBody>
      </p:sp>
      <p:sp>
        <p:nvSpPr>
          <p:cNvPr id="37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907FBA7E-73EF-4755-BD1D-81D5600F5510}" type="slidenum">
              <a:rPr lang="en-US" sz="1200" b="0" strike="noStrike" spc="-1">
                <a:solidFill>
                  <a:srgbClr val="000000"/>
                </a:solidFill>
                <a:latin typeface="Calibri"/>
                <a:ea typeface="+mn-ea"/>
              </a:rPr>
              <a:t>1</a:t>
            </a:fld>
            <a:endParaRPr lang="en-US" sz="1200" b="0" strike="noStrike" spc="-1">
              <a:latin typeface="Arial"/>
            </a:endParaRPr>
          </a:p>
        </p:txBody>
      </p:sp>
      <p:sp>
        <p:nvSpPr>
          <p:cNvPr id="379" name="TextShape 4"/>
          <p:cNvSpPr txBox="1"/>
          <p:nvPr/>
        </p:nvSpPr>
        <p:spPr>
          <a:xfrm>
            <a:off x="0" y="9555480"/>
            <a:ext cx="3372480" cy="502200"/>
          </a:xfrm>
          <a:prstGeom prst="rect">
            <a:avLst/>
          </a:prstGeom>
          <a:noFill/>
          <a:ln>
            <a:noFill/>
          </a:ln>
        </p:spPr>
        <p:txBody>
          <a:bodyPr lIns="0" tIns="0" rIns="0" bIns="0" anchor="b">
            <a:noAutofit/>
          </a:bodyPr>
          <a:lstStyle/>
          <a:p>
            <a:pPr>
              <a:lnSpc>
                <a:spcPct val="100000"/>
              </a:lnSpc>
            </a:pPr>
            <a:r>
              <a:rPr lang="en-US" sz="1400" b="0" strike="noStrike" spc="-1">
                <a:solidFill>
                  <a:srgbClr val="000000"/>
                </a:solidFill>
                <a:latin typeface="Times New Roman"/>
                <a:ea typeface="+mn-ea"/>
              </a:rPr>
              <a:t>&lt;footer&gt;</a:t>
            </a:r>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Any compiler works roughly like this.</a:t>
            </a:r>
          </a:p>
          <a:p>
            <a:r>
              <a:rPr lang="en-US" dirty="0"/>
              <a:t>You parse some textual representation into an AST, abstract syntax tree. </a:t>
            </a:r>
          </a:p>
          <a:p>
            <a:r>
              <a:rPr lang="en-US" dirty="0"/>
              <a:t>Then you traverse that tree repeatedly computing additional values saved on the tree nodes.</a:t>
            </a:r>
          </a:p>
          <a:p>
            <a:r>
              <a:rPr lang="en-US" dirty="0"/>
              <a:t>Eventually you have enough information to construct the next representation you need, so that gets constructed, and the process </a:t>
            </a:r>
            <a:r>
              <a:rPr lang="en-US" dirty="0" err="1"/>
              <a:t>repeates</a:t>
            </a:r>
            <a:r>
              <a:rPr lang="en-US" dirty="0"/>
              <a:t>.</a:t>
            </a:r>
          </a:p>
          <a:p>
            <a:r>
              <a:rPr lang="en-US" dirty="0"/>
              <a:t>Code traverses that representation (and prior ones) to compute additional values saved on those representation objects, and eventually the next representation needed is created. </a:t>
            </a:r>
          </a:p>
          <a:p>
            <a:r>
              <a:rPr lang="en-US" dirty="0"/>
              <a:t>This goes on until you are able to create the output you want from your compiler. </a:t>
            </a:r>
          </a:p>
          <a:p>
            <a:endParaRPr lang="en-US" dirty="0"/>
          </a:p>
          <a:p>
            <a:r>
              <a:rPr lang="en-US" dirty="0"/>
              <a:t>Typically this is organized into passes, to make sure that things needed for a computation are computed before they are needed.</a:t>
            </a:r>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21</a:t>
            </a:fld>
            <a:endParaRPr lang="en-US" sz="1400" b="0" strike="noStrike" spc="-1">
              <a:latin typeface="Times New Roman"/>
            </a:endParaRPr>
          </a:p>
        </p:txBody>
      </p:sp>
    </p:spTree>
    <p:extLst>
      <p:ext uri="{BB962C8B-B14F-4D97-AF65-F5344CB8AC3E}">
        <p14:creationId xmlns:p14="http://schemas.microsoft.com/office/powerpoint/2010/main" val="2578630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Scala makes lazy evaluation very simple. Just use lazy </a:t>
            </a:r>
            <a:r>
              <a:rPr lang="en-US" dirty="0" err="1"/>
              <a:t>val</a:t>
            </a:r>
            <a:r>
              <a:rPr lang="en-US" dirty="0"/>
              <a:t>, instead of </a:t>
            </a:r>
            <a:r>
              <a:rPr lang="en-US" dirty="0" err="1"/>
              <a:t>val</a:t>
            </a:r>
            <a:r>
              <a:rPr lang="en-US" dirty="0"/>
              <a:t>/def. </a:t>
            </a:r>
          </a:p>
          <a:p>
            <a:endParaRPr lang="en-US" dirty="0"/>
          </a:p>
          <a:p>
            <a:r>
              <a:rPr lang="en-US" dirty="0"/>
              <a:t>We parse DFDL schema text and create our AST which is an instance of the DFDL Schema Object Model (DSOM). </a:t>
            </a:r>
          </a:p>
          <a:p>
            <a:r>
              <a:rPr lang="en-US" dirty="0"/>
              <a:t>A large  amount of lazy "attribute" </a:t>
            </a:r>
            <a:r>
              <a:rPr lang="en-US" dirty="0" err="1"/>
              <a:t>evalution</a:t>
            </a:r>
            <a:r>
              <a:rPr lang="en-US" dirty="0"/>
              <a:t> is expressed on these DSOM objects. If needed these are evaluated. </a:t>
            </a:r>
          </a:p>
          <a:p>
            <a:endParaRPr lang="en-US" dirty="0"/>
          </a:p>
          <a:p>
            <a:r>
              <a:rPr lang="en-US" dirty="0"/>
              <a:t>The GRAM (short for Grammar Object) tree comes next, and finally that is traversed to create the output. </a:t>
            </a:r>
          </a:p>
          <a:p>
            <a:endParaRPr lang="en-US" dirty="0"/>
          </a:p>
          <a:p>
            <a:r>
              <a:rPr lang="en-US" dirty="0"/>
              <a:t>This is all done as lazy functional programming. We demand the output (</a:t>
            </a:r>
            <a:r>
              <a:rPr lang="en-US" dirty="0" err="1"/>
              <a:t>e..g</a:t>
            </a:r>
            <a:r>
              <a:rPr lang="en-US" dirty="0"/>
              <a:t>, parser and unparser for the Scala runtime), and lazy evaluation proceeds to demand everything all the way back to the parsing of the schema file's syntax. </a:t>
            </a:r>
          </a:p>
          <a:p>
            <a:endParaRPr lang="en-US" dirty="0"/>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22</a:t>
            </a:fld>
            <a:endParaRPr lang="en-US" sz="1400" b="0" strike="noStrike" spc="-1">
              <a:latin typeface="Times New Roman"/>
            </a:endParaRPr>
          </a:p>
        </p:txBody>
      </p:sp>
    </p:spTree>
    <p:extLst>
      <p:ext uri="{BB962C8B-B14F-4D97-AF65-F5344CB8AC3E}">
        <p14:creationId xmlns:p14="http://schemas.microsoft.com/office/powerpoint/2010/main" val="635560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We use this technique called OOLAG - Object Oriented Lazy Attribute Grammars. </a:t>
            </a:r>
          </a:p>
          <a:p>
            <a:endParaRPr lang="en-US" dirty="0"/>
          </a:p>
          <a:p>
            <a:r>
              <a:rPr lang="en-US" dirty="0"/>
              <a:t>This pattern combining lazy evaluation with object-orientation is very powerful. I've seen it used for CAD/Automated-Mechanical-Design systems. </a:t>
            </a:r>
          </a:p>
          <a:p>
            <a:endParaRPr lang="en-US" dirty="0"/>
          </a:p>
          <a:p>
            <a:r>
              <a:rPr lang="en-US" dirty="0"/>
              <a:t>Whole companies get formed around this idiom each time it gets rediscovered and applied to a new area.</a:t>
            </a:r>
          </a:p>
          <a:p>
            <a:endParaRPr lang="en-US" dirty="0"/>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24</a:t>
            </a:fld>
            <a:endParaRPr lang="en-US" sz="1400" b="0" strike="noStrike" spc="-1">
              <a:latin typeface="Times New Roman"/>
            </a:endParaRPr>
          </a:p>
        </p:txBody>
      </p:sp>
    </p:spTree>
    <p:extLst>
      <p:ext uri="{BB962C8B-B14F-4D97-AF65-F5344CB8AC3E}">
        <p14:creationId xmlns:p14="http://schemas.microsoft.com/office/powerpoint/2010/main" val="2814240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There are two concepts: </a:t>
            </a:r>
            <a:r>
              <a:rPr lang="en-US" dirty="0" err="1"/>
              <a:t>OOLAGValue</a:t>
            </a:r>
            <a:r>
              <a:rPr lang="en-US" dirty="0"/>
              <a:t> and </a:t>
            </a:r>
            <a:r>
              <a:rPr lang="en-US" dirty="0" err="1"/>
              <a:t>OOLAGHost</a:t>
            </a:r>
            <a:r>
              <a:rPr lang="en-US" dirty="0"/>
              <a:t>. They capture both lazy functional computation, and the very important aspect of compilation which is how to accumulate diagnostics for the author of the DFDL schema.</a:t>
            </a:r>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25</a:t>
            </a:fld>
            <a:endParaRPr lang="en-US" sz="1400" b="0" strike="noStrike" spc="-1">
              <a:latin typeface="Times New Roman"/>
            </a:endParaRPr>
          </a:p>
        </p:txBody>
      </p:sp>
    </p:spTree>
    <p:extLst>
      <p:ext uri="{BB962C8B-B14F-4D97-AF65-F5344CB8AC3E}">
        <p14:creationId xmlns:p14="http://schemas.microsoft.com/office/powerpoint/2010/main" val="1102514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 'attribute' </a:t>
            </a:r>
            <a:r>
              <a:rPr lang="en-US" dirty="0" err="1"/>
              <a:t>hasKnownRequiredSyntax</a:t>
            </a:r>
            <a:r>
              <a:rPr lang="en-US" dirty="0"/>
              <a:t> is what the attribute-grammars folks would call a synthetic attribute - rolled up from the leaves of the AST. </a:t>
            </a:r>
          </a:p>
          <a:p>
            <a:endParaRPr lang="en-US" dirty="0"/>
          </a:p>
          <a:p>
            <a:r>
              <a:rPr lang="en-US" dirty="0"/>
              <a:t>When defining these 'attributes' of </a:t>
            </a:r>
            <a:r>
              <a:rPr lang="en-US" dirty="0" err="1"/>
              <a:t>tthe</a:t>
            </a:r>
            <a:r>
              <a:rPr lang="en-US" dirty="0"/>
              <a:t> DSOM nodes, you do so very declaratively.  </a:t>
            </a:r>
          </a:p>
          <a:p>
            <a:endParaRPr lang="en-US" dirty="0"/>
          </a:p>
          <a:p>
            <a:r>
              <a:rPr lang="en-US" dirty="0"/>
              <a:t>There is no code for dealing with error cases like missing DFDL properties.  </a:t>
            </a:r>
          </a:p>
          <a:p>
            <a:r>
              <a:rPr lang="en-US" dirty="0"/>
              <a:t>The leadingSkip and trailingSkip are DFDL properties that must be defined for the DSOM term. </a:t>
            </a:r>
          </a:p>
          <a:p>
            <a:r>
              <a:rPr lang="en-US" dirty="0"/>
              <a:t>If they are not defined it is an error, but nothing here has to worry about that. </a:t>
            </a:r>
          </a:p>
          <a:p>
            <a:endParaRPr lang="en-US" dirty="0"/>
          </a:p>
          <a:p>
            <a:r>
              <a:rPr lang="en-US" dirty="0"/>
              <a:t>Compilers often have this sort of semi-decision predicates: </a:t>
            </a:r>
          </a:p>
          <a:p>
            <a:endParaRPr lang="en-US" dirty="0"/>
          </a:p>
          <a:p>
            <a:r>
              <a:rPr lang="en-US" dirty="0"/>
              <a:t>If true </a:t>
            </a:r>
            <a:r>
              <a:rPr lang="en-US" dirty="0" err="1"/>
              <a:t>hasKnownRequiredSyntax</a:t>
            </a:r>
            <a:r>
              <a:rPr lang="en-US" dirty="0"/>
              <a:t> tells us there definitely will be bits in the data corresponding to this DSOM term.  </a:t>
            </a:r>
          </a:p>
          <a:p>
            <a:r>
              <a:rPr lang="en-US" dirty="0"/>
              <a:t>If false it tells us only that we do not know that for certain. It does not tell us the opposite. </a:t>
            </a:r>
          </a:p>
          <a:p>
            <a:endParaRPr lang="en-US" dirty="0"/>
          </a:p>
          <a:p>
            <a:r>
              <a:rPr lang="en-US" dirty="0"/>
              <a:t>Use of the word 'known' in the method/attribute name is the clue. False means "unknown". </a:t>
            </a:r>
          </a:p>
          <a:p>
            <a:endParaRPr lang="en-US" dirty="0"/>
          </a:p>
          <a:p>
            <a:r>
              <a:rPr lang="en-US" dirty="0"/>
              <a:t>The key idea in these semi-decision predicates is that if true they enable some optimization (based on a simplifying assumption) about the output. </a:t>
            </a:r>
          </a:p>
          <a:p>
            <a:endParaRPr lang="en-US" dirty="0"/>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26</a:t>
            </a:fld>
            <a:endParaRPr lang="en-US" sz="1400" b="0" strike="noStrike" spc="-1">
              <a:latin typeface="Times New Roman"/>
            </a:endParaRPr>
          </a:p>
        </p:txBody>
      </p:sp>
    </p:spTree>
    <p:extLst>
      <p:ext uri="{BB962C8B-B14F-4D97-AF65-F5344CB8AC3E}">
        <p14:creationId xmlns:p14="http://schemas.microsoft.com/office/powerpoint/2010/main" val="2665975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 'attribute' </a:t>
            </a:r>
            <a:r>
              <a:rPr lang="en-US" dirty="0" err="1"/>
              <a:t>hasKnownRequiredSyntax</a:t>
            </a:r>
            <a:r>
              <a:rPr lang="en-US" dirty="0"/>
              <a:t> is what the attribute-grammars folks would call a synthetic attribute - rolled up from the leaves of the AST. </a:t>
            </a:r>
          </a:p>
          <a:p>
            <a:endParaRPr lang="en-US" dirty="0"/>
          </a:p>
          <a:p>
            <a:r>
              <a:rPr lang="en-US" dirty="0"/>
              <a:t>When defining these 'attributes' of </a:t>
            </a:r>
            <a:r>
              <a:rPr lang="en-US" dirty="0" err="1"/>
              <a:t>tthe</a:t>
            </a:r>
            <a:r>
              <a:rPr lang="en-US" dirty="0"/>
              <a:t> DSOM nodes, you do so very declaratively.  </a:t>
            </a:r>
          </a:p>
          <a:p>
            <a:endParaRPr lang="en-US" dirty="0"/>
          </a:p>
          <a:p>
            <a:r>
              <a:rPr lang="en-US" dirty="0"/>
              <a:t>There is no code for dealing with error cases like missing DFDL properties.  </a:t>
            </a:r>
          </a:p>
          <a:p>
            <a:r>
              <a:rPr lang="en-US" dirty="0"/>
              <a:t>The leadingSkip and trailingSkip are DFDL properties that must be defined for the DSOM term. </a:t>
            </a:r>
          </a:p>
          <a:p>
            <a:r>
              <a:rPr lang="en-US" dirty="0"/>
              <a:t>If they are not defined it is an error, but nothing here has to worry about that. </a:t>
            </a:r>
          </a:p>
          <a:p>
            <a:endParaRPr lang="en-US" dirty="0"/>
          </a:p>
          <a:p>
            <a:r>
              <a:rPr lang="en-US" dirty="0"/>
              <a:t>Compilers often have this sort of semi-decision predicates: </a:t>
            </a:r>
          </a:p>
          <a:p>
            <a:endParaRPr lang="en-US" dirty="0"/>
          </a:p>
          <a:p>
            <a:r>
              <a:rPr lang="en-US" dirty="0"/>
              <a:t>If true </a:t>
            </a:r>
            <a:r>
              <a:rPr lang="en-US" dirty="0" err="1"/>
              <a:t>hasKnownRequiredSyntax</a:t>
            </a:r>
            <a:r>
              <a:rPr lang="en-US" dirty="0"/>
              <a:t> tells us there definitely will be bits in the data corresponding to this DSOM term.  </a:t>
            </a:r>
          </a:p>
          <a:p>
            <a:r>
              <a:rPr lang="en-US" dirty="0"/>
              <a:t>If false it tells us only that we do not know that for certain. It does not tell us the opposite. </a:t>
            </a:r>
          </a:p>
          <a:p>
            <a:endParaRPr lang="en-US" dirty="0"/>
          </a:p>
          <a:p>
            <a:r>
              <a:rPr lang="en-US" dirty="0"/>
              <a:t>Use of the word 'known' in the method/attribute name is the clue. False means "unknown". </a:t>
            </a:r>
          </a:p>
          <a:p>
            <a:endParaRPr lang="en-US" dirty="0"/>
          </a:p>
          <a:p>
            <a:r>
              <a:rPr lang="en-US" dirty="0"/>
              <a:t>The key idea in these semi-decision predicates is that if true they enable some optimization (based on a simplifying assumption) about the output. </a:t>
            </a:r>
          </a:p>
          <a:p>
            <a:endParaRPr lang="en-US" dirty="0"/>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27</a:t>
            </a:fld>
            <a:endParaRPr lang="en-US" sz="1400" b="0" strike="noStrike" spc="-1">
              <a:latin typeface="Times New Roman"/>
            </a:endParaRPr>
          </a:p>
        </p:txBody>
      </p:sp>
    </p:spTree>
    <p:extLst>
      <p:ext uri="{BB962C8B-B14F-4D97-AF65-F5344CB8AC3E}">
        <p14:creationId xmlns:p14="http://schemas.microsoft.com/office/powerpoint/2010/main" val="2511765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 previous slide lazy values are OOLAG Value examples.</a:t>
            </a:r>
          </a:p>
          <a:p>
            <a:endParaRPr lang="en-US" dirty="0"/>
          </a:p>
          <a:p>
            <a:r>
              <a:rPr lang="en-US" dirty="0"/>
              <a:t>They are placed on OOLAG Host objects which provide the infrastructure for error accumulation, and for forcing the evaluation of some values in order to find/detect all the errors. </a:t>
            </a:r>
          </a:p>
          <a:p>
            <a:endParaRPr lang="en-US" dirty="0"/>
          </a:p>
          <a:p>
            <a:r>
              <a:rPr lang="en-US" dirty="0"/>
              <a:t>OOLAG hosts are what convert a "bunch of lazy evaluation" into a compiler that gathers multiple diagnostics for you rather than just stopping on the first detected error. </a:t>
            </a:r>
          </a:p>
          <a:p>
            <a:endParaRPr lang="en-US" dirty="0"/>
          </a:p>
          <a:p>
            <a:endParaRPr lang="en-US" dirty="0"/>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28</a:t>
            </a:fld>
            <a:endParaRPr lang="en-US" sz="1400" b="0" strike="noStrike" spc="-1">
              <a:latin typeface="Times New Roman"/>
            </a:endParaRPr>
          </a:p>
        </p:txBody>
      </p:sp>
    </p:spTree>
    <p:extLst>
      <p:ext uri="{BB962C8B-B14F-4D97-AF65-F5344CB8AC3E}">
        <p14:creationId xmlns:p14="http://schemas.microsoft.com/office/powerpoint/2010/main" val="951625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Now I want to tell you about the next major representation in the Daffodil Schema Compiler: Grammar Nodes (aka GRAM)</a:t>
            </a:r>
          </a:p>
          <a:p>
            <a:endParaRPr lang="en-US" dirty="0"/>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29</a:t>
            </a:fld>
            <a:endParaRPr lang="en-US" sz="1400" b="0" strike="noStrike" spc="-1">
              <a:latin typeface="Times New Roman"/>
            </a:endParaRPr>
          </a:p>
        </p:txBody>
      </p:sp>
    </p:spTree>
    <p:extLst>
      <p:ext uri="{BB962C8B-B14F-4D97-AF65-F5344CB8AC3E}">
        <p14:creationId xmlns:p14="http://schemas.microsoft.com/office/powerpoint/2010/main" val="4174266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Grammar trees are a little optimization framework that removes unnecessary parsers/</a:t>
            </a:r>
            <a:r>
              <a:rPr lang="en-US" dirty="0" err="1"/>
              <a:t>unparsers</a:t>
            </a:r>
            <a:r>
              <a:rPr lang="en-US" dirty="0"/>
              <a:t> from consideration. </a:t>
            </a:r>
          </a:p>
          <a:p>
            <a:endParaRPr lang="en-US" dirty="0"/>
          </a:p>
          <a:p>
            <a:r>
              <a:rPr lang="en-US" dirty="0"/>
              <a:t>If you look up Scala Combinator Parsers you'll find they are rather clever/cool.. </a:t>
            </a:r>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30</a:t>
            </a:fld>
            <a:endParaRPr lang="en-US" sz="1400" b="0" strike="noStrike" spc="-1">
              <a:latin typeface="Times New Roman"/>
            </a:endParaRPr>
          </a:p>
        </p:txBody>
      </p:sp>
    </p:spTree>
    <p:extLst>
      <p:ext uri="{BB962C8B-B14F-4D97-AF65-F5344CB8AC3E}">
        <p14:creationId xmlns:p14="http://schemas.microsoft.com/office/powerpoint/2010/main" val="337063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 parent class for Sequence and Choice is called </a:t>
            </a:r>
            <a:r>
              <a:rPr lang="en-US" dirty="0" err="1"/>
              <a:t>ModelGroup</a:t>
            </a:r>
            <a:r>
              <a:rPr lang="en-US" dirty="0"/>
              <a:t>, which is a subtype of Term (along with Element).</a:t>
            </a:r>
          </a:p>
          <a:p>
            <a:endParaRPr lang="en-US" dirty="0"/>
          </a:p>
          <a:p>
            <a:r>
              <a:rPr lang="en-US" dirty="0"/>
              <a:t>These are grammar-like productions aka 'prod'.  Terminals of the grammar are like </a:t>
            </a:r>
            <a:r>
              <a:rPr lang="en-US" dirty="0" err="1"/>
              <a:t>LeadingSkipRegion</a:t>
            </a:r>
            <a:r>
              <a:rPr lang="en-US" dirty="0"/>
              <a:t>() here.  The others are non-terminals like </a:t>
            </a:r>
            <a:r>
              <a:rPr lang="en-US" dirty="0" err="1"/>
              <a:t>groupLeftFraming</a:t>
            </a:r>
            <a:r>
              <a:rPr lang="en-US" dirty="0"/>
              <a:t>. </a:t>
            </a:r>
          </a:p>
          <a:p>
            <a:endParaRPr lang="en-US" dirty="0"/>
          </a:p>
          <a:p>
            <a:r>
              <a:rPr lang="en-US" dirty="0"/>
              <a:t>This stuff is runnable Scala code. </a:t>
            </a:r>
          </a:p>
          <a:p>
            <a:endParaRPr lang="en-US" dirty="0"/>
          </a:p>
          <a:p>
            <a:r>
              <a:rPr lang="en-US" dirty="0"/>
              <a:t>You can put a breakpoint on the "~" operator, or on any of these grammar definitions like </a:t>
            </a:r>
            <a:r>
              <a:rPr lang="en-US" dirty="0" err="1"/>
              <a:t>groupLeftFraming</a:t>
            </a:r>
            <a:r>
              <a:rPr lang="en-US" dirty="0"/>
              <a:t>. </a:t>
            </a:r>
          </a:p>
          <a:p>
            <a:endParaRPr lang="en-US" dirty="0"/>
          </a:p>
          <a:p>
            <a:r>
              <a:rPr lang="en-US" dirty="0"/>
              <a:t>The grammar 'productions' or 'terminals' can have guard predicates such as we see on </a:t>
            </a:r>
            <a:r>
              <a:rPr lang="en-US" dirty="0" err="1"/>
              <a:t>terminatorRegion</a:t>
            </a:r>
            <a:r>
              <a:rPr lang="en-US" dirty="0"/>
              <a:t> which is guarded by </a:t>
            </a:r>
            <a:r>
              <a:rPr lang="en-US" dirty="0" err="1"/>
              <a:t>hasTerminator</a:t>
            </a:r>
            <a:r>
              <a:rPr lang="en-US" dirty="0"/>
              <a:t>. </a:t>
            </a:r>
          </a:p>
          <a:p>
            <a:endParaRPr lang="en-US" dirty="0"/>
          </a:p>
          <a:p>
            <a:r>
              <a:rPr lang="en-US" dirty="0"/>
              <a:t>The "~" operator does a little optimization - if left doesn't exist, then right. If right doesn't exist, then left, if neither exists then the result doesn't exist, which recursively cascades to other such combinators that optimize out "nothing". </a:t>
            </a:r>
          </a:p>
          <a:p>
            <a:endParaRPr lang="en-US" dirty="0"/>
          </a:p>
          <a:p>
            <a:endParaRPr lang="en-US" dirty="0"/>
          </a:p>
          <a:p>
            <a:endParaRPr lang="en-US" dirty="0"/>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31</a:t>
            </a:fld>
            <a:endParaRPr lang="en-US" sz="1400" b="0" strike="noStrike" spc="-1">
              <a:latin typeface="Times New Roman"/>
            </a:endParaRPr>
          </a:p>
        </p:txBody>
      </p:sp>
    </p:spTree>
    <p:extLst>
      <p:ext uri="{BB962C8B-B14F-4D97-AF65-F5344CB8AC3E}">
        <p14:creationId xmlns:p14="http://schemas.microsoft.com/office/powerpoint/2010/main" val="846423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This is a lightning talk intro to DFDL and Apache Daffodil. </a:t>
            </a:r>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2216609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 original Daffodil runtime (Runtime 1) is the top branch. </a:t>
            </a:r>
          </a:p>
          <a:p>
            <a:endParaRPr lang="en-US" dirty="0"/>
          </a:p>
          <a:p>
            <a:r>
              <a:rPr lang="en-US" dirty="0"/>
              <a:t>The new Runtime 2 actually creates </a:t>
            </a:r>
            <a:r>
              <a:rPr lang="en-US" dirty="0" err="1"/>
              <a:t>compilable</a:t>
            </a:r>
            <a:r>
              <a:rPr lang="en-US" dirty="0"/>
              <a:t> .c and .h files. </a:t>
            </a:r>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33</a:t>
            </a:fld>
            <a:endParaRPr lang="en-US" sz="1400" b="0" strike="noStrike" spc="-1">
              <a:latin typeface="Times New Roman"/>
            </a:endParaRPr>
          </a:p>
        </p:txBody>
      </p:sp>
    </p:spTree>
    <p:extLst>
      <p:ext uri="{BB962C8B-B14F-4D97-AF65-F5344CB8AC3E}">
        <p14:creationId xmlns:p14="http://schemas.microsoft.com/office/powerpoint/2010/main" val="1962098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 DFDL standard allows for </a:t>
            </a:r>
            <a:r>
              <a:rPr lang="en-US" dirty="0" err="1"/>
              <a:t>subsetting</a:t>
            </a:r>
            <a:r>
              <a:rPr lang="en-US" dirty="0"/>
              <a:t>. We anticipated that many people would want to create restricted sub-variants. </a:t>
            </a:r>
          </a:p>
          <a:p>
            <a:endParaRPr lang="en-US" dirty="0"/>
          </a:p>
          <a:p>
            <a:r>
              <a:rPr lang="en-US" dirty="0"/>
              <a:t>There is a DFDL implementation by the European Space Agency (ESA) called DFDL4Space that is exactly such a subset. </a:t>
            </a:r>
          </a:p>
          <a:p>
            <a:endParaRPr lang="en-US" dirty="0"/>
          </a:p>
          <a:p>
            <a:r>
              <a:rPr lang="en-US" dirty="0"/>
              <a:t>Runtime 2's goal subset is a bit larger, but still quite restricted. </a:t>
            </a:r>
          </a:p>
          <a:p>
            <a:endParaRPr lang="en-US" dirty="0"/>
          </a:p>
          <a:p>
            <a:r>
              <a:rPr lang="en-US" dirty="0"/>
              <a:t>This C-generator sub-effort is a stepping stone to the future where people want to generate VHDL/Verilog for FPGA hardware realization. </a:t>
            </a:r>
          </a:p>
          <a:p>
            <a:endParaRPr lang="en-US" dirty="0"/>
          </a:p>
          <a:p>
            <a:endParaRPr lang="en-US" dirty="0"/>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34</a:t>
            </a:fld>
            <a:endParaRPr lang="en-US" sz="1400" b="0" strike="noStrike" spc="-1">
              <a:latin typeface="Times New Roman"/>
            </a:endParaRPr>
          </a:p>
        </p:txBody>
      </p:sp>
    </p:spTree>
    <p:extLst>
      <p:ext uri="{BB962C8B-B14F-4D97-AF65-F5344CB8AC3E}">
        <p14:creationId xmlns:p14="http://schemas.microsoft.com/office/powerpoint/2010/main" val="2931079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More efficient/Localized meaning using fewer pointers. Next slide explains further. </a:t>
            </a:r>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35</a:t>
            </a:fld>
            <a:endParaRPr lang="en-US" sz="1400" b="0" strike="noStrike" spc="-1">
              <a:latin typeface="Times New Roman"/>
            </a:endParaRPr>
          </a:p>
        </p:txBody>
      </p:sp>
    </p:spTree>
    <p:extLst>
      <p:ext uri="{BB962C8B-B14F-4D97-AF65-F5344CB8AC3E}">
        <p14:creationId xmlns:p14="http://schemas.microsoft.com/office/powerpoint/2010/main" val="1617169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36</a:t>
            </a:fld>
            <a:endParaRPr lang="en-US" sz="1400" b="0" strike="noStrike" spc="-1">
              <a:latin typeface="Times New Roman"/>
            </a:endParaRPr>
          </a:p>
        </p:txBody>
      </p:sp>
    </p:spTree>
    <p:extLst>
      <p:ext uri="{BB962C8B-B14F-4D97-AF65-F5344CB8AC3E}">
        <p14:creationId xmlns:p14="http://schemas.microsoft.com/office/powerpoint/2010/main" val="38093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We'll show some of the C code next. </a:t>
            </a:r>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37</a:t>
            </a:fld>
            <a:endParaRPr lang="en-US" sz="1400" b="0" strike="noStrike" spc="-1">
              <a:latin typeface="Times New Roman"/>
            </a:endParaRPr>
          </a:p>
        </p:txBody>
      </p:sp>
    </p:spTree>
    <p:extLst>
      <p:ext uri="{BB962C8B-B14F-4D97-AF65-F5344CB8AC3E}">
        <p14:creationId xmlns:p14="http://schemas.microsoft.com/office/powerpoint/2010/main" val="2012110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38</a:t>
            </a:fld>
            <a:endParaRPr lang="en-US" sz="1400" b="0" strike="noStrike" spc="-1">
              <a:latin typeface="Times New Roman"/>
            </a:endParaRPr>
          </a:p>
        </p:txBody>
      </p:sp>
    </p:spTree>
    <p:extLst>
      <p:ext uri="{BB962C8B-B14F-4D97-AF65-F5344CB8AC3E}">
        <p14:creationId xmlns:p14="http://schemas.microsoft.com/office/powerpoint/2010/main" val="1841768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44</a:t>
            </a:fld>
            <a:endParaRPr lang="en-US" sz="1400" b="0" strike="noStrike" spc="-1">
              <a:latin typeface="Times New Roman"/>
            </a:endParaRPr>
          </a:p>
        </p:txBody>
      </p:sp>
    </p:spTree>
    <p:extLst>
      <p:ext uri="{BB962C8B-B14F-4D97-AF65-F5344CB8AC3E}">
        <p14:creationId xmlns:p14="http://schemas.microsoft.com/office/powerpoint/2010/main" val="3437358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New</a:t>
            </a:r>
          </a:p>
          <a:p>
            <a:endParaRPr lang="en-US" dirty="0"/>
          </a:p>
          <a:p>
            <a:r>
              <a:rPr lang="en-US" dirty="0"/>
              <a:t>Currently just about parsing, not unparsing.</a:t>
            </a:r>
          </a:p>
          <a:p>
            <a:endParaRPr lang="en-US" dirty="0"/>
          </a:p>
          <a:p>
            <a:r>
              <a:rPr lang="en-US" dirty="0"/>
              <a:t>Byte-oriented currently. </a:t>
            </a:r>
          </a:p>
          <a:p>
            <a:endParaRPr lang="en-US" dirty="0"/>
          </a:p>
          <a:p>
            <a:r>
              <a:rPr lang="en-US" dirty="0"/>
              <a:t>Relatively small code base so far. </a:t>
            </a:r>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45</a:t>
            </a:fld>
            <a:endParaRPr lang="en-US" sz="1400" b="0" strike="noStrike" spc="-1">
              <a:latin typeface="Times New Roman"/>
            </a:endParaRPr>
          </a:p>
        </p:txBody>
      </p:sp>
    </p:spTree>
    <p:extLst>
      <p:ext uri="{BB962C8B-B14F-4D97-AF65-F5344CB8AC3E}">
        <p14:creationId xmlns:p14="http://schemas.microsoft.com/office/powerpoint/2010/main" val="3428508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Standard IDE with different panes for the DFDL Schema, on the right we have the Infoset tree (as XML) being constructed interactively as you single step or stop at breakpoints in the schema. </a:t>
            </a:r>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46</a:t>
            </a:fld>
            <a:endParaRPr lang="en-US" sz="1400" b="0" strike="noStrike" spc="-1">
              <a:latin typeface="Times New Roman"/>
            </a:endParaRPr>
          </a:p>
        </p:txBody>
      </p:sp>
    </p:spTree>
    <p:extLst>
      <p:ext uri="{BB962C8B-B14F-4D97-AF65-F5344CB8AC3E}">
        <p14:creationId xmlns:p14="http://schemas.microsoft.com/office/powerpoint/2010/main" val="718428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Similar except this is the data view showing where within a hex dump the current parser is operating. </a:t>
            </a:r>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47</a:t>
            </a:fld>
            <a:endParaRPr lang="en-US" sz="1400" b="0" strike="noStrike" spc="-1">
              <a:latin typeface="Times New Roman"/>
            </a:endParaRPr>
          </a:p>
        </p:txBody>
      </p:sp>
    </p:spTree>
    <p:extLst>
      <p:ext uri="{BB962C8B-B14F-4D97-AF65-F5344CB8AC3E}">
        <p14:creationId xmlns:p14="http://schemas.microsoft.com/office/powerpoint/2010/main" val="1932611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72420477-29E0-4BA8-B589-D3EC3E452FBD}" type="slidenum">
              <a:rPr lang="en-US" sz="1200" b="0" strike="noStrike" spc="-1">
                <a:solidFill>
                  <a:srgbClr val="000000"/>
                </a:solidFill>
                <a:latin typeface="Calibri"/>
                <a:ea typeface="+mn-ea"/>
              </a:rPr>
              <a:t>9</a:t>
            </a:fld>
            <a:endParaRPr lang="en-US" sz="1200" b="0" strike="noStrike" spc="-1">
              <a:latin typeface="Arial"/>
            </a:endParaRPr>
          </a:p>
        </p:txBody>
      </p:sp>
      <p:sp>
        <p:nvSpPr>
          <p:cNvPr id="381" name="CustomShape 2"/>
          <p:cNvSpPr/>
          <p:nvPr/>
        </p:nvSpPr>
        <p:spPr>
          <a:xfrm>
            <a:off x="388476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839919B8-6BA9-4E60-8DB6-9DB6AA16C3BA}" type="slidenum">
              <a:rPr lang="en-US" sz="1200" b="0" strike="noStrike" spc="-1">
                <a:solidFill>
                  <a:srgbClr val="0000FF"/>
                </a:solidFill>
                <a:latin typeface="Noto Sans"/>
                <a:ea typeface="+mn-ea"/>
              </a:rPr>
              <a:t>9</a:t>
            </a:fld>
            <a:endParaRPr lang="en-US" sz="1200" b="0" strike="noStrike" spc="-1">
              <a:latin typeface="Arial"/>
            </a:endParaRPr>
          </a:p>
        </p:txBody>
      </p:sp>
      <p:sp>
        <p:nvSpPr>
          <p:cNvPr id="382" name="PlaceHolder 3"/>
          <p:cNvSpPr>
            <a:spLocks noGrp="1" noRot="1" noChangeAspect="1"/>
          </p:cNvSpPr>
          <p:nvPr>
            <p:ph type="sldImg"/>
          </p:nvPr>
        </p:nvSpPr>
        <p:spPr>
          <a:xfrm>
            <a:off x="381000" y="685800"/>
            <a:ext cx="6096000" cy="3429000"/>
          </a:xfrm>
          <a:prstGeom prst="rect">
            <a:avLst/>
          </a:prstGeom>
        </p:spPr>
      </p:sp>
      <p:sp>
        <p:nvSpPr>
          <p:cNvPr id="383" name="PlaceHolder 4"/>
          <p:cNvSpPr>
            <a:spLocks noGrp="1"/>
          </p:cNvSpPr>
          <p:nvPr>
            <p:ph type="body"/>
          </p:nvPr>
        </p:nvSpPr>
        <p:spPr>
          <a:xfrm>
            <a:off x="685800" y="4343400"/>
            <a:ext cx="5485320" cy="4113720"/>
          </a:xfrm>
          <a:prstGeom prst="rect">
            <a:avLst/>
          </a:prstGeom>
        </p:spPr>
        <p:txBody>
          <a:bodyPr lIns="0" tIns="0" rIns="0" bIns="0" anchor="ctr">
            <a:noAutofit/>
          </a:bodyPr>
          <a:lstStyle/>
          <a:p>
            <a:endParaRPr lang="en-US" sz="2000" b="0" strike="noStrike" spc="-1">
              <a:latin typeface="Arial"/>
            </a:endParaRPr>
          </a:p>
        </p:txBody>
      </p:sp>
      <p:sp>
        <p:nvSpPr>
          <p:cNvPr id="384" name="CustomShape 5"/>
          <p:cNvSpPr/>
          <p:nvPr/>
        </p:nvSpPr>
        <p:spPr>
          <a:xfrm>
            <a:off x="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0" algn="l"/>
              </a:tabLst>
            </a:pPr>
            <a:r>
              <a:rPr lang="en-US" sz="1200" b="0" strike="noStrike" spc="-1">
                <a:solidFill>
                  <a:srgbClr val="000000"/>
                </a:solidFill>
                <a:latin typeface="Noto Sans"/>
                <a:ea typeface="+mn-ea"/>
              </a:rPr>
              <a:t>UNCLASSIFIED/FOR OFFICIAL USE ONLY</a:t>
            </a:r>
            <a:endParaRPr lang="en-US" sz="1200" b="0" strike="noStrike" spc="-1">
              <a:latin typeface="Arial"/>
            </a:endParaRPr>
          </a:p>
        </p:txBody>
      </p:sp>
      <p:sp>
        <p:nvSpPr>
          <p:cNvPr id="385" name="TextShape 6"/>
          <p:cNvSpPr txBox="1"/>
          <p:nvPr/>
        </p:nvSpPr>
        <p:spPr>
          <a:xfrm>
            <a:off x="0" y="9555480"/>
            <a:ext cx="3372480" cy="502200"/>
          </a:xfrm>
          <a:prstGeom prst="rect">
            <a:avLst/>
          </a:prstGeom>
          <a:noFill/>
          <a:ln>
            <a:noFill/>
          </a:ln>
        </p:spPr>
        <p:txBody>
          <a:bodyPr lIns="0" tIns="0" rIns="0" bIns="0" anchor="b">
            <a:noAutofit/>
          </a:bodyPr>
          <a:lstStyle/>
          <a:p>
            <a:pPr>
              <a:lnSpc>
                <a:spcPct val="100000"/>
              </a:lnSpc>
            </a:pPr>
            <a:r>
              <a:rPr lang="en-US" sz="1400" b="0" strike="noStrike" spc="-1">
                <a:solidFill>
                  <a:srgbClr val="000000"/>
                </a:solidFill>
                <a:latin typeface="Times New Roman"/>
                <a:ea typeface="+mn-ea"/>
              </a:rPr>
              <a:t>&lt;footer&gt;</a:t>
            </a:r>
            <a:endParaRPr lang="en-US" sz="14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A big objection to XML is that it is too inefficient. </a:t>
            </a:r>
          </a:p>
          <a:p>
            <a:endParaRPr lang="en-US" dirty="0"/>
          </a:p>
          <a:p>
            <a:r>
              <a:rPr lang="en-US" dirty="0"/>
              <a:t>EXI is dense binary, but has the exact same XML Infoset. It is trivial to turn it back into XML Text for inspection. </a:t>
            </a:r>
          </a:p>
          <a:p>
            <a:endParaRPr lang="en-US" dirty="0"/>
          </a:p>
          <a:p>
            <a:r>
              <a:rPr lang="en-US" dirty="0"/>
              <a:t>EXI can feed directly into XML transformations, XML Validators, SAX event-based processors, etc. without having to first recreate text. </a:t>
            </a:r>
          </a:p>
          <a:p>
            <a:endParaRPr lang="en-US" dirty="0"/>
          </a:p>
          <a:p>
            <a:r>
              <a:rPr lang="en-US" dirty="0"/>
              <a:t>EXI is very comparable in size to the original message.  It uses knowledge of the schema to be more efficient. </a:t>
            </a:r>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48</a:t>
            </a:fld>
            <a:endParaRPr lang="en-US" sz="1400" b="0" strike="noStrike" spc="-1">
              <a:latin typeface="Times New Roman"/>
            </a:endParaRPr>
          </a:p>
        </p:txBody>
      </p:sp>
    </p:spTree>
    <p:extLst>
      <p:ext uri="{BB962C8B-B14F-4D97-AF65-F5344CB8AC3E}">
        <p14:creationId xmlns:p14="http://schemas.microsoft.com/office/powerpoint/2010/main" val="405553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If anyone is familiar with writing Drill plugins and would like to help me with this I'd appreciate the assistance. </a:t>
            </a:r>
          </a:p>
          <a:p>
            <a:endParaRPr lang="en-US" dirty="0"/>
          </a:p>
          <a:p>
            <a:r>
              <a:rPr lang="en-US" dirty="0"/>
              <a:t>Really a goal is to integration Daffodil with all the data processing frameworks that Apache offers. </a:t>
            </a:r>
          </a:p>
        </p:txBody>
      </p:sp>
      <p:sp>
        <p:nvSpPr>
          <p:cNvPr id="4" name="Slide Number Placeholder 3"/>
          <p:cNvSpPr>
            <a:spLocks noGrp="1"/>
          </p:cNvSpPr>
          <p:nvPr>
            <p:ph type="sldNum"/>
          </p:nvPr>
        </p:nvSpPr>
        <p:spPr/>
        <p:txBody>
          <a:bodyPr/>
          <a:lstStyle/>
          <a:p>
            <a:pPr algn="r"/>
            <a:fld id="{EF05B0A0-6A06-4E05-844B-14E22C02C094}" type="slidenum">
              <a:rPr lang="en-US" sz="1400" b="0" strike="noStrike" spc="-1" smtClean="0">
                <a:latin typeface="Times New Roman"/>
              </a:rPr>
              <a:t>49</a:t>
            </a:fld>
            <a:endParaRPr lang="en-US" sz="1400" b="0" strike="noStrike" spc="-1">
              <a:latin typeface="Times New Roman"/>
            </a:endParaRPr>
          </a:p>
        </p:txBody>
      </p:sp>
    </p:spTree>
    <p:extLst>
      <p:ext uri="{BB962C8B-B14F-4D97-AF65-F5344CB8AC3E}">
        <p14:creationId xmlns:p14="http://schemas.microsoft.com/office/powerpoint/2010/main" val="214751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5600F9A-CFA5-436E-A0BD-4B3BEE32C5DF}" type="slidenum">
              <a:rPr lang="en-US" sz="1200" b="0" strike="noStrike" spc="-1">
                <a:solidFill>
                  <a:srgbClr val="0000FF"/>
                </a:solidFill>
                <a:latin typeface="Times New Roman"/>
                <a:ea typeface="+mn-ea"/>
              </a:rPr>
              <a:t>13</a:t>
            </a:fld>
            <a:endParaRPr lang="en-US" sz="1200" b="0" strike="noStrike" spc="-1">
              <a:latin typeface="Arial"/>
            </a:endParaRPr>
          </a:p>
        </p:txBody>
      </p:sp>
      <p:sp>
        <p:nvSpPr>
          <p:cNvPr id="387" name="PlaceHolder 2"/>
          <p:cNvSpPr>
            <a:spLocks noGrp="1" noRot="1" noChangeAspect="1"/>
          </p:cNvSpPr>
          <p:nvPr>
            <p:ph type="sldImg"/>
          </p:nvPr>
        </p:nvSpPr>
        <p:spPr>
          <a:xfrm>
            <a:off x="382588" y="685800"/>
            <a:ext cx="6096000" cy="3429000"/>
          </a:xfrm>
          <a:prstGeom prst="rect">
            <a:avLst/>
          </a:prstGeom>
        </p:spPr>
      </p:sp>
      <p:sp>
        <p:nvSpPr>
          <p:cNvPr id="388" name="PlaceHolder 3"/>
          <p:cNvSpPr>
            <a:spLocks noGrp="1"/>
          </p:cNvSpPr>
          <p:nvPr>
            <p:ph type="body"/>
          </p:nvPr>
        </p:nvSpPr>
        <p:spPr>
          <a:xfrm>
            <a:off x="685800" y="4400640"/>
            <a:ext cx="5485320" cy="3599280"/>
          </a:xfrm>
          <a:prstGeom prst="rect">
            <a:avLst/>
          </a:prstGeom>
        </p:spPr>
        <p:txBody>
          <a:bodyPr lIns="0" tIns="0" rIns="0" bIns="0">
            <a:noAutofit/>
          </a:bodyPr>
          <a:lstStyle/>
          <a:p>
            <a:endParaRPr lang="en-US" sz="2000" b="0" strike="noStrike" spc="-1">
              <a:latin typeface="Arial"/>
            </a:endParaRPr>
          </a:p>
        </p:txBody>
      </p:sp>
      <p:sp>
        <p:nvSpPr>
          <p:cNvPr id="389" name="CustomShape 4"/>
          <p:cNvSpPr/>
          <p:nvPr/>
        </p:nvSpPr>
        <p:spPr>
          <a:xfrm>
            <a:off x="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1200" b="0" strike="noStrike" spc="-1">
                <a:solidFill>
                  <a:srgbClr val="000000"/>
                </a:solidFill>
                <a:latin typeface="+mn-lt"/>
                <a:ea typeface="+mn-ea"/>
              </a:rPr>
              <a:t>UNCLASSIFIED/FOR OFFICIAL USE ONLY</a:t>
            </a:r>
            <a:endParaRPr lang="en-US" sz="1200" b="0" strike="noStrike" spc="-1">
              <a:latin typeface="Arial"/>
            </a:endParaRPr>
          </a:p>
        </p:txBody>
      </p:sp>
      <p:sp>
        <p:nvSpPr>
          <p:cNvPr id="390" name="TextShape 5"/>
          <p:cNvSpPr txBox="1"/>
          <p:nvPr/>
        </p:nvSpPr>
        <p:spPr>
          <a:xfrm>
            <a:off x="0" y="9555480"/>
            <a:ext cx="3372480" cy="502200"/>
          </a:xfrm>
          <a:prstGeom prst="rect">
            <a:avLst/>
          </a:prstGeom>
          <a:noFill/>
          <a:ln>
            <a:noFill/>
          </a:ln>
        </p:spPr>
        <p:txBody>
          <a:bodyPr lIns="0" tIns="0" rIns="0" bIns="0" anchor="b">
            <a:noAutofit/>
          </a:bodyPr>
          <a:lstStyle/>
          <a:p>
            <a:pPr>
              <a:lnSpc>
                <a:spcPct val="100000"/>
              </a:lnSpc>
            </a:pPr>
            <a:r>
              <a:rPr lang="en-US" sz="1400" b="0" strike="noStrike" spc="-1">
                <a:solidFill>
                  <a:srgbClr val="000000"/>
                </a:solidFill>
                <a:latin typeface="Times New Roman"/>
                <a:ea typeface="+mn-ea"/>
              </a:rPr>
              <a:t>&lt;footer&gt;</a:t>
            </a:r>
            <a:endParaRPr lang="en-US" sz="14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FEB5D52-FF26-488A-8B0F-CBC41964DC4D}" type="slidenum">
              <a:rPr lang="en-US" sz="1200" b="0" strike="noStrike" spc="-1">
                <a:solidFill>
                  <a:srgbClr val="0000FF"/>
                </a:solidFill>
                <a:latin typeface="Times New Roman"/>
                <a:ea typeface="+mn-ea"/>
              </a:rPr>
              <a:t>14</a:t>
            </a:fld>
            <a:endParaRPr lang="en-US" sz="1200" b="0" strike="noStrike" spc="-1">
              <a:latin typeface="Arial"/>
            </a:endParaRPr>
          </a:p>
        </p:txBody>
      </p:sp>
      <p:sp>
        <p:nvSpPr>
          <p:cNvPr id="392" name="PlaceHolder 2"/>
          <p:cNvSpPr>
            <a:spLocks noGrp="1" noRot="1" noChangeAspect="1"/>
          </p:cNvSpPr>
          <p:nvPr>
            <p:ph type="sldImg"/>
          </p:nvPr>
        </p:nvSpPr>
        <p:spPr>
          <a:xfrm>
            <a:off x="382588" y="685800"/>
            <a:ext cx="6096000" cy="3429000"/>
          </a:xfrm>
          <a:prstGeom prst="rect">
            <a:avLst/>
          </a:prstGeom>
        </p:spPr>
      </p:sp>
      <p:sp>
        <p:nvSpPr>
          <p:cNvPr id="393" name="PlaceHolder 3"/>
          <p:cNvSpPr>
            <a:spLocks noGrp="1"/>
          </p:cNvSpPr>
          <p:nvPr>
            <p:ph type="body"/>
          </p:nvPr>
        </p:nvSpPr>
        <p:spPr>
          <a:xfrm>
            <a:off x="685800" y="4400640"/>
            <a:ext cx="5485320" cy="3599280"/>
          </a:xfrm>
          <a:prstGeom prst="rect">
            <a:avLst/>
          </a:prstGeom>
        </p:spPr>
        <p:txBody>
          <a:bodyPr lIns="0" tIns="0" rIns="0" bIns="0">
            <a:noAutofit/>
          </a:bodyPr>
          <a:lstStyle/>
          <a:p>
            <a:r>
              <a:rPr lang="en-US" sz="2000" b="0" strike="noStrike" spc="-1" dirty="0">
                <a:latin typeface="Arial"/>
              </a:rPr>
              <a:t>DFDL terms: delimiter, framing, content.  The content here is the 5 and the -7.1E8. The framing is the delimiters. </a:t>
            </a:r>
          </a:p>
        </p:txBody>
      </p:sp>
      <p:sp>
        <p:nvSpPr>
          <p:cNvPr id="394" name="CustomShape 4"/>
          <p:cNvSpPr/>
          <p:nvPr/>
        </p:nvSpPr>
        <p:spPr>
          <a:xfrm>
            <a:off x="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1200" b="0" strike="noStrike" spc="-1">
                <a:solidFill>
                  <a:srgbClr val="000000"/>
                </a:solidFill>
                <a:latin typeface="+mn-lt"/>
                <a:ea typeface="+mn-ea"/>
              </a:rPr>
              <a:t>UNCLASSIFIED/FOR OFFICIAL USE ONLY</a:t>
            </a:r>
            <a:endParaRPr lang="en-US" sz="1200" b="0" strike="noStrike" spc="-1">
              <a:latin typeface="Arial"/>
            </a:endParaRPr>
          </a:p>
        </p:txBody>
      </p:sp>
      <p:sp>
        <p:nvSpPr>
          <p:cNvPr id="395" name="TextShape 5"/>
          <p:cNvSpPr txBox="1"/>
          <p:nvPr/>
        </p:nvSpPr>
        <p:spPr>
          <a:xfrm>
            <a:off x="0" y="9555480"/>
            <a:ext cx="3372480" cy="502200"/>
          </a:xfrm>
          <a:prstGeom prst="rect">
            <a:avLst/>
          </a:prstGeom>
          <a:noFill/>
          <a:ln>
            <a:noFill/>
          </a:ln>
        </p:spPr>
        <p:txBody>
          <a:bodyPr lIns="0" tIns="0" rIns="0" bIns="0" anchor="b">
            <a:noAutofit/>
          </a:bodyPr>
          <a:lstStyle/>
          <a:p>
            <a:pPr>
              <a:lnSpc>
                <a:spcPct val="100000"/>
              </a:lnSpc>
            </a:pPr>
            <a:r>
              <a:rPr lang="en-US" sz="1400" b="0" strike="noStrike" spc="-1">
                <a:solidFill>
                  <a:srgbClr val="000000"/>
                </a:solidFill>
                <a:latin typeface="Times New Roman"/>
                <a:ea typeface="+mn-ea"/>
              </a:rPr>
              <a:t>&lt;footer&gt;</a:t>
            </a:r>
            <a:endParaRPr lang="en-US" sz="14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4ACB87E-9EA9-448F-A904-65562478268C}" type="slidenum">
              <a:rPr lang="en-US" sz="1200" b="0" strike="noStrike" spc="-1">
                <a:solidFill>
                  <a:srgbClr val="0000FF"/>
                </a:solidFill>
                <a:latin typeface="Times New Roman"/>
                <a:ea typeface="+mn-ea"/>
              </a:rPr>
              <a:t>15</a:t>
            </a:fld>
            <a:endParaRPr lang="en-US" sz="1200" b="0" strike="noStrike" spc="-1">
              <a:latin typeface="Arial"/>
            </a:endParaRPr>
          </a:p>
        </p:txBody>
      </p:sp>
      <p:sp>
        <p:nvSpPr>
          <p:cNvPr id="397" name="PlaceHolder 2"/>
          <p:cNvSpPr>
            <a:spLocks noGrp="1" noRot="1" noChangeAspect="1"/>
          </p:cNvSpPr>
          <p:nvPr>
            <p:ph type="sldImg"/>
          </p:nvPr>
        </p:nvSpPr>
        <p:spPr>
          <a:xfrm>
            <a:off x="382588" y="685800"/>
            <a:ext cx="6096000" cy="3429000"/>
          </a:xfrm>
          <a:prstGeom prst="rect">
            <a:avLst/>
          </a:prstGeom>
        </p:spPr>
      </p:sp>
      <p:sp>
        <p:nvSpPr>
          <p:cNvPr id="398" name="PlaceHolder 3"/>
          <p:cNvSpPr>
            <a:spLocks noGrp="1"/>
          </p:cNvSpPr>
          <p:nvPr>
            <p:ph type="body"/>
          </p:nvPr>
        </p:nvSpPr>
        <p:spPr>
          <a:xfrm>
            <a:off x="685800" y="4400640"/>
            <a:ext cx="5485320" cy="3599280"/>
          </a:xfrm>
          <a:prstGeom prst="rect">
            <a:avLst/>
          </a:prstGeom>
        </p:spPr>
        <p:txBody>
          <a:bodyPr lIns="0" tIns="0" rIns="0" bIns="0">
            <a:noAutofit/>
          </a:bodyPr>
          <a:lstStyle/>
          <a:p>
            <a:r>
              <a:rPr lang="en-US" sz="2000" b="0" strike="noStrike" spc="-1" dirty="0">
                <a:latin typeface="Arial"/>
              </a:rPr>
              <a:t>Elements are named, and they have types. Types can be named. Types can be simple like </a:t>
            </a:r>
            <a:r>
              <a:rPr lang="en-US" sz="2000" b="0" strike="noStrike" spc="-1" dirty="0" err="1">
                <a:latin typeface="Arial"/>
              </a:rPr>
              <a:t>xs:int</a:t>
            </a:r>
            <a:r>
              <a:rPr lang="en-US" sz="2000" b="0" strike="noStrike" spc="-1" dirty="0">
                <a:latin typeface="Arial"/>
              </a:rPr>
              <a:t> or complex like our </a:t>
            </a:r>
            <a:r>
              <a:rPr lang="en-US" sz="2000" b="0" strike="noStrike" spc="-1" dirty="0" err="1">
                <a:latin typeface="Arial"/>
              </a:rPr>
              <a:t>rPair</a:t>
            </a:r>
            <a:r>
              <a:rPr lang="en-US" sz="2000" b="0" strike="noStrike" spc="-1" dirty="0">
                <a:latin typeface="Arial"/>
              </a:rPr>
              <a:t> type. </a:t>
            </a:r>
          </a:p>
        </p:txBody>
      </p:sp>
      <p:sp>
        <p:nvSpPr>
          <p:cNvPr id="399" name="CustomShape 4"/>
          <p:cNvSpPr/>
          <p:nvPr/>
        </p:nvSpPr>
        <p:spPr>
          <a:xfrm>
            <a:off x="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1200" b="0" strike="noStrike" spc="-1">
                <a:solidFill>
                  <a:srgbClr val="000000"/>
                </a:solidFill>
                <a:latin typeface="+mn-lt"/>
                <a:ea typeface="+mn-ea"/>
              </a:rPr>
              <a:t>UNCLASSIFIED/FOR OFFICIAL USE ONLY</a:t>
            </a:r>
            <a:endParaRPr lang="en-US" sz="1200" b="0" strike="noStrike" spc="-1">
              <a:latin typeface="Arial"/>
            </a:endParaRPr>
          </a:p>
        </p:txBody>
      </p:sp>
      <p:sp>
        <p:nvSpPr>
          <p:cNvPr id="400" name="TextShape 5"/>
          <p:cNvSpPr txBox="1"/>
          <p:nvPr/>
        </p:nvSpPr>
        <p:spPr>
          <a:xfrm>
            <a:off x="0" y="9555480"/>
            <a:ext cx="3372480" cy="502200"/>
          </a:xfrm>
          <a:prstGeom prst="rect">
            <a:avLst/>
          </a:prstGeom>
          <a:noFill/>
          <a:ln>
            <a:noFill/>
          </a:ln>
        </p:spPr>
        <p:txBody>
          <a:bodyPr lIns="0" tIns="0" rIns="0" bIns="0" anchor="b">
            <a:noAutofit/>
          </a:bodyPr>
          <a:lstStyle/>
          <a:p>
            <a:pPr>
              <a:lnSpc>
                <a:spcPct val="100000"/>
              </a:lnSpc>
            </a:pPr>
            <a:r>
              <a:rPr lang="en-US" sz="1400" b="0" strike="noStrike" spc="-1">
                <a:solidFill>
                  <a:srgbClr val="000000"/>
                </a:solidFill>
                <a:latin typeface="Times New Roman"/>
                <a:ea typeface="+mn-ea"/>
              </a:rPr>
              <a:t>&lt;footer&gt;</a:t>
            </a:r>
            <a:endParaRPr lang="en-US" sz="14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249651C-27EB-4CDE-B6C4-51BB24D231DA}" type="slidenum">
              <a:rPr lang="en-US" sz="1200" b="0" strike="noStrike" spc="-1">
                <a:solidFill>
                  <a:srgbClr val="0000FF"/>
                </a:solidFill>
                <a:latin typeface="Times New Roman"/>
                <a:ea typeface="+mn-ea"/>
              </a:rPr>
              <a:t>16</a:t>
            </a:fld>
            <a:endParaRPr lang="en-US" sz="1200" b="0" strike="noStrike" spc="-1">
              <a:latin typeface="Arial"/>
            </a:endParaRPr>
          </a:p>
        </p:txBody>
      </p:sp>
      <p:sp>
        <p:nvSpPr>
          <p:cNvPr id="402" name="PlaceHolder 2"/>
          <p:cNvSpPr>
            <a:spLocks noGrp="1" noRot="1" noChangeAspect="1"/>
          </p:cNvSpPr>
          <p:nvPr>
            <p:ph type="sldImg"/>
          </p:nvPr>
        </p:nvSpPr>
        <p:spPr>
          <a:xfrm>
            <a:off x="382588" y="685800"/>
            <a:ext cx="6096000" cy="3429000"/>
          </a:xfrm>
          <a:prstGeom prst="rect">
            <a:avLst/>
          </a:prstGeom>
        </p:spPr>
      </p:sp>
      <p:sp>
        <p:nvSpPr>
          <p:cNvPr id="403" name="PlaceHolder 3"/>
          <p:cNvSpPr>
            <a:spLocks noGrp="1"/>
          </p:cNvSpPr>
          <p:nvPr>
            <p:ph type="body"/>
          </p:nvPr>
        </p:nvSpPr>
        <p:spPr>
          <a:xfrm>
            <a:off x="685800" y="4400640"/>
            <a:ext cx="5485320" cy="3599280"/>
          </a:xfrm>
          <a:prstGeom prst="rect">
            <a:avLst/>
          </a:prstGeom>
        </p:spPr>
        <p:txBody>
          <a:bodyPr lIns="0" tIns="0" rIns="0" bIns="0">
            <a:noAutofit/>
          </a:bodyPr>
          <a:lstStyle/>
          <a:p>
            <a:endParaRPr lang="en-US" sz="2000" b="0" strike="noStrike" spc="-1">
              <a:latin typeface="Arial"/>
            </a:endParaRPr>
          </a:p>
        </p:txBody>
      </p:sp>
      <p:sp>
        <p:nvSpPr>
          <p:cNvPr id="404" name="CustomShape 4"/>
          <p:cNvSpPr/>
          <p:nvPr/>
        </p:nvSpPr>
        <p:spPr>
          <a:xfrm>
            <a:off x="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1200" b="0" strike="noStrike" spc="-1">
                <a:solidFill>
                  <a:srgbClr val="000000"/>
                </a:solidFill>
                <a:latin typeface="+mn-lt"/>
                <a:ea typeface="+mn-ea"/>
              </a:rPr>
              <a:t>UNCLASSIFIED/FOR OFFICIAL USE ONLY</a:t>
            </a:r>
            <a:endParaRPr lang="en-US" sz="1200" b="0" strike="noStrike" spc="-1">
              <a:latin typeface="Arial"/>
            </a:endParaRPr>
          </a:p>
        </p:txBody>
      </p:sp>
      <p:sp>
        <p:nvSpPr>
          <p:cNvPr id="405" name="TextShape 5"/>
          <p:cNvSpPr txBox="1"/>
          <p:nvPr/>
        </p:nvSpPr>
        <p:spPr>
          <a:xfrm>
            <a:off x="0" y="9555480"/>
            <a:ext cx="3372480" cy="502200"/>
          </a:xfrm>
          <a:prstGeom prst="rect">
            <a:avLst/>
          </a:prstGeom>
          <a:noFill/>
          <a:ln>
            <a:noFill/>
          </a:ln>
        </p:spPr>
        <p:txBody>
          <a:bodyPr lIns="0" tIns="0" rIns="0" bIns="0" anchor="b">
            <a:noAutofit/>
          </a:bodyPr>
          <a:lstStyle/>
          <a:p>
            <a:pPr>
              <a:lnSpc>
                <a:spcPct val="100000"/>
              </a:lnSpc>
            </a:pPr>
            <a:r>
              <a:rPr lang="en-US" sz="1400" b="0" strike="noStrike" spc="-1">
                <a:solidFill>
                  <a:srgbClr val="000000"/>
                </a:solidFill>
                <a:latin typeface="Times New Roman"/>
                <a:ea typeface="+mn-ea"/>
              </a:rPr>
              <a:t>&lt;footer&gt;</a:t>
            </a:r>
            <a:endParaRPr lang="en-US" sz="14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381000" y="685800"/>
            <a:ext cx="6096000" cy="3429000"/>
          </a:xfrm>
          <a:prstGeom prst="rect">
            <a:avLst/>
          </a:prstGeom>
        </p:spPr>
      </p:sp>
      <p:sp>
        <p:nvSpPr>
          <p:cNvPr id="407" name="PlaceHolder 2"/>
          <p:cNvSpPr>
            <a:spLocks noGrp="1"/>
          </p:cNvSpPr>
          <p:nvPr>
            <p:ph type="body"/>
          </p:nvPr>
        </p:nvSpPr>
        <p:spPr>
          <a:xfrm>
            <a:off x="685800" y="4400640"/>
            <a:ext cx="5485320" cy="3599280"/>
          </a:xfrm>
          <a:prstGeom prst="rect">
            <a:avLst/>
          </a:prstGeom>
        </p:spPr>
        <p:txBody>
          <a:bodyPr lIns="0" tIns="0" rIns="0" bIns="0">
            <a:normAutofit/>
          </a:bodyPr>
          <a:lstStyle/>
          <a:p>
            <a:pPr marL="216000" indent="-215280">
              <a:lnSpc>
                <a:spcPct val="100000"/>
              </a:lnSpc>
              <a:tabLst>
                <a:tab pos="0" algn="l"/>
              </a:tabLst>
            </a:pPr>
            <a:r>
              <a:rPr lang="en-US" sz="2000" b="0" strike="noStrike" spc="-1" dirty="0">
                <a:latin typeface="Arial"/>
              </a:rPr>
              <a:t>You don't have to parse first in order to unparse. You can start at the bottom with an infoset, and directly unparse it.</a:t>
            </a:r>
          </a:p>
          <a:p>
            <a:pPr marL="216000" indent="-215280">
              <a:lnSpc>
                <a:spcPct val="100000"/>
              </a:lnSpc>
              <a:tabLst>
                <a:tab pos="0" algn="l"/>
              </a:tabLst>
            </a:pPr>
            <a:endParaRPr lang="en-US" sz="2000" b="0" strike="noStrike" spc="-1" dirty="0">
              <a:latin typeface="Arial"/>
            </a:endParaRPr>
          </a:p>
          <a:p>
            <a:pPr marL="216000" indent="-215280">
              <a:lnSpc>
                <a:spcPct val="100000"/>
              </a:lnSpc>
              <a:tabLst>
                <a:tab pos="0" algn="l"/>
              </a:tabLst>
            </a:pPr>
            <a:r>
              <a:rPr lang="en-US" sz="2000" b="0" strike="noStrike" spc="-1" dirty="0">
                <a:latin typeface="Arial"/>
              </a:rPr>
              <a:t>We'll discuss more about the Infoset (aka data tree) later.</a:t>
            </a:r>
          </a:p>
        </p:txBody>
      </p:sp>
      <p:sp>
        <p:nvSpPr>
          <p:cNvPr id="408" name="CustomShape 3"/>
          <p:cNvSpPr/>
          <p:nvPr/>
        </p:nvSpPr>
        <p:spPr>
          <a:xfrm>
            <a:off x="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1200" b="0" strike="noStrike" spc="-1">
                <a:solidFill>
                  <a:srgbClr val="000000"/>
                </a:solidFill>
                <a:latin typeface="+mn-lt"/>
                <a:ea typeface="+mn-ea"/>
              </a:rPr>
              <a:t>UNCLASSIFIED/FOR OFFICIAL USE ONLY</a:t>
            </a:r>
            <a:endParaRPr lang="en-US" sz="1200" b="0" strike="noStrike" spc="-1">
              <a:latin typeface="Arial"/>
            </a:endParaRPr>
          </a:p>
        </p:txBody>
      </p:sp>
      <p:sp>
        <p:nvSpPr>
          <p:cNvPr id="409" name="CustomShape 4"/>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76BF255-4E6A-4545-B9F4-6BB3F5C83EB9}" type="slidenum">
              <a:rPr lang="en-US" sz="1200" b="0" strike="noStrike" spc="-1">
                <a:solidFill>
                  <a:srgbClr val="000000"/>
                </a:solidFill>
                <a:latin typeface="+mn-lt"/>
                <a:ea typeface="+mn-ea"/>
              </a:rPr>
              <a:t>17</a:t>
            </a:fld>
            <a:endParaRPr lang="en-US" sz="1200" b="0" strike="noStrike" spc="-1">
              <a:latin typeface="Arial"/>
            </a:endParaRPr>
          </a:p>
        </p:txBody>
      </p:sp>
      <p:sp>
        <p:nvSpPr>
          <p:cNvPr id="410" name="TextShape 5"/>
          <p:cNvSpPr txBox="1"/>
          <p:nvPr/>
        </p:nvSpPr>
        <p:spPr>
          <a:xfrm>
            <a:off x="0" y="9555480"/>
            <a:ext cx="3372480" cy="502200"/>
          </a:xfrm>
          <a:prstGeom prst="rect">
            <a:avLst/>
          </a:prstGeom>
          <a:noFill/>
          <a:ln>
            <a:noFill/>
          </a:ln>
        </p:spPr>
        <p:txBody>
          <a:bodyPr lIns="0" tIns="0" rIns="0" bIns="0" anchor="b">
            <a:noAutofit/>
          </a:bodyPr>
          <a:lstStyle/>
          <a:p>
            <a:pPr>
              <a:lnSpc>
                <a:spcPct val="100000"/>
              </a:lnSpc>
            </a:pPr>
            <a:r>
              <a:rPr lang="en-US" sz="1400" b="0" strike="noStrike" spc="-1">
                <a:solidFill>
                  <a:srgbClr val="000000"/>
                </a:solidFill>
                <a:latin typeface="Times New Roman"/>
                <a:ea typeface="+mn-ea"/>
              </a:rPr>
              <a:t>&lt;footer&gt;</a:t>
            </a:r>
            <a:endParaRPr lang="en-US" sz="14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FEC3DD7A-13BE-41E4-A582-D861DA00EBEE}"/>
              </a:ext>
            </a:extLst>
          </p:cNvPr>
          <p:cNvSpPr>
            <a:spLocks noGrp="1" noChangeArrowheads="1"/>
          </p:cNvSpPr>
          <p:nvPr>
            <p:ph type="sldNum"/>
          </p:nvPr>
        </p:nvSpPr>
        <p:spPr>
          <a:ln/>
        </p:spPr>
        <p:txBody>
          <a:bodyPr/>
          <a:lstStyle/>
          <a:p>
            <a:fld id="{E9940B48-420A-43F7-8C26-6E71E2568208}" type="slidenum">
              <a:rPr lang="en-US" altLang="en-US"/>
              <a:pPr/>
              <a:t>20</a:t>
            </a:fld>
            <a:endParaRPr lang="en-US" altLang="en-US" dirty="0"/>
          </a:p>
        </p:txBody>
      </p:sp>
      <p:sp>
        <p:nvSpPr>
          <p:cNvPr id="102401" name="Rectangle 1">
            <a:extLst>
              <a:ext uri="{FF2B5EF4-FFF2-40B4-BE49-F238E27FC236}">
                <a16:creationId xmlns:a16="http://schemas.microsoft.com/office/drawing/2014/main" id="{F2A24C3E-0646-4188-A21C-52C7F44C063D}"/>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5E1557B0-22EC-4C14-B0FC-BDFB0E120319}"/>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
        <p:nvSpPr>
          <p:cNvPr id="102403" name="Text Box 3">
            <a:extLst>
              <a:ext uri="{FF2B5EF4-FFF2-40B4-BE49-F238E27FC236}">
                <a16:creationId xmlns:a16="http://schemas.microsoft.com/office/drawing/2014/main" id="{66E24445-D2D1-4E98-ABC8-47B6DAB50226}"/>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9pPr>
          </a:lstStyle>
          <a:p>
            <a:pPr algn="r" hangingPunct="1">
              <a:lnSpc>
                <a:spcPct val="100000"/>
              </a:lnSpc>
            </a:pPr>
            <a:fld id="{D32FAE96-FFC6-477F-A012-1DD5A69657EC}" type="slidenum">
              <a:rPr lang="en-US" altLang="en-US" sz="1200">
                <a:latin typeface="Noto Sans" panose="020B0502040504020204" pitchFamily="34" charset="0"/>
                <a:cs typeface="+mn-ea" charset="0"/>
              </a:rPr>
              <a:pPr algn="r" hangingPunct="1">
                <a:lnSpc>
                  <a:spcPct val="100000"/>
                </a:lnSpc>
              </a:pPr>
              <a:t>20</a:t>
            </a:fld>
            <a:endParaRPr lang="en-US" altLang="en-US" sz="1200" dirty="0">
              <a:latin typeface="Noto Sans" panose="020B0502040504020204" pitchFamily="34" charset="0"/>
              <a:cs typeface="+mn-ea" charset="0"/>
            </a:endParaRPr>
          </a:p>
        </p:txBody>
      </p:sp>
      <p:sp>
        <p:nvSpPr>
          <p:cNvPr id="102404" name="Text Box 4">
            <a:extLst>
              <a:ext uri="{FF2B5EF4-FFF2-40B4-BE49-F238E27FC236}">
                <a16:creationId xmlns:a16="http://schemas.microsoft.com/office/drawing/2014/main" id="{60CA2842-6F5F-490D-A48D-74C2CC252329}"/>
              </a:ext>
            </a:extLst>
          </p:cNvPr>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Noto Sans" charset="0"/>
              </a:defRPr>
            </a:lvl9pPr>
          </a:lstStyle>
          <a:p>
            <a:pPr hangingPunct="1">
              <a:lnSpc>
                <a:spcPct val="100000"/>
              </a:lnSpc>
            </a:pPr>
            <a:r>
              <a:rPr lang="en-US" altLang="en-US" sz="1200" dirty="0">
                <a:latin typeface="Noto Sans" panose="020B0502040504020204" pitchFamily="34" charset="0"/>
                <a:cs typeface="+mn-ea" charset="0"/>
              </a:rPr>
              <a:t>UNCLASSIFIED/FOR OFFICIAL USE ONLY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PlaceHolder 23">
            <a:extLst>
              <a:ext uri="{FF2B5EF4-FFF2-40B4-BE49-F238E27FC236}">
                <a16:creationId xmlns:a16="http://schemas.microsoft.com/office/drawing/2014/main" id="{CAEF0612-111D-E773-FFBD-0433EB089D36}"/>
              </a:ext>
            </a:extLst>
          </p:cNvPr>
          <p:cNvSpPr>
            <a:spLocks noGrp="1"/>
          </p:cNvSpPr>
          <p:nvPr>
            <p:ph type="title" idx="10"/>
          </p:nvPr>
        </p:nvSpPr>
        <p:spPr>
          <a:xfrm>
            <a:off x="767087" y="3076020"/>
            <a:ext cx="10515240" cy="705960"/>
          </a:xfrm>
          <a:prstGeom prst="rect">
            <a:avLst/>
          </a:prstGeom>
        </p:spPr>
        <p:txBody>
          <a:bodyPr anchor="ctr">
            <a:noAutofit/>
          </a:bodyPr>
          <a:lstStyle/>
          <a:p>
            <a:pPr>
              <a:lnSpc>
                <a:spcPct val="90000"/>
              </a:lnSpc>
            </a:pPr>
            <a:r>
              <a:rPr lang="en-US" sz="3600" b="1" strike="noStrike" spc="-1" dirty="0">
                <a:solidFill>
                  <a:srgbClr val="000000"/>
                </a:solidFill>
                <a:latin typeface="Noto Sans"/>
              </a:rPr>
              <a:t>Click to edit Master title style</a:t>
            </a:r>
            <a:endParaRPr lang="en-US" sz="3600" b="0" strike="noStrike" spc="-1" dirty="0">
              <a:solidFill>
                <a:srgbClr val="000000"/>
              </a:solidFill>
              <a:latin typeface="Noto Sans"/>
            </a:endParaRPr>
          </a:p>
        </p:txBody>
      </p:sp>
      <p:sp>
        <p:nvSpPr>
          <p:cNvPr id="7" name="Slide Number Placeholder 6">
            <a:extLst>
              <a:ext uri="{FF2B5EF4-FFF2-40B4-BE49-F238E27FC236}">
                <a16:creationId xmlns:a16="http://schemas.microsoft.com/office/drawing/2014/main" id="{3BBB5B44-77DB-61BA-6409-81B5EA426005}"/>
              </a:ext>
            </a:extLst>
          </p:cNvPr>
          <p:cNvSpPr>
            <a:spLocks noGrp="1"/>
          </p:cNvSpPr>
          <p:nvPr>
            <p:ph type="sldNum" idx="11"/>
          </p:nvPr>
        </p:nvSpPr>
        <p:spPr/>
        <p:txBody>
          <a:bodyPr/>
          <a:lstStyle/>
          <a:p>
            <a:pPr algn="r">
              <a:lnSpc>
                <a:spcPct val="100000"/>
              </a:lnSpc>
            </a:pPr>
            <a:fld id="{12577B02-A1D1-463A-981D-1390603FF1D0}" type="slidenum">
              <a:rPr lang="en-US" sz="1200" b="0" strike="noStrike" spc="-1" smtClean="0">
                <a:solidFill>
                  <a:srgbClr val="B2B2B2"/>
                </a:solidFill>
                <a:latin typeface="Noto Sans"/>
              </a:rPr>
              <a:t>‹#›</a:t>
            </a:fld>
            <a:endParaRPr lang="en-US" sz="1200" b="0" strike="noStrike" spc="-1">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F8A05D-0F5E-90F9-0961-144CB8DDF397}"/>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a:t>
            </a:fld>
            <a:endParaRPr lang="en-US" sz="1200" b="0" strike="noStrike" spc="-1">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PlaceHolder 23">
            <a:extLst>
              <a:ext uri="{FF2B5EF4-FFF2-40B4-BE49-F238E27FC236}">
                <a16:creationId xmlns:a16="http://schemas.microsoft.com/office/drawing/2014/main" id="{1EE2A59C-DE9E-95AE-E054-CE8322F45484}"/>
              </a:ext>
            </a:extLst>
          </p:cNvPr>
          <p:cNvSpPr>
            <a:spLocks noGrp="1"/>
          </p:cNvSpPr>
          <p:nvPr>
            <p:ph type="title"/>
          </p:nvPr>
        </p:nvSpPr>
        <p:spPr>
          <a:xfrm>
            <a:off x="277560" y="164880"/>
            <a:ext cx="10515240" cy="705960"/>
          </a:xfrm>
          <a:prstGeom prst="rect">
            <a:avLst/>
          </a:prstGeom>
        </p:spPr>
        <p:txBody>
          <a:bodyPr anchor="ctr">
            <a:noAutofit/>
          </a:bodyPr>
          <a:lstStyle/>
          <a:p>
            <a:pPr>
              <a:lnSpc>
                <a:spcPct val="90000"/>
              </a:lnSpc>
            </a:pPr>
            <a:r>
              <a:rPr lang="en-US" sz="3600" b="1" strike="noStrike" spc="-1" dirty="0">
                <a:solidFill>
                  <a:srgbClr val="000000"/>
                </a:solidFill>
                <a:latin typeface="Noto Sans"/>
              </a:rPr>
              <a:t>Click to edit Master title style</a:t>
            </a:r>
            <a:endParaRPr lang="en-US" sz="3600" b="0" strike="noStrike" spc="-1" dirty="0">
              <a:solidFill>
                <a:srgbClr val="000000"/>
              </a:solidFill>
              <a:latin typeface="Noto Sans"/>
            </a:endParaRPr>
          </a:p>
        </p:txBody>
      </p:sp>
      <p:sp>
        <p:nvSpPr>
          <p:cNvPr id="3" name="Slide Number Placeholder 2">
            <a:extLst>
              <a:ext uri="{FF2B5EF4-FFF2-40B4-BE49-F238E27FC236}">
                <a16:creationId xmlns:a16="http://schemas.microsoft.com/office/drawing/2014/main" id="{47DB2680-5B98-7179-ABAB-34EBE04DB482}"/>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a:t>
            </a:fld>
            <a:endParaRPr lang="en-US" sz="1200" b="0" strike="noStrike" spc="-1">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PlaceHolder 23">
            <a:extLst>
              <a:ext uri="{FF2B5EF4-FFF2-40B4-BE49-F238E27FC236}">
                <a16:creationId xmlns:a16="http://schemas.microsoft.com/office/drawing/2014/main" id="{997999AB-8C95-720B-84B3-4E9A4631D972}"/>
              </a:ext>
            </a:extLst>
          </p:cNvPr>
          <p:cNvSpPr>
            <a:spLocks noGrp="1"/>
          </p:cNvSpPr>
          <p:nvPr>
            <p:ph type="title" idx="10"/>
          </p:nvPr>
        </p:nvSpPr>
        <p:spPr>
          <a:xfrm>
            <a:off x="277560" y="164880"/>
            <a:ext cx="10515240" cy="705960"/>
          </a:xfrm>
          <a:prstGeom prst="rect">
            <a:avLst/>
          </a:prstGeom>
        </p:spPr>
        <p:txBody>
          <a:bodyPr anchor="ctr">
            <a:noAutofit/>
          </a:bodyPr>
          <a:lstStyle/>
          <a:p>
            <a:pPr>
              <a:lnSpc>
                <a:spcPct val="90000"/>
              </a:lnSpc>
            </a:pPr>
            <a:r>
              <a:rPr lang="en-US" sz="3600" b="1" strike="noStrike" spc="-1" dirty="0">
                <a:solidFill>
                  <a:srgbClr val="000000"/>
                </a:solidFill>
                <a:latin typeface="Noto Sans"/>
              </a:rPr>
              <a:t>Click to edit Master title style</a:t>
            </a:r>
            <a:endParaRPr lang="en-US" sz="3600" b="0" strike="noStrike" spc="-1" dirty="0">
              <a:solidFill>
                <a:srgbClr val="000000"/>
              </a:solidFill>
              <a:latin typeface="Noto Sans"/>
            </a:endParaRPr>
          </a:p>
        </p:txBody>
      </p:sp>
      <p:sp>
        <p:nvSpPr>
          <p:cNvPr id="4" name="Text Placeholder 3">
            <a:extLst>
              <a:ext uri="{FF2B5EF4-FFF2-40B4-BE49-F238E27FC236}">
                <a16:creationId xmlns:a16="http://schemas.microsoft.com/office/drawing/2014/main" id="{9E249A7F-AA3E-FE5B-48AA-96CFCC7E1C92}"/>
              </a:ext>
            </a:extLst>
          </p:cNvPr>
          <p:cNvSpPr>
            <a:spLocks noGrp="1"/>
          </p:cNvSpPr>
          <p:nvPr>
            <p:ph type="body" sz="quarter" idx="11"/>
          </p:nvPr>
        </p:nvSpPr>
        <p:spPr>
          <a:xfrm>
            <a:off x="277560" y="1320367"/>
            <a:ext cx="11415676" cy="4738688"/>
          </a:xfrm>
        </p:spPr>
        <p:txBody>
          <a:bodyPr>
            <a:normAutofit/>
          </a:bodyPr>
          <a:lstStyle>
            <a:lvl1pPr>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CCB2B971-3CF0-1AC3-260F-51810681BE51}"/>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a:t>
            </a:fld>
            <a:endParaRPr lang="en-US" sz="1200" b="0" strike="noStrike" spc="-1">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32" name="PlaceHolder 2"/>
          <p:cNvSpPr>
            <a:spLocks noGrp="1"/>
          </p:cNvSpPr>
          <p:nvPr>
            <p:ph type="body"/>
          </p:nvPr>
        </p:nvSpPr>
        <p:spPr>
          <a:xfrm>
            <a:off x="277560" y="1258560"/>
            <a:ext cx="5588640" cy="4772520"/>
          </a:xfrm>
          <a:prstGeom prst="rect">
            <a:avLst/>
          </a:prstGeom>
        </p:spPr>
        <p:txBody>
          <a:bodyPr lIns="0" tIns="0" rIns="0" bIns="0">
            <a:normAutofit/>
          </a:bodyPr>
          <a:lstStyle/>
          <a:p>
            <a:endParaRPr lang="en-US" sz="2800" b="0" strike="noStrike" spc="-1">
              <a:solidFill>
                <a:srgbClr val="000000"/>
              </a:solidFill>
              <a:latin typeface="Noto Sans"/>
            </a:endParaRPr>
          </a:p>
        </p:txBody>
      </p:sp>
      <p:sp>
        <p:nvSpPr>
          <p:cNvPr id="33" name="PlaceHolder 3"/>
          <p:cNvSpPr>
            <a:spLocks noGrp="1"/>
          </p:cNvSpPr>
          <p:nvPr>
            <p:ph type="body"/>
          </p:nvPr>
        </p:nvSpPr>
        <p:spPr>
          <a:xfrm>
            <a:off x="6145920" y="1258560"/>
            <a:ext cx="5588640" cy="4772520"/>
          </a:xfrm>
          <a:prstGeom prst="rect">
            <a:avLst/>
          </a:prstGeom>
        </p:spPr>
        <p:txBody>
          <a:bodyPr lIns="0" tIns="0" rIns="0" bIns="0">
            <a:normAutofit/>
          </a:bodyPr>
          <a:lstStyle/>
          <a:p>
            <a:endParaRPr lang="en-US" sz="2800" b="0" strike="noStrike" spc="-1">
              <a:solidFill>
                <a:srgbClr val="000000"/>
              </a:solidFill>
              <a:latin typeface="Noto Sans"/>
            </a:endParaRPr>
          </a:p>
        </p:txBody>
      </p:sp>
      <p:sp>
        <p:nvSpPr>
          <p:cNvPr id="2" name="PlaceHolder 23">
            <a:extLst>
              <a:ext uri="{FF2B5EF4-FFF2-40B4-BE49-F238E27FC236}">
                <a16:creationId xmlns:a16="http://schemas.microsoft.com/office/drawing/2014/main" id="{6E82341E-B4E9-ED36-34E2-5A8DF799145E}"/>
              </a:ext>
            </a:extLst>
          </p:cNvPr>
          <p:cNvSpPr>
            <a:spLocks noGrp="1"/>
          </p:cNvSpPr>
          <p:nvPr>
            <p:ph type="title" idx="10"/>
          </p:nvPr>
        </p:nvSpPr>
        <p:spPr>
          <a:xfrm>
            <a:off x="277560" y="164880"/>
            <a:ext cx="10515240" cy="705960"/>
          </a:xfrm>
          <a:prstGeom prst="rect">
            <a:avLst/>
          </a:prstGeom>
        </p:spPr>
        <p:txBody>
          <a:bodyPr anchor="ctr">
            <a:noAutofit/>
          </a:bodyPr>
          <a:lstStyle/>
          <a:p>
            <a:pPr>
              <a:lnSpc>
                <a:spcPct val="90000"/>
              </a:lnSpc>
            </a:pPr>
            <a:r>
              <a:rPr lang="en-US" sz="3600" b="1" strike="noStrike" spc="-1" dirty="0">
                <a:solidFill>
                  <a:srgbClr val="000000"/>
                </a:solidFill>
                <a:latin typeface="Noto Sans"/>
              </a:rPr>
              <a:t>Click to edit Master title style</a:t>
            </a:r>
            <a:endParaRPr lang="en-US" sz="3600" b="0" strike="noStrike" spc="-1" dirty="0">
              <a:solidFill>
                <a:srgbClr val="000000"/>
              </a:solidFill>
              <a:latin typeface="Noto Sans"/>
            </a:endParaRPr>
          </a:p>
        </p:txBody>
      </p:sp>
      <p:sp>
        <p:nvSpPr>
          <p:cNvPr id="3" name="Slide Number Placeholder 2">
            <a:extLst>
              <a:ext uri="{FF2B5EF4-FFF2-40B4-BE49-F238E27FC236}">
                <a16:creationId xmlns:a16="http://schemas.microsoft.com/office/drawing/2014/main" id="{39608B09-A880-3C5C-B0A7-1EAAF430DF65}"/>
              </a:ext>
            </a:extLst>
          </p:cNvPr>
          <p:cNvSpPr>
            <a:spLocks noGrp="1"/>
          </p:cNvSpPr>
          <p:nvPr>
            <p:ph type="sldNum" idx="11"/>
          </p:nvPr>
        </p:nvSpPr>
        <p:spPr/>
        <p:txBody>
          <a:bodyPr/>
          <a:lstStyle/>
          <a:p>
            <a:pPr algn="r">
              <a:lnSpc>
                <a:spcPct val="100000"/>
              </a:lnSpc>
            </a:pPr>
            <a:fld id="{12577B02-A1D1-463A-981D-1390603FF1D0}" type="slidenum">
              <a:rPr lang="en-US" sz="1200" b="0" strike="noStrike" spc="-1" smtClean="0">
                <a:solidFill>
                  <a:srgbClr val="B2B2B2"/>
                </a:solidFill>
                <a:latin typeface="Noto Sans"/>
              </a:rPr>
              <a:t>‹#›</a:t>
            </a:fld>
            <a:endParaRPr lang="en-US" sz="1200" b="0" strike="noStrike" spc="-1">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350837"/>
            <a:ext cx="11143695" cy="563563"/>
          </a:xfrm>
        </p:spPr>
        <p:txBody>
          <a:bodyPr/>
          <a:lstStyle>
            <a:lvl1pPr>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marL="457189" indent="-457189">
              <a:lnSpc>
                <a:spcPct val="100000"/>
              </a:lnSpc>
              <a:buFont typeface="Wingdings" panose="05000000000000000000" pitchFamily="2" charset="2"/>
              <a:buChar char="§"/>
              <a:defRPr sz="3733">
                <a:solidFill>
                  <a:schemeClr val="tx2"/>
                </a:solidFill>
                <a:latin typeface="Arial" panose="020B0604020202020204" pitchFamily="34" charset="0"/>
              </a:defRPr>
            </a:lvl1pPr>
            <a:lvl2pPr marL="990575" indent="-380990">
              <a:lnSpc>
                <a:spcPct val="100000"/>
              </a:lnSpc>
              <a:buFont typeface="Arial" panose="020B0604020202020204" pitchFamily="34" charset="0"/>
              <a:buChar char="•"/>
              <a:defRPr sz="3200">
                <a:solidFill>
                  <a:schemeClr val="accent2"/>
                </a:solidFill>
                <a:latin typeface="Arial" panose="020B0604020202020204" pitchFamily="34" charset="0"/>
              </a:defRPr>
            </a:lvl2pPr>
            <a:lvl3pPr marL="1523962" indent="-304792">
              <a:lnSpc>
                <a:spcPct val="100000"/>
              </a:lnSpc>
              <a:buFont typeface="Wingdings" panose="05000000000000000000" pitchFamily="2" charset="2"/>
              <a:buChar char="§"/>
              <a:defRPr sz="2667">
                <a:solidFill>
                  <a:schemeClr val="accent1"/>
                </a:solidFill>
                <a:latin typeface="Arial" panose="020B0604020202020204" pitchFamily="34" charset="0"/>
              </a:defRPr>
            </a:lvl3pPr>
            <a:lvl4pPr>
              <a:lnSpc>
                <a:spcPct val="100000"/>
              </a:lnSpc>
              <a:defRPr sz="2400">
                <a:solidFill>
                  <a:schemeClr val="accent2"/>
                </a:solidFill>
                <a:latin typeface="Arial" panose="020B0604020202020204" pitchFamily="34" charset="0"/>
              </a:defRPr>
            </a:lvl4pPr>
            <a:lvl5pPr>
              <a:lnSpc>
                <a:spcPct val="100000"/>
              </a:lnSpc>
              <a:defRPr sz="2133">
                <a:solidFill>
                  <a:schemeClr val="tx2"/>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a:off x="0" y="0"/>
            <a:ext cx="12192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2"/>
              </a:solidFill>
              <a:latin typeface="Arial Nova Light" panose="020B0604020202020204" pitchFamily="34" charset="0"/>
            </a:endParaRPr>
          </a:p>
        </p:txBody>
      </p:sp>
      <p:cxnSp>
        <p:nvCxnSpPr>
          <p:cNvPr id="7" name="Straight Connector 6"/>
          <p:cNvCxnSpPr/>
          <p:nvPr userDrawn="1"/>
        </p:nvCxnSpPr>
        <p:spPr>
          <a:xfrm>
            <a:off x="304800" y="914400"/>
            <a:ext cx="11887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C6D1D73-D8E5-460F-A7AC-CFEECCFE47CF}"/>
              </a:ext>
            </a:extLst>
          </p:cNvPr>
          <p:cNvPicPr>
            <a:picLocks noChangeAspect="1"/>
          </p:cNvPicPr>
          <p:nvPr userDrawn="1"/>
        </p:nvPicPr>
        <p:blipFill rotWithShape="1">
          <a:blip r:embed="rId2"/>
          <a:srcRect t="23053" b="23183"/>
          <a:stretch/>
        </p:blipFill>
        <p:spPr>
          <a:xfrm>
            <a:off x="82401" y="409803"/>
            <a:ext cx="686526" cy="369105"/>
          </a:xfrm>
          <a:prstGeom prst="rect">
            <a:avLst/>
          </a:prstGeom>
        </p:spPr>
      </p:pic>
      <p:sp>
        <p:nvSpPr>
          <p:cNvPr id="11" name="Footer Placeholder 10">
            <a:extLst>
              <a:ext uri="{FF2B5EF4-FFF2-40B4-BE49-F238E27FC236}">
                <a16:creationId xmlns:a16="http://schemas.microsoft.com/office/drawing/2014/main" id="{9A179C4D-BA75-4489-9BCE-FF27125E1E11}"/>
              </a:ext>
            </a:extLst>
          </p:cNvPr>
          <p:cNvSpPr>
            <a:spLocks noGrp="1"/>
          </p:cNvSpPr>
          <p:nvPr>
            <p:ph type="ftr" sz="quarter" idx="11"/>
          </p:nvPr>
        </p:nvSpPr>
        <p:spPr/>
        <p:txBody>
          <a:bodyPr/>
          <a:lstStyle/>
          <a:p>
            <a:r>
              <a:rPr lang="en-US"/>
              <a:t>Copyright 2020, Owl Cyber Defense</a:t>
            </a:r>
            <a:endParaRPr lang="en-US" dirty="0"/>
          </a:p>
        </p:txBody>
      </p:sp>
      <p:sp>
        <p:nvSpPr>
          <p:cNvPr id="12" name="Slide Number Placeholder 11">
            <a:extLst>
              <a:ext uri="{FF2B5EF4-FFF2-40B4-BE49-F238E27FC236}">
                <a16:creationId xmlns:a16="http://schemas.microsoft.com/office/drawing/2014/main" id="{20932B88-CE77-4DD5-83BA-26CF0B7116FE}"/>
              </a:ext>
            </a:extLst>
          </p:cNvPr>
          <p:cNvSpPr>
            <a:spLocks noGrp="1"/>
          </p:cNvSpPr>
          <p:nvPr>
            <p:ph type="sldNum" sz="quarter" idx="12"/>
          </p:nvPr>
        </p:nvSpPr>
        <p:spPr/>
        <p:txBody>
          <a:bodyPr/>
          <a:lstStyle/>
          <a:p>
            <a:fld id="{E86E9A59-3F40-F444-BD0F-26E6D063A5F0}" type="slidenum">
              <a:rPr lang="en-US" smtClean="0"/>
              <a:pPr/>
              <a:t>‹#›</a:t>
            </a:fld>
            <a:endParaRPr lang="en-US" dirty="0"/>
          </a:p>
        </p:txBody>
      </p:sp>
    </p:spTree>
    <p:extLst>
      <p:ext uri="{BB962C8B-B14F-4D97-AF65-F5344CB8AC3E}">
        <p14:creationId xmlns:p14="http://schemas.microsoft.com/office/powerpoint/2010/main" val="316133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50837"/>
            <a:ext cx="10744200" cy="563563"/>
          </a:xfrm>
        </p:spPr>
        <p:txBody>
          <a:bodyPr/>
          <a:lstStyle>
            <a:lvl1pPr>
              <a:defRPr/>
            </a:lvl1pPr>
          </a:lstStyle>
          <a:p>
            <a:r>
              <a:rPr lang="en-US" dirty="0"/>
              <a:t>Click to Edit Master Title Style</a:t>
            </a:r>
          </a:p>
        </p:txBody>
      </p:sp>
      <p:sp>
        <p:nvSpPr>
          <p:cNvPr id="5" name="Footer Placeholder 4"/>
          <p:cNvSpPr>
            <a:spLocks noGrp="1"/>
          </p:cNvSpPr>
          <p:nvPr>
            <p:ph type="ftr" sz="quarter" idx="11"/>
          </p:nvPr>
        </p:nvSpPr>
        <p:spPr/>
        <p:txBody>
          <a:bodyPr/>
          <a:lstStyle>
            <a:lvl1pPr>
              <a:defRPr b="1">
                <a:effectLst/>
              </a:defRPr>
            </a:lvl1pPr>
          </a:lstStyle>
          <a:p>
            <a:r>
              <a:rPr lang="en-US"/>
              <a:t>Copyright 2021 Owl Cyber Defense</a:t>
            </a:r>
            <a:endParaRPr lang="en-US" dirty="0"/>
          </a:p>
        </p:txBody>
      </p:sp>
      <p:sp>
        <p:nvSpPr>
          <p:cNvPr id="6" name="Slide Number Placeholder 5"/>
          <p:cNvSpPr>
            <a:spLocks noGrp="1"/>
          </p:cNvSpPr>
          <p:nvPr>
            <p:ph type="sldNum" sz="quarter" idx="12"/>
          </p:nvPr>
        </p:nvSpPr>
        <p:spPr/>
        <p:txBody>
          <a:bodyPr/>
          <a:lstStyle>
            <a:lvl1pPr>
              <a:defRPr b="1">
                <a:effectLst/>
              </a:defRPr>
            </a:lvl1pPr>
          </a:lstStyle>
          <a:p>
            <a:fld id="{E87A9C04-9BE2-4A9F-A3FE-72B96988022F}" type="slidenum">
              <a:rPr lang="en-US" smtClean="0"/>
              <a:pPr/>
              <a:t>‹#›</a:t>
            </a:fld>
            <a:endParaRPr lang="en-US" dirty="0"/>
          </a:p>
        </p:txBody>
      </p:sp>
      <p:sp>
        <p:nvSpPr>
          <p:cNvPr id="4" name="Rectangle 3"/>
          <p:cNvSpPr/>
          <p:nvPr userDrawn="1"/>
        </p:nvSpPr>
        <p:spPr>
          <a:xfrm>
            <a:off x="0" y="0"/>
            <a:ext cx="12192000" cy="228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2"/>
              </a:solidFill>
              <a:latin typeface="Arial Nova Light" panose="020B0604020202020204" pitchFamily="34" charset="0"/>
            </a:endParaRPr>
          </a:p>
        </p:txBody>
      </p:sp>
      <p:cxnSp>
        <p:nvCxnSpPr>
          <p:cNvPr id="7" name="Straight Connector 6"/>
          <p:cNvCxnSpPr/>
          <p:nvPr userDrawn="1"/>
        </p:nvCxnSpPr>
        <p:spPr>
          <a:xfrm>
            <a:off x="304800" y="914400"/>
            <a:ext cx="11887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A2AF3DF-084C-4D7C-9649-DE5EE5941449}"/>
              </a:ext>
            </a:extLst>
          </p:cNvPr>
          <p:cNvPicPr>
            <a:picLocks noChangeAspect="1"/>
          </p:cNvPicPr>
          <p:nvPr userDrawn="1"/>
        </p:nvPicPr>
        <p:blipFill rotWithShape="1">
          <a:blip r:embed="rId2"/>
          <a:srcRect t="23053" b="23183"/>
          <a:stretch/>
        </p:blipFill>
        <p:spPr>
          <a:xfrm>
            <a:off x="82401" y="409803"/>
            <a:ext cx="686526" cy="369105"/>
          </a:xfrm>
          <a:prstGeom prst="rect">
            <a:avLst/>
          </a:prstGeom>
        </p:spPr>
      </p:pic>
    </p:spTree>
    <p:extLst>
      <p:ext uri="{BB962C8B-B14F-4D97-AF65-F5344CB8AC3E}">
        <p14:creationId xmlns:p14="http://schemas.microsoft.com/office/powerpoint/2010/main" val="345670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hyperlink" Target="http://creativecommons.org/licenses/by/4.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daffodil.apache.org/" TargetMode="External"/><Relationship Id="rId5" Type="http://schemas.openxmlformats.org/officeDocument/2006/relationships/slideLayout" Target="../slideLayouts/slideLayout5.xml"/><Relationship Id="rId15" Type="http://schemas.openxmlformats.org/officeDocument/2006/relationships/hyperlink" Target="http://www.owlcyberdefense.com/" TargetMode="Externa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hyperlink" Target="https://apachecon.com/acna2022/" TargetMode="Externa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2A28287A-AD31-99AB-D166-5A9BF6D3788D}"/>
              </a:ext>
              <a:ext uri="{C183D7F6-B498-43B3-948B-1728B52AA6E4}">
                <adec:decorative xmlns:adec="http://schemas.microsoft.com/office/drawing/2017/decorative" val="1"/>
              </a:ext>
            </a:extLst>
          </p:cNvPr>
          <p:cNvGrpSpPr/>
          <p:nvPr userDrawn="1"/>
        </p:nvGrpSpPr>
        <p:grpSpPr>
          <a:xfrm>
            <a:off x="91440" y="6217920"/>
            <a:ext cx="1023840" cy="639360"/>
            <a:chOff x="10490040" y="109080"/>
            <a:chExt cx="1531080" cy="1188000"/>
          </a:xfrm>
        </p:grpSpPr>
        <p:sp>
          <p:nvSpPr>
            <p:cNvPr id="30" name="CustomShape 24">
              <a:extLst>
                <a:ext uri="{FF2B5EF4-FFF2-40B4-BE49-F238E27FC236}">
                  <a16:creationId xmlns:a16="http://schemas.microsoft.com/office/drawing/2014/main" id="{600C0677-4792-267B-F290-E278956539B4}"/>
                </a:ext>
              </a:extLst>
            </p:cNvPr>
            <p:cNvSpPr/>
            <p:nvPr/>
          </p:nvSpPr>
          <p:spPr>
            <a:xfrm>
              <a:off x="10818000" y="1146240"/>
              <a:ext cx="1168920" cy="125280"/>
            </a:xfrm>
            <a:prstGeom prst="roundRect">
              <a:avLst>
                <a:gd name="adj" fmla="val 16667"/>
              </a:avLst>
            </a:prstGeom>
            <a:solidFill>
              <a:srgbClr val="0070C0">
                <a:alpha val="86000"/>
              </a:srgbClr>
            </a:solidFill>
            <a:ln>
              <a:noFill/>
            </a:ln>
          </p:spPr>
          <p:style>
            <a:lnRef idx="2">
              <a:schemeClr val="accent1">
                <a:shade val="50000"/>
              </a:schemeClr>
            </a:lnRef>
            <a:fillRef idx="1">
              <a:schemeClr val="accent1"/>
            </a:fillRef>
            <a:effectRef idx="0">
              <a:schemeClr val="accent1"/>
            </a:effectRef>
            <a:fontRef idx="minor"/>
          </p:style>
        </p:sp>
        <p:pic>
          <p:nvPicPr>
            <p:cNvPr id="31" name="Picture 22">
              <a:hlinkClick r:id="rId9"/>
              <a:extLst>
                <a:ext uri="{FF2B5EF4-FFF2-40B4-BE49-F238E27FC236}">
                  <a16:creationId xmlns:a16="http://schemas.microsoft.com/office/drawing/2014/main" id="{1ACFC41A-1532-8519-4045-1722A2BE7FA1}"/>
                </a:ext>
                <a:ext uri="{C183D7F6-B498-43B3-948B-1728B52AA6E4}">
                  <adec:decorative xmlns:adec="http://schemas.microsoft.com/office/drawing/2017/decorative" val="1"/>
                </a:ext>
              </a:extLst>
            </p:cNvPr>
            <p:cNvPicPr/>
            <p:nvPr/>
          </p:nvPicPr>
          <p:blipFill>
            <a:blip r:embed="rId10"/>
            <a:stretch/>
          </p:blipFill>
          <p:spPr>
            <a:xfrm>
              <a:off x="10490040" y="109080"/>
              <a:ext cx="1531080" cy="1188000"/>
            </a:xfrm>
            <a:prstGeom prst="rect">
              <a:avLst/>
            </a:prstGeom>
            <a:ln>
              <a:noFill/>
            </a:ln>
          </p:spPr>
        </p:pic>
      </p:grpSp>
      <p:grpSp>
        <p:nvGrpSpPr>
          <p:cNvPr id="17" name="Group 17">
            <a:extLst>
              <a:ext uri="{C183D7F6-B498-43B3-948B-1728B52AA6E4}">
                <adec:decorative xmlns:adec="http://schemas.microsoft.com/office/drawing/2017/decorative" val="1"/>
              </a:ext>
            </a:extLst>
          </p:cNvPr>
          <p:cNvGrpSpPr/>
          <p:nvPr/>
        </p:nvGrpSpPr>
        <p:grpSpPr>
          <a:xfrm>
            <a:off x="3107520" y="6491880"/>
            <a:ext cx="1370880" cy="456480"/>
            <a:chOff x="3107520" y="6491880"/>
            <a:chExt cx="1370880" cy="456480"/>
          </a:xfrm>
        </p:grpSpPr>
        <p:sp>
          <p:nvSpPr>
            <p:cNvPr id="18" name="CustomShape 18"/>
            <p:cNvSpPr/>
            <p:nvPr/>
          </p:nvSpPr>
          <p:spPr>
            <a:xfrm>
              <a:off x="3588120" y="6802200"/>
              <a:ext cx="72720" cy="146160"/>
            </a:xfrm>
            <a:prstGeom prst="rect">
              <a:avLst/>
            </a:prstGeom>
            <a:noFill/>
            <a:ln>
              <a:noFill/>
            </a:ln>
          </p:spPr>
          <p:style>
            <a:lnRef idx="0">
              <a:scrgbClr r="0" g="0" b="0"/>
            </a:lnRef>
            <a:fillRef idx="0">
              <a:scrgbClr r="0" g="0" b="0"/>
            </a:fillRef>
            <a:effectRef idx="0">
              <a:scrgbClr r="0" g="0" b="0"/>
            </a:effectRef>
            <a:fontRef idx="minor"/>
          </p:style>
        </p:sp>
        <p:pic>
          <p:nvPicPr>
            <p:cNvPr id="19" name="Graphic 15_0">
              <a:hlinkClick r:id="rId11"/>
            </p:cNvPr>
            <p:cNvPicPr/>
            <p:nvPr/>
          </p:nvPicPr>
          <p:blipFill>
            <a:blip r:embed="rId12"/>
            <a:stretch/>
          </p:blipFill>
          <p:spPr>
            <a:xfrm>
              <a:off x="3107520" y="6491880"/>
              <a:ext cx="1370880" cy="289080"/>
            </a:xfrm>
            <a:prstGeom prst="rect">
              <a:avLst/>
            </a:prstGeom>
            <a:ln>
              <a:noFill/>
            </a:ln>
          </p:spPr>
        </p:pic>
      </p:grpSp>
      <p:sp>
        <p:nvSpPr>
          <p:cNvPr id="20" name="CustomShape 19"/>
          <p:cNvSpPr/>
          <p:nvPr/>
        </p:nvSpPr>
        <p:spPr>
          <a:xfrm>
            <a:off x="459720" y="1802880"/>
            <a:ext cx="11452320" cy="4772520"/>
          </a:xfrm>
          <a:prstGeom prst="rect">
            <a:avLst/>
          </a:prstGeom>
          <a:noFill/>
          <a:ln>
            <a:noFill/>
          </a:ln>
        </p:spPr>
        <p:style>
          <a:lnRef idx="0">
            <a:scrgbClr r="0" g="0" b="0"/>
          </a:lnRef>
          <a:fillRef idx="0">
            <a:scrgbClr r="0" g="0" b="0"/>
          </a:fillRef>
          <a:effectRef idx="0">
            <a:scrgbClr r="0" g="0" b="0"/>
          </a:effectRef>
          <a:fontRef idx="minor"/>
        </p:style>
      </p:sp>
      <p:grpSp>
        <p:nvGrpSpPr>
          <p:cNvPr id="21" name="Group 20" descr="Owl Copyright Notice and Creative Commons CC License Logo with link to Creative Commons CC License page."/>
          <p:cNvGrpSpPr/>
          <p:nvPr/>
        </p:nvGrpSpPr>
        <p:grpSpPr>
          <a:xfrm>
            <a:off x="7425360" y="6499800"/>
            <a:ext cx="1421280" cy="273600"/>
            <a:chOff x="7425360" y="6499800"/>
            <a:chExt cx="1421280" cy="273600"/>
          </a:xfrm>
        </p:grpSpPr>
        <p:sp>
          <p:nvSpPr>
            <p:cNvPr id="22" name="CustomShape 21"/>
            <p:cNvSpPr/>
            <p:nvPr/>
          </p:nvSpPr>
          <p:spPr>
            <a:xfrm>
              <a:off x="7425360" y="6499800"/>
              <a:ext cx="93744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tabLst>
                  <a:tab pos="0" algn="l"/>
                </a:tabLst>
              </a:pPr>
              <a:r>
                <a:rPr lang="en-US" sz="600" b="0" strike="noStrike" spc="-1">
                  <a:solidFill>
                    <a:srgbClr val="808080"/>
                  </a:solidFill>
                  <a:latin typeface="Noto Sans"/>
                </a:rPr>
                <a:t>Copyright © 2022</a:t>
              </a:r>
              <a:endParaRPr lang="en-US" sz="600" b="0" strike="noStrike" spc="-1">
                <a:latin typeface="Arial"/>
              </a:endParaRPr>
            </a:p>
            <a:p>
              <a:pPr>
                <a:lnSpc>
                  <a:spcPct val="100000"/>
                </a:lnSpc>
                <a:tabLst>
                  <a:tab pos="0" algn="l"/>
                </a:tabLst>
              </a:pPr>
              <a:r>
                <a:rPr lang="en-US" sz="600" b="0" strike="noStrike" spc="-1">
                  <a:solidFill>
                    <a:srgbClr val="808080"/>
                  </a:solidFill>
                  <a:latin typeface="Noto Sans"/>
                </a:rPr>
                <a:t>Owl Cyber Defense. </a:t>
              </a:r>
              <a:endParaRPr lang="en-US" sz="600" b="0" strike="noStrike" spc="-1">
                <a:latin typeface="Arial"/>
              </a:endParaRPr>
            </a:p>
          </p:txBody>
        </p:sp>
        <p:pic>
          <p:nvPicPr>
            <p:cNvPr id="23" name="Picture 34" descr="A picture containing text, clipart&#10;&#10;Description automatically generated">
              <a:hlinkClick r:id="rId13"/>
            </p:cNvPr>
            <p:cNvPicPr/>
            <p:nvPr/>
          </p:nvPicPr>
          <p:blipFill>
            <a:blip r:embed="rId14"/>
            <a:stretch/>
          </p:blipFill>
          <p:spPr>
            <a:xfrm>
              <a:off x="8270640" y="6544080"/>
              <a:ext cx="576000" cy="201240"/>
            </a:xfrm>
            <a:prstGeom prst="rect">
              <a:avLst/>
            </a:prstGeom>
            <a:ln>
              <a:noFill/>
            </a:ln>
          </p:spPr>
        </p:pic>
      </p:grpSp>
      <p:sp>
        <p:nvSpPr>
          <p:cNvPr id="24" name="PlaceHolder 22"/>
          <p:cNvSpPr>
            <a:spLocks noGrp="1"/>
          </p:cNvSpPr>
          <p:nvPr>
            <p:ph type="sldNum"/>
          </p:nvPr>
        </p:nvSpPr>
        <p:spPr>
          <a:xfrm>
            <a:off x="9448920" y="6473880"/>
            <a:ext cx="2742840" cy="364680"/>
          </a:xfrm>
          <a:prstGeom prst="rect">
            <a:avLst/>
          </a:prstGeom>
        </p:spPr>
        <p:txBody>
          <a:bodyPr anchor="ctr">
            <a:noAutofit/>
          </a:bodyPr>
          <a:lstStyle/>
          <a:p>
            <a:pPr algn="r">
              <a:lnSpc>
                <a:spcPct val="100000"/>
              </a:lnSpc>
            </a:pPr>
            <a:fld id="{12577B02-A1D1-463A-981D-1390603FF1D0}" type="slidenum">
              <a:rPr lang="en-US" sz="1200" b="0" strike="noStrike" spc="-1">
                <a:solidFill>
                  <a:srgbClr val="B2B2B2"/>
                </a:solidFill>
                <a:latin typeface="Noto Sans"/>
              </a:rPr>
              <a:t>‹#›</a:t>
            </a:fld>
            <a:endParaRPr lang="en-US" sz="1200" b="0" strike="noStrike" spc="-1" dirty="0">
              <a:latin typeface="Times New Roman"/>
            </a:endParaRPr>
          </a:p>
        </p:txBody>
      </p:sp>
      <p:sp>
        <p:nvSpPr>
          <p:cNvPr id="25" name="PlaceHolder 23"/>
          <p:cNvSpPr>
            <a:spLocks noGrp="1"/>
          </p:cNvSpPr>
          <p:nvPr>
            <p:ph type="title"/>
          </p:nvPr>
        </p:nvSpPr>
        <p:spPr>
          <a:xfrm>
            <a:off x="277560" y="164880"/>
            <a:ext cx="10515240" cy="705960"/>
          </a:xfrm>
          <a:prstGeom prst="rect">
            <a:avLst/>
          </a:prstGeom>
        </p:spPr>
        <p:txBody>
          <a:bodyPr anchor="ctr">
            <a:noAutofit/>
          </a:bodyPr>
          <a:lstStyle/>
          <a:p>
            <a:pPr>
              <a:lnSpc>
                <a:spcPct val="90000"/>
              </a:lnSpc>
            </a:pPr>
            <a:r>
              <a:rPr lang="en-US" sz="3600" b="1" strike="noStrike" spc="-1" dirty="0">
                <a:solidFill>
                  <a:srgbClr val="000000"/>
                </a:solidFill>
                <a:latin typeface="Noto Sans"/>
              </a:rPr>
              <a:t>Click to edit Master title style</a:t>
            </a:r>
            <a:endParaRPr lang="en-US" sz="3600" b="0" strike="noStrike" spc="-1" dirty="0">
              <a:solidFill>
                <a:srgbClr val="000000"/>
              </a:solidFill>
              <a:latin typeface="Noto Sans"/>
            </a:endParaRPr>
          </a:p>
        </p:txBody>
      </p:sp>
      <p:sp>
        <p:nvSpPr>
          <p:cNvPr id="26" name="PlaceHolder 24"/>
          <p:cNvSpPr>
            <a:spLocks noGrp="1"/>
          </p:cNvSpPr>
          <p:nvPr>
            <p:ph type="body"/>
          </p:nvPr>
        </p:nvSpPr>
        <p:spPr>
          <a:xfrm>
            <a:off x="281160" y="1163520"/>
            <a:ext cx="10972440" cy="4772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dirty="0">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000" b="0" strike="noStrike" spc="-1" dirty="0">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1800" b="0" strike="noStrike" spc="-1" dirty="0">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1800" b="0" strike="noStrike" spc="-1" dirty="0">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dirty="0">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dirty="0">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dirty="0">
                <a:solidFill>
                  <a:srgbClr val="000000"/>
                </a:solidFill>
                <a:latin typeface="Noto Sans"/>
              </a:rPr>
              <a:t>Seventh Outline Level</a:t>
            </a:r>
          </a:p>
        </p:txBody>
      </p:sp>
      <p:pic>
        <p:nvPicPr>
          <p:cNvPr id="32" name="Picture 31" descr="Owl Cyber Defense Company Logo with link to web site">
            <a:hlinkClick r:id="rId15"/>
            <a:extLst>
              <a:ext uri="{FF2B5EF4-FFF2-40B4-BE49-F238E27FC236}">
                <a16:creationId xmlns:a16="http://schemas.microsoft.com/office/drawing/2014/main" id="{FC3B8F68-F987-6677-6BE2-827225ED9D29}"/>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302126" y="330586"/>
            <a:ext cx="1609914" cy="277094"/>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49" r:id="rId2"/>
    <p:sldLayoutId id="2147483653" r:id="rId3"/>
    <p:sldLayoutId id="2147483651" r:id="rId4"/>
    <p:sldLayoutId id="2147483652"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eativecommons.org/licenses/by/4.0/" TargetMode="External"/><Relationship Id="rId3" Type="http://schemas.openxmlformats.org/officeDocument/2006/relationships/image" Target="../media/image6.jpe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daffodil.apache.org/" TargetMode="External"/><Relationship Id="rId5" Type="http://schemas.openxmlformats.org/officeDocument/2006/relationships/image" Target="../media/image1.png"/><Relationship Id="rId4" Type="http://schemas.openxmlformats.org/officeDocument/2006/relationships/image" Target="../media/image7.jpeg"/><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4.0/"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tile/>
        </a:blipFill>
        <a:effectLst/>
      </p:bgPr>
    </p:bg>
    <p:spTree>
      <p:nvGrpSpPr>
        <p:cNvPr id="1" name=""/>
        <p:cNvGrpSpPr/>
        <p:nvPr/>
      </p:nvGrpSpPr>
      <p:grpSpPr>
        <a:xfrm>
          <a:off x="0" y="0"/>
          <a:ext cx="0" cy="0"/>
          <a:chOff x="0" y="0"/>
          <a:chExt cx="0" cy="0"/>
        </a:xfrm>
      </p:grpSpPr>
      <p:pic>
        <p:nvPicPr>
          <p:cNvPr id="195" name="Picture 2">
            <a:extLst>
              <a:ext uri="{C183D7F6-B498-43B3-948B-1728B52AA6E4}">
                <adec:decorative xmlns:adec="http://schemas.microsoft.com/office/drawing/2017/decorative" val="1"/>
              </a:ext>
            </a:extLst>
          </p:cNvPr>
          <p:cNvPicPr/>
          <p:nvPr/>
        </p:nvPicPr>
        <p:blipFill>
          <a:blip r:embed="rId4"/>
          <a:stretch/>
        </p:blipFill>
        <p:spPr>
          <a:xfrm>
            <a:off x="0" y="0"/>
            <a:ext cx="12191400" cy="7314480"/>
          </a:xfrm>
          <a:prstGeom prst="rect">
            <a:avLst/>
          </a:prstGeom>
          <a:ln>
            <a:noFill/>
          </a:ln>
        </p:spPr>
      </p:pic>
      <p:grpSp>
        <p:nvGrpSpPr>
          <p:cNvPr id="2" name="Group 1" descr="ApacheCon North America October 3-6, 2022 New Orleans Lousiana. www.apachecon.com">
            <a:extLst>
              <a:ext uri="{FF2B5EF4-FFF2-40B4-BE49-F238E27FC236}">
                <a16:creationId xmlns:a16="http://schemas.microsoft.com/office/drawing/2014/main" id="{0F9B6B18-1A3E-AB47-6437-8FC54289F47A}"/>
              </a:ext>
              <a:ext uri="{C183D7F6-B498-43B3-948B-1728B52AA6E4}">
                <adec:decorative xmlns:adec="http://schemas.microsoft.com/office/drawing/2017/decorative" val="0"/>
              </a:ext>
            </a:extLst>
          </p:cNvPr>
          <p:cNvGrpSpPr/>
          <p:nvPr/>
        </p:nvGrpSpPr>
        <p:grpSpPr>
          <a:xfrm>
            <a:off x="10490040" y="109080"/>
            <a:ext cx="1531080" cy="1188000"/>
            <a:chOff x="10490040" y="109080"/>
            <a:chExt cx="1531080" cy="1188000"/>
          </a:xfrm>
        </p:grpSpPr>
        <p:sp>
          <p:nvSpPr>
            <p:cNvPr id="220" name="CustomShape 24"/>
            <p:cNvSpPr/>
            <p:nvPr/>
          </p:nvSpPr>
          <p:spPr>
            <a:xfrm>
              <a:off x="10818000" y="1146240"/>
              <a:ext cx="1168920" cy="125280"/>
            </a:xfrm>
            <a:prstGeom prst="roundRect">
              <a:avLst>
                <a:gd name="adj" fmla="val 16667"/>
              </a:avLst>
            </a:prstGeom>
            <a:solidFill>
              <a:srgbClr val="0070C0">
                <a:alpha val="86000"/>
              </a:srgbClr>
            </a:solidFill>
            <a:ln>
              <a:noFill/>
            </a:ln>
          </p:spPr>
          <p:style>
            <a:lnRef idx="2">
              <a:schemeClr val="accent1">
                <a:shade val="50000"/>
              </a:schemeClr>
            </a:lnRef>
            <a:fillRef idx="1">
              <a:schemeClr val="accent1"/>
            </a:fillRef>
            <a:effectRef idx="0">
              <a:schemeClr val="accent1"/>
            </a:effectRef>
            <a:fontRef idx="minor"/>
          </p:style>
        </p:sp>
        <p:pic>
          <p:nvPicPr>
            <p:cNvPr id="221" name="Picture 22"/>
            <p:cNvPicPr/>
            <p:nvPr/>
          </p:nvPicPr>
          <p:blipFill>
            <a:blip r:embed="rId5"/>
            <a:stretch/>
          </p:blipFill>
          <p:spPr>
            <a:xfrm>
              <a:off x="10490040" y="109080"/>
              <a:ext cx="1531080" cy="1188000"/>
            </a:xfrm>
            <a:prstGeom prst="rect">
              <a:avLst/>
            </a:prstGeom>
            <a:ln>
              <a:noFill/>
            </a:ln>
          </p:spPr>
        </p:pic>
      </p:grpSp>
      <p:sp>
        <p:nvSpPr>
          <p:cNvPr id="196" name="CustomShape 1"/>
          <p:cNvSpPr/>
          <p:nvPr/>
        </p:nvSpPr>
        <p:spPr>
          <a:xfrm>
            <a:off x="11514240" y="6384600"/>
            <a:ext cx="506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81165AC-9297-41E2-B8D1-26E58FE2F7BE}" type="slidenum">
              <a:rPr lang="en-US" sz="1200" b="1" strike="noStrike" spc="-1">
                <a:solidFill>
                  <a:srgbClr val="32946A"/>
                </a:solidFill>
                <a:latin typeface="Calibri"/>
                <a:ea typeface="DejaVu Sans"/>
              </a:rPr>
              <a:t>1</a:t>
            </a:fld>
            <a:endParaRPr lang="en-US" sz="1200" b="0" strike="noStrike" spc="-1">
              <a:latin typeface="Arial"/>
            </a:endParaRPr>
          </a:p>
        </p:txBody>
      </p:sp>
      <p:sp>
        <p:nvSpPr>
          <p:cNvPr id="197" name="CustomShape 2"/>
          <p:cNvSpPr/>
          <p:nvPr/>
        </p:nvSpPr>
        <p:spPr>
          <a:xfrm>
            <a:off x="259920" y="2799000"/>
            <a:ext cx="5912280" cy="2842560"/>
          </a:xfrm>
          <a:prstGeom prst="rect">
            <a:avLst/>
          </a:prstGeom>
          <a:solidFill>
            <a:schemeClr val="bg1">
              <a:alpha val="90000"/>
            </a:schemeClr>
          </a:solidFill>
          <a:ln w="76320">
            <a:solidFill>
              <a:schemeClr val="accent6">
                <a:lumMod val="75000"/>
              </a:schemeClr>
            </a:solidFill>
            <a:round/>
          </a:ln>
          <a:effectLst>
            <a:outerShdw blurRad="177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000" b="1" strike="noStrike" spc="-1">
                <a:solidFill>
                  <a:srgbClr val="000000"/>
                </a:solidFill>
                <a:latin typeface="Noto Sans"/>
                <a:ea typeface="DejaVu Sans"/>
              </a:rPr>
              <a:t>	 </a:t>
            </a:r>
            <a:endParaRPr lang="en-US" sz="4000" b="0" strike="noStrike" spc="-1">
              <a:latin typeface="Arial"/>
            </a:endParaRPr>
          </a:p>
        </p:txBody>
      </p:sp>
      <p:sp>
        <p:nvSpPr>
          <p:cNvPr id="198" name="CustomShape 3"/>
          <p:cNvSpPr/>
          <p:nvPr/>
        </p:nvSpPr>
        <p:spPr>
          <a:xfrm>
            <a:off x="259920" y="5807520"/>
            <a:ext cx="5912280" cy="860320"/>
          </a:xfrm>
          <a:prstGeom prst="rect">
            <a:avLst/>
          </a:prstGeom>
          <a:solidFill>
            <a:schemeClr val="bg1">
              <a:alpha val="86000"/>
            </a:schemeClr>
          </a:solidFill>
          <a:ln w="76320">
            <a:solidFill>
              <a:schemeClr val="accent6">
                <a:lumMod val="75000"/>
              </a:schemeClr>
            </a:solidFill>
            <a:round/>
          </a:ln>
          <a:effectLst>
            <a:outerShdw blurRad="50800" dist="37674" dir="2700000" algn="tl" rotWithShape="0">
              <a:srgbClr val="000000">
                <a:alpha val="40000"/>
              </a:srgbClr>
            </a:outerShdw>
            <a:softEdge rad="12700"/>
          </a:effectLst>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en-US" sz="1600" b="1" strike="noStrike" spc="-1" dirty="0">
                <a:solidFill>
                  <a:srgbClr val="000000"/>
                </a:solidFill>
                <a:latin typeface="Noto Sans"/>
                <a:ea typeface="DejaVu Sans"/>
              </a:rPr>
              <a:t>Mike Beckerle,  Principal Engineer</a:t>
            </a:r>
          </a:p>
          <a:p>
            <a:pPr>
              <a:lnSpc>
                <a:spcPct val="100000"/>
              </a:lnSpc>
              <a:tabLst>
                <a:tab pos="0" algn="l"/>
              </a:tabLst>
            </a:pPr>
            <a:r>
              <a:rPr lang="en-US" sz="1600" b="1" spc="-1" dirty="0">
                <a:solidFill>
                  <a:srgbClr val="000000"/>
                </a:solidFill>
                <a:latin typeface="Noto Sans"/>
              </a:rPr>
              <a:t>Apache Daffodil PMC</a:t>
            </a:r>
            <a:br>
              <a:rPr dirty="0"/>
            </a:br>
            <a:r>
              <a:rPr lang="en-US" sz="1600" b="1" strike="noStrike" spc="-1" dirty="0">
                <a:solidFill>
                  <a:srgbClr val="000000"/>
                </a:solidFill>
                <a:latin typeface="Arial"/>
                <a:ea typeface="DejaVu Sans"/>
              </a:rPr>
              <a:t>mbeckerle at apache.org</a:t>
            </a:r>
            <a:endParaRPr lang="en-US" sz="1600" b="0" strike="noStrike" spc="-1" dirty="0">
              <a:latin typeface="Arial"/>
            </a:endParaRPr>
          </a:p>
        </p:txBody>
      </p:sp>
      <p:grpSp>
        <p:nvGrpSpPr>
          <p:cNvPr id="199" name="Group 4" descr="Owl Cyber Defense Company Logo"/>
          <p:cNvGrpSpPr/>
          <p:nvPr/>
        </p:nvGrpSpPr>
        <p:grpSpPr>
          <a:xfrm>
            <a:off x="4426920" y="6098540"/>
            <a:ext cx="1609200" cy="278280"/>
            <a:chOff x="4482360" y="6248160"/>
            <a:chExt cx="1609200" cy="278280"/>
          </a:xfrm>
        </p:grpSpPr>
        <p:sp>
          <p:nvSpPr>
            <p:cNvPr id="200" name="CustomShape 5"/>
            <p:cNvSpPr/>
            <p:nvPr/>
          </p:nvSpPr>
          <p:spPr>
            <a:xfrm rot="5400000">
              <a:off x="5455800" y="6269040"/>
              <a:ext cx="111240" cy="78840"/>
            </a:xfrm>
            <a:custGeom>
              <a:avLst/>
              <a:gdLst/>
              <a:ahLst/>
              <a:cxnLst/>
              <a:rect l="l" t="t" r="r" b="b"/>
              <a:pathLst>
                <a:path w="112395" h="79946">
                  <a:moveTo>
                    <a:pt x="14606" y="0"/>
                  </a:moveTo>
                  <a:lnTo>
                    <a:pt x="14606" y="44005"/>
                  </a:lnTo>
                  <a:cubicBezTo>
                    <a:pt x="14606" y="56324"/>
                    <a:pt x="19495" y="62548"/>
                    <a:pt x="31497" y="62548"/>
                  </a:cubicBezTo>
                  <a:lnTo>
                    <a:pt x="79630" y="62548"/>
                  </a:lnTo>
                  <a:cubicBezTo>
                    <a:pt x="91822" y="62548"/>
                    <a:pt x="97854" y="56198"/>
                    <a:pt x="97854" y="44005"/>
                  </a:cubicBezTo>
                  <a:lnTo>
                    <a:pt x="97854" y="0"/>
                  </a:lnTo>
                  <a:lnTo>
                    <a:pt x="111190" y="0"/>
                  </a:lnTo>
                  <a:cubicBezTo>
                    <a:pt x="111190" y="0"/>
                    <a:pt x="112396" y="23940"/>
                    <a:pt x="112396" y="50355"/>
                  </a:cubicBezTo>
                  <a:cubicBezTo>
                    <a:pt x="112396" y="69405"/>
                    <a:pt x="99696" y="79947"/>
                    <a:pt x="81535" y="79947"/>
                  </a:cubicBezTo>
                  <a:lnTo>
                    <a:pt x="29655" y="79947"/>
                  </a:lnTo>
                  <a:cubicBezTo>
                    <a:pt x="11431" y="79947"/>
                    <a:pt x="-126" y="69533"/>
                    <a:pt x="1" y="50355"/>
                  </a:cubicBezTo>
                  <a:cubicBezTo>
                    <a:pt x="1" y="20003"/>
                    <a:pt x="1144" y="0"/>
                    <a:pt x="1144" y="0"/>
                  </a:cubicBezTo>
                  <a:close/>
                </a:path>
              </a:pathLst>
            </a:custGeom>
            <a:solidFill>
              <a:srgbClr val="EA0029"/>
            </a:solidFill>
            <a:ln w="6480">
              <a:noFill/>
            </a:ln>
          </p:spPr>
          <p:style>
            <a:lnRef idx="0">
              <a:scrgbClr r="0" g="0" b="0"/>
            </a:lnRef>
            <a:fillRef idx="0">
              <a:scrgbClr r="0" g="0" b="0"/>
            </a:fillRef>
            <a:effectRef idx="0">
              <a:scrgbClr r="0" g="0" b="0"/>
            </a:effectRef>
            <a:fontRef idx="minor"/>
          </p:style>
        </p:sp>
        <p:sp>
          <p:nvSpPr>
            <p:cNvPr id="201" name="CustomShape 6"/>
            <p:cNvSpPr/>
            <p:nvPr/>
          </p:nvSpPr>
          <p:spPr>
            <a:xfrm rot="5400000">
              <a:off x="5541480" y="6287400"/>
              <a:ext cx="111600" cy="86040"/>
            </a:xfrm>
            <a:custGeom>
              <a:avLst/>
              <a:gdLst/>
              <a:ahLst/>
              <a:cxnLst/>
              <a:rect l="l" t="t" r="r" b="b"/>
              <a:pathLst>
                <a:path w="112776" h="86994">
                  <a:moveTo>
                    <a:pt x="100838" y="67310"/>
                  </a:moveTo>
                  <a:lnTo>
                    <a:pt x="100838" y="54610"/>
                  </a:lnTo>
                  <a:cubicBezTo>
                    <a:pt x="100838" y="44132"/>
                    <a:pt x="99695" y="42545"/>
                    <a:pt x="90488" y="40005"/>
                  </a:cubicBezTo>
                  <a:cubicBezTo>
                    <a:pt x="88773" y="39370"/>
                    <a:pt x="84645" y="38417"/>
                    <a:pt x="84645" y="38417"/>
                  </a:cubicBezTo>
                  <a:lnTo>
                    <a:pt x="84645" y="55816"/>
                  </a:lnTo>
                  <a:cubicBezTo>
                    <a:pt x="84412" y="58170"/>
                    <a:pt x="82782" y="60150"/>
                    <a:pt x="80518" y="60833"/>
                  </a:cubicBezTo>
                  <a:cubicBezTo>
                    <a:pt x="79883" y="60833"/>
                    <a:pt x="254" y="86995"/>
                    <a:pt x="254" y="86995"/>
                  </a:cubicBezTo>
                  <a:lnTo>
                    <a:pt x="254" y="69723"/>
                  </a:lnTo>
                  <a:lnTo>
                    <a:pt x="68961" y="49149"/>
                  </a:lnTo>
                  <a:lnTo>
                    <a:pt x="68961" y="34861"/>
                  </a:lnTo>
                  <a:lnTo>
                    <a:pt x="0" y="17145"/>
                  </a:lnTo>
                  <a:lnTo>
                    <a:pt x="0" y="0"/>
                  </a:lnTo>
                  <a:lnTo>
                    <a:pt x="87376" y="24701"/>
                  </a:lnTo>
                  <a:cubicBezTo>
                    <a:pt x="107632" y="30416"/>
                    <a:pt x="112776" y="32512"/>
                    <a:pt x="112776" y="52260"/>
                  </a:cubicBezTo>
                  <a:cubicBezTo>
                    <a:pt x="112726" y="57334"/>
                    <a:pt x="112086" y="62384"/>
                    <a:pt x="110871" y="67310"/>
                  </a:cubicBezTo>
                  <a:close/>
                </a:path>
              </a:pathLst>
            </a:custGeom>
            <a:solidFill>
              <a:srgbClr val="EA0029"/>
            </a:solidFill>
            <a:ln w="6480">
              <a:noFill/>
            </a:ln>
          </p:spPr>
          <p:style>
            <a:lnRef idx="0">
              <a:scrgbClr r="0" g="0" b="0"/>
            </a:lnRef>
            <a:fillRef idx="0">
              <a:scrgbClr r="0" g="0" b="0"/>
            </a:fillRef>
            <a:effectRef idx="0">
              <a:scrgbClr r="0" g="0" b="0"/>
            </a:effectRef>
            <a:fontRef idx="minor"/>
          </p:style>
        </p:sp>
        <p:sp>
          <p:nvSpPr>
            <p:cNvPr id="202" name="CustomShape 7"/>
            <p:cNvSpPr/>
            <p:nvPr/>
          </p:nvSpPr>
          <p:spPr>
            <a:xfrm rot="5400000">
              <a:off x="5634360" y="6268680"/>
              <a:ext cx="115920" cy="74880"/>
            </a:xfrm>
            <a:custGeom>
              <a:avLst/>
              <a:gdLst/>
              <a:ahLst/>
              <a:cxnLst/>
              <a:rect l="l" t="t" r="r" b="b"/>
              <a:pathLst>
                <a:path w="116840" h="76136">
                  <a:moveTo>
                    <a:pt x="0" y="76136"/>
                  </a:moveTo>
                  <a:lnTo>
                    <a:pt x="0" y="60642"/>
                  </a:lnTo>
                  <a:lnTo>
                    <a:pt x="34354" y="60642"/>
                  </a:lnTo>
                  <a:cubicBezTo>
                    <a:pt x="29711" y="52534"/>
                    <a:pt x="26853" y="43528"/>
                    <a:pt x="25972" y="34227"/>
                  </a:cubicBezTo>
                  <a:lnTo>
                    <a:pt x="25972" y="28321"/>
                  </a:lnTo>
                  <a:cubicBezTo>
                    <a:pt x="25972" y="9271"/>
                    <a:pt x="30226" y="0"/>
                    <a:pt x="51372" y="0"/>
                  </a:cubicBezTo>
                  <a:lnTo>
                    <a:pt x="91440" y="0"/>
                  </a:lnTo>
                  <a:cubicBezTo>
                    <a:pt x="112523" y="0"/>
                    <a:pt x="116840" y="9525"/>
                    <a:pt x="116840" y="28321"/>
                  </a:cubicBezTo>
                  <a:lnTo>
                    <a:pt x="116840" y="34227"/>
                  </a:lnTo>
                  <a:cubicBezTo>
                    <a:pt x="115916" y="43537"/>
                    <a:pt x="113016" y="52543"/>
                    <a:pt x="108331" y="60642"/>
                  </a:cubicBezTo>
                  <a:lnTo>
                    <a:pt x="116078" y="60642"/>
                  </a:lnTo>
                  <a:lnTo>
                    <a:pt x="116078" y="76136"/>
                  </a:lnTo>
                  <a:close/>
                  <a:moveTo>
                    <a:pt x="96584" y="60642"/>
                  </a:moveTo>
                  <a:cubicBezTo>
                    <a:pt x="99847" y="53011"/>
                    <a:pt x="101985" y="44948"/>
                    <a:pt x="102934" y="36703"/>
                  </a:cubicBezTo>
                  <a:lnTo>
                    <a:pt x="102934" y="30924"/>
                  </a:lnTo>
                  <a:cubicBezTo>
                    <a:pt x="102934" y="19685"/>
                    <a:pt x="100394" y="15240"/>
                    <a:pt x="88836" y="15240"/>
                  </a:cubicBezTo>
                  <a:lnTo>
                    <a:pt x="53849" y="15240"/>
                  </a:lnTo>
                  <a:cubicBezTo>
                    <a:pt x="42164" y="15240"/>
                    <a:pt x="39624" y="19685"/>
                    <a:pt x="39624" y="30924"/>
                  </a:cubicBezTo>
                  <a:lnTo>
                    <a:pt x="39624" y="36449"/>
                  </a:lnTo>
                  <a:cubicBezTo>
                    <a:pt x="40573" y="44694"/>
                    <a:pt x="42711" y="52758"/>
                    <a:pt x="45974" y="60389"/>
                  </a:cubicBezTo>
                  <a:close/>
                </a:path>
              </a:pathLst>
            </a:custGeom>
            <a:solidFill>
              <a:srgbClr val="EA0029"/>
            </a:solidFill>
            <a:ln w="6480">
              <a:noFill/>
            </a:ln>
          </p:spPr>
          <p:style>
            <a:lnRef idx="0">
              <a:scrgbClr r="0" g="0" b="0"/>
            </a:lnRef>
            <a:fillRef idx="0">
              <a:scrgbClr r="0" g="0" b="0"/>
            </a:fillRef>
            <a:effectRef idx="0">
              <a:scrgbClr r="0" g="0" b="0"/>
            </a:effectRef>
            <a:fontRef idx="minor"/>
          </p:style>
        </p:sp>
        <p:sp>
          <p:nvSpPr>
            <p:cNvPr id="203" name="CustomShape 8"/>
            <p:cNvSpPr/>
            <p:nvPr/>
          </p:nvSpPr>
          <p:spPr>
            <a:xfrm rot="5400000">
              <a:off x="5741640" y="6280920"/>
              <a:ext cx="89280" cy="76680"/>
            </a:xfrm>
            <a:custGeom>
              <a:avLst/>
              <a:gdLst/>
              <a:ahLst/>
              <a:cxnLst/>
              <a:rect l="l" t="t" r="r" b="b"/>
              <a:pathLst>
                <a:path w="90423" h="77914">
                  <a:moveTo>
                    <a:pt x="88836" y="7112"/>
                  </a:moveTo>
                  <a:cubicBezTo>
                    <a:pt x="88836" y="7112"/>
                    <a:pt x="90424" y="25464"/>
                    <a:pt x="90424" y="49213"/>
                  </a:cubicBezTo>
                  <a:cubicBezTo>
                    <a:pt x="90424" y="68263"/>
                    <a:pt x="85344" y="77914"/>
                    <a:pt x="64008" y="77914"/>
                  </a:cubicBezTo>
                  <a:lnTo>
                    <a:pt x="28384" y="77914"/>
                  </a:lnTo>
                  <a:cubicBezTo>
                    <a:pt x="10160" y="77914"/>
                    <a:pt x="0" y="66358"/>
                    <a:pt x="0" y="47180"/>
                  </a:cubicBezTo>
                  <a:lnTo>
                    <a:pt x="0" y="28829"/>
                  </a:lnTo>
                  <a:cubicBezTo>
                    <a:pt x="0" y="9779"/>
                    <a:pt x="10160" y="0"/>
                    <a:pt x="28384" y="0"/>
                  </a:cubicBezTo>
                  <a:lnTo>
                    <a:pt x="52260" y="0"/>
                  </a:lnTo>
                  <a:cubicBezTo>
                    <a:pt x="53530" y="0"/>
                    <a:pt x="54039" y="0"/>
                    <a:pt x="54039" y="1588"/>
                  </a:cubicBezTo>
                  <a:lnTo>
                    <a:pt x="54039" y="62230"/>
                  </a:lnTo>
                  <a:lnTo>
                    <a:pt x="62103" y="62230"/>
                  </a:lnTo>
                  <a:cubicBezTo>
                    <a:pt x="76009" y="62230"/>
                    <a:pt x="77470" y="59372"/>
                    <a:pt x="77470" y="46863"/>
                  </a:cubicBezTo>
                  <a:lnTo>
                    <a:pt x="77470" y="6667"/>
                  </a:lnTo>
                  <a:close/>
                  <a:moveTo>
                    <a:pt x="31686" y="15494"/>
                  </a:moveTo>
                  <a:cubicBezTo>
                    <a:pt x="15875" y="15494"/>
                    <a:pt x="13018" y="20257"/>
                    <a:pt x="13018" y="32004"/>
                  </a:cubicBezTo>
                  <a:lnTo>
                    <a:pt x="13018" y="44005"/>
                  </a:lnTo>
                  <a:cubicBezTo>
                    <a:pt x="13018" y="55880"/>
                    <a:pt x="15557" y="62357"/>
                    <a:pt x="31686" y="62357"/>
                  </a:cubicBezTo>
                  <a:lnTo>
                    <a:pt x="41846" y="62357"/>
                  </a:lnTo>
                  <a:lnTo>
                    <a:pt x="41846" y="15494"/>
                  </a:lnTo>
                  <a:close/>
                </a:path>
              </a:pathLst>
            </a:custGeom>
            <a:solidFill>
              <a:srgbClr val="EA0029"/>
            </a:solidFill>
            <a:ln w="6480">
              <a:noFill/>
            </a:ln>
          </p:spPr>
          <p:style>
            <a:lnRef idx="0">
              <a:scrgbClr r="0" g="0" b="0"/>
            </a:lnRef>
            <a:fillRef idx="0">
              <a:scrgbClr r="0" g="0" b="0"/>
            </a:fillRef>
            <a:effectRef idx="0">
              <a:scrgbClr r="0" g="0" b="0"/>
            </a:effectRef>
            <a:fontRef idx="minor"/>
          </p:style>
        </p:sp>
        <p:sp>
          <p:nvSpPr>
            <p:cNvPr id="204" name="CustomShape 9"/>
            <p:cNvSpPr/>
            <p:nvPr/>
          </p:nvSpPr>
          <p:spPr>
            <a:xfrm rot="5400000">
              <a:off x="5825520" y="6292800"/>
              <a:ext cx="89280" cy="51480"/>
            </a:xfrm>
            <a:custGeom>
              <a:avLst/>
              <a:gdLst/>
              <a:ahLst/>
              <a:cxnLst/>
              <a:rect l="l" t="t" r="r" b="b"/>
              <a:pathLst>
                <a:path w="90233" h="52704">
                  <a:moveTo>
                    <a:pt x="762" y="52705"/>
                  </a:moveTo>
                  <a:lnTo>
                    <a:pt x="762" y="37211"/>
                  </a:lnTo>
                  <a:lnTo>
                    <a:pt x="10096" y="37211"/>
                  </a:lnTo>
                  <a:cubicBezTo>
                    <a:pt x="4668" y="29339"/>
                    <a:pt x="1205" y="20281"/>
                    <a:pt x="0" y="10795"/>
                  </a:cubicBezTo>
                  <a:lnTo>
                    <a:pt x="0" y="0"/>
                  </a:lnTo>
                  <a:lnTo>
                    <a:pt x="14097" y="0"/>
                  </a:lnTo>
                  <a:lnTo>
                    <a:pt x="14097" y="13145"/>
                  </a:lnTo>
                  <a:cubicBezTo>
                    <a:pt x="14853" y="21515"/>
                    <a:pt x="17316" y="29640"/>
                    <a:pt x="21336" y="37021"/>
                  </a:cubicBezTo>
                  <a:lnTo>
                    <a:pt x="90233" y="37021"/>
                  </a:lnTo>
                  <a:lnTo>
                    <a:pt x="90233" y="52515"/>
                  </a:lnTo>
                  <a:close/>
                </a:path>
              </a:pathLst>
            </a:custGeom>
            <a:solidFill>
              <a:srgbClr val="EA0029"/>
            </a:solidFill>
            <a:ln w="6480">
              <a:noFill/>
            </a:ln>
          </p:spPr>
          <p:style>
            <a:lnRef idx="0">
              <a:scrgbClr r="0" g="0" b="0"/>
            </a:lnRef>
            <a:fillRef idx="0">
              <a:scrgbClr r="0" g="0" b="0"/>
            </a:fillRef>
            <a:effectRef idx="0">
              <a:scrgbClr r="0" g="0" b="0"/>
            </a:effectRef>
            <a:fontRef idx="minor"/>
          </p:style>
        </p:sp>
        <p:sp>
          <p:nvSpPr>
            <p:cNvPr id="205" name="CustomShape 10"/>
            <p:cNvSpPr/>
            <p:nvPr/>
          </p:nvSpPr>
          <p:spPr>
            <a:xfrm rot="5400000">
              <a:off x="5463360" y="6426360"/>
              <a:ext cx="109800" cy="88200"/>
            </a:xfrm>
            <a:custGeom>
              <a:avLst/>
              <a:gdLst/>
              <a:ahLst/>
              <a:cxnLst/>
              <a:rect l="l" t="t" r="r" b="b"/>
              <a:pathLst>
                <a:path w="110871" h="89408">
                  <a:moveTo>
                    <a:pt x="0" y="89408"/>
                  </a:moveTo>
                  <a:lnTo>
                    <a:pt x="0" y="31750"/>
                  </a:lnTo>
                  <a:cubicBezTo>
                    <a:pt x="0" y="12700"/>
                    <a:pt x="11240" y="0"/>
                    <a:pt x="29464" y="0"/>
                  </a:cubicBezTo>
                  <a:lnTo>
                    <a:pt x="81217" y="0"/>
                  </a:lnTo>
                  <a:cubicBezTo>
                    <a:pt x="99441" y="0"/>
                    <a:pt x="110872" y="12700"/>
                    <a:pt x="110872" y="31750"/>
                  </a:cubicBezTo>
                  <a:lnTo>
                    <a:pt x="110872" y="89408"/>
                  </a:lnTo>
                  <a:close/>
                  <a:moveTo>
                    <a:pt x="33592" y="15939"/>
                  </a:moveTo>
                  <a:cubicBezTo>
                    <a:pt x="18224" y="15939"/>
                    <a:pt x="14098" y="23368"/>
                    <a:pt x="14098" y="35560"/>
                  </a:cubicBezTo>
                  <a:lnTo>
                    <a:pt x="14098" y="73089"/>
                  </a:lnTo>
                  <a:lnTo>
                    <a:pt x="96648" y="73089"/>
                  </a:lnTo>
                  <a:lnTo>
                    <a:pt x="96648" y="35433"/>
                  </a:lnTo>
                  <a:cubicBezTo>
                    <a:pt x="96648" y="23241"/>
                    <a:pt x="92520" y="15811"/>
                    <a:pt x="77153" y="15811"/>
                  </a:cubicBezTo>
                  <a:close/>
                </a:path>
              </a:pathLst>
            </a:custGeom>
            <a:solidFill>
              <a:srgbClr val="EA0029"/>
            </a:solidFill>
            <a:ln w="6480">
              <a:noFill/>
            </a:ln>
          </p:spPr>
          <p:style>
            <a:lnRef idx="0">
              <a:scrgbClr r="0" g="0" b="0"/>
            </a:lnRef>
            <a:fillRef idx="0">
              <a:scrgbClr r="0" g="0" b="0"/>
            </a:fillRef>
            <a:effectRef idx="0">
              <a:scrgbClr r="0" g="0" b="0"/>
            </a:effectRef>
            <a:fontRef idx="minor"/>
          </p:style>
        </p:sp>
        <p:sp>
          <p:nvSpPr>
            <p:cNvPr id="206" name="CustomShape 11"/>
            <p:cNvSpPr/>
            <p:nvPr/>
          </p:nvSpPr>
          <p:spPr>
            <a:xfrm rot="5400000">
              <a:off x="5577120" y="6442920"/>
              <a:ext cx="89280" cy="76680"/>
            </a:xfrm>
            <a:custGeom>
              <a:avLst/>
              <a:gdLst/>
              <a:ahLst/>
              <a:cxnLst/>
              <a:rect l="l" t="t" r="r" b="b"/>
              <a:pathLst>
                <a:path w="90360" h="77914">
                  <a:moveTo>
                    <a:pt x="88773" y="7112"/>
                  </a:moveTo>
                  <a:cubicBezTo>
                    <a:pt x="88773" y="7112"/>
                    <a:pt x="90360" y="25464"/>
                    <a:pt x="90360" y="49213"/>
                  </a:cubicBezTo>
                  <a:cubicBezTo>
                    <a:pt x="90360" y="68263"/>
                    <a:pt x="85280" y="77915"/>
                    <a:pt x="63881" y="77915"/>
                  </a:cubicBezTo>
                  <a:lnTo>
                    <a:pt x="28321" y="77915"/>
                  </a:lnTo>
                  <a:cubicBezTo>
                    <a:pt x="10096" y="77915"/>
                    <a:pt x="0" y="66358"/>
                    <a:pt x="0" y="47181"/>
                  </a:cubicBezTo>
                  <a:lnTo>
                    <a:pt x="0" y="28829"/>
                  </a:lnTo>
                  <a:cubicBezTo>
                    <a:pt x="0" y="9779"/>
                    <a:pt x="10096" y="0"/>
                    <a:pt x="28321" y="0"/>
                  </a:cubicBezTo>
                  <a:lnTo>
                    <a:pt x="52260" y="0"/>
                  </a:lnTo>
                  <a:cubicBezTo>
                    <a:pt x="53530" y="0"/>
                    <a:pt x="53975" y="0"/>
                    <a:pt x="53975" y="1588"/>
                  </a:cubicBezTo>
                  <a:lnTo>
                    <a:pt x="53975" y="62357"/>
                  </a:lnTo>
                  <a:lnTo>
                    <a:pt x="62040" y="62357"/>
                  </a:lnTo>
                  <a:cubicBezTo>
                    <a:pt x="76009" y="62357"/>
                    <a:pt x="77406" y="59499"/>
                    <a:pt x="77406" y="46990"/>
                  </a:cubicBezTo>
                  <a:lnTo>
                    <a:pt x="77406" y="6795"/>
                  </a:lnTo>
                  <a:close/>
                  <a:moveTo>
                    <a:pt x="31623" y="15494"/>
                  </a:moveTo>
                  <a:cubicBezTo>
                    <a:pt x="15748" y="15494"/>
                    <a:pt x="12573" y="20257"/>
                    <a:pt x="12573" y="32004"/>
                  </a:cubicBezTo>
                  <a:lnTo>
                    <a:pt x="12573" y="43815"/>
                  </a:lnTo>
                  <a:cubicBezTo>
                    <a:pt x="12573" y="55690"/>
                    <a:pt x="15113" y="62167"/>
                    <a:pt x="31623" y="62167"/>
                  </a:cubicBezTo>
                  <a:lnTo>
                    <a:pt x="41719" y="62167"/>
                  </a:lnTo>
                  <a:lnTo>
                    <a:pt x="41719" y="15304"/>
                  </a:lnTo>
                  <a:close/>
                </a:path>
              </a:pathLst>
            </a:custGeom>
            <a:solidFill>
              <a:srgbClr val="EA0029"/>
            </a:solidFill>
            <a:ln w="6480">
              <a:noFill/>
            </a:ln>
          </p:spPr>
          <p:style>
            <a:lnRef idx="0">
              <a:scrgbClr r="0" g="0" b="0"/>
            </a:lnRef>
            <a:fillRef idx="0">
              <a:scrgbClr r="0" g="0" b="0"/>
            </a:fillRef>
            <a:effectRef idx="0">
              <a:scrgbClr r="0" g="0" b="0"/>
            </a:effectRef>
            <a:fontRef idx="minor"/>
          </p:style>
        </p:sp>
        <p:sp>
          <p:nvSpPr>
            <p:cNvPr id="207" name="CustomShape 12"/>
            <p:cNvSpPr/>
            <p:nvPr/>
          </p:nvSpPr>
          <p:spPr>
            <a:xfrm rot="5400000">
              <a:off x="5636880" y="6439680"/>
              <a:ext cx="119160" cy="52560"/>
            </a:xfrm>
            <a:custGeom>
              <a:avLst/>
              <a:gdLst/>
              <a:ahLst/>
              <a:cxnLst/>
              <a:rect l="l" t="t" r="r" b="b"/>
              <a:pathLst>
                <a:path w="120395" h="53657">
                  <a:moveTo>
                    <a:pt x="30734" y="53658"/>
                  </a:moveTo>
                  <a:lnTo>
                    <a:pt x="30734" y="40958"/>
                  </a:lnTo>
                  <a:lnTo>
                    <a:pt x="22352" y="40958"/>
                  </a:lnTo>
                  <a:cubicBezTo>
                    <a:pt x="9207" y="40958"/>
                    <a:pt x="0" y="37148"/>
                    <a:pt x="0" y="21146"/>
                  </a:cubicBezTo>
                  <a:cubicBezTo>
                    <a:pt x="223" y="14193"/>
                    <a:pt x="859" y="7259"/>
                    <a:pt x="1905" y="381"/>
                  </a:cubicBezTo>
                  <a:lnTo>
                    <a:pt x="12700" y="1651"/>
                  </a:lnTo>
                  <a:cubicBezTo>
                    <a:pt x="12700" y="1651"/>
                    <a:pt x="12700" y="12891"/>
                    <a:pt x="12700" y="15621"/>
                  </a:cubicBezTo>
                  <a:cubicBezTo>
                    <a:pt x="12700" y="23051"/>
                    <a:pt x="14605" y="25400"/>
                    <a:pt x="24574" y="25400"/>
                  </a:cubicBezTo>
                  <a:lnTo>
                    <a:pt x="31496" y="25400"/>
                  </a:lnTo>
                  <a:lnTo>
                    <a:pt x="31496" y="0"/>
                  </a:lnTo>
                  <a:lnTo>
                    <a:pt x="44196" y="0"/>
                  </a:lnTo>
                  <a:lnTo>
                    <a:pt x="44196" y="25400"/>
                  </a:lnTo>
                  <a:lnTo>
                    <a:pt x="120396" y="25400"/>
                  </a:lnTo>
                  <a:lnTo>
                    <a:pt x="120396" y="40958"/>
                  </a:lnTo>
                  <a:lnTo>
                    <a:pt x="44196" y="40958"/>
                  </a:lnTo>
                  <a:lnTo>
                    <a:pt x="44196" y="53658"/>
                  </a:lnTo>
                  <a:close/>
                </a:path>
              </a:pathLst>
            </a:custGeom>
            <a:solidFill>
              <a:srgbClr val="EA0029"/>
            </a:solidFill>
            <a:ln w="6480">
              <a:noFill/>
            </a:ln>
          </p:spPr>
          <p:style>
            <a:lnRef idx="0">
              <a:scrgbClr r="0" g="0" b="0"/>
            </a:lnRef>
            <a:fillRef idx="0">
              <a:scrgbClr r="0" g="0" b="0"/>
            </a:fillRef>
            <a:effectRef idx="0">
              <a:scrgbClr r="0" g="0" b="0"/>
            </a:effectRef>
            <a:fontRef idx="minor"/>
          </p:style>
        </p:sp>
        <p:sp>
          <p:nvSpPr>
            <p:cNvPr id="208" name="CustomShape 13"/>
            <p:cNvSpPr/>
            <p:nvPr/>
          </p:nvSpPr>
          <p:spPr>
            <a:xfrm rot="5400000">
              <a:off x="5730120" y="6442920"/>
              <a:ext cx="89280" cy="76680"/>
            </a:xfrm>
            <a:custGeom>
              <a:avLst/>
              <a:gdLst/>
              <a:ahLst/>
              <a:cxnLst/>
              <a:rect l="l" t="t" r="r" b="b"/>
              <a:pathLst>
                <a:path w="90360" h="77914">
                  <a:moveTo>
                    <a:pt x="88773" y="7176"/>
                  </a:moveTo>
                  <a:cubicBezTo>
                    <a:pt x="88773" y="7176"/>
                    <a:pt x="90360" y="25527"/>
                    <a:pt x="90360" y="49276"/>
                  </a:cubicBezTo>
                  <a:cubicBezTo>
                    <a:pt x="90360" y="68326"/>
                    <a:pt x="85280" y="77915"/>
                    <a:pt x="63881" y="77915"/>
                  </a:cubicBezTo>
                  <a:lnTo>
                    <a:pt x="28321" y="77915"/>
                  </a:lnTo>
                  <a:cubicBezTo>
                    <a:pt x="10096" y="77915"/>
                    <a:pt x="0" y="66358"/>
                    <a:pt x="0" y="47180"/>
                  </a:cubicBezTo>
                  <a:lnTo>
                    <a:pt x="0" y="28829"/>
                  </a:lnTo>
                  <a:cubicBezTo>
                    <a:pt x="0" y="9779"/>
                    <a:pt x="10096" y="0"/>
                    <a:pt x="28321" y="0"/>
                  </a:cubicBezTo>
                  <a:lnTo>
                    <a:pt x="52260" y="0"/>
                  </a:lnTo>
                  <a:cubicBezTo>
                    <a:pt x="53530" y="0"/>
                    <a:pt x="53975" y="0"/>
                    <a:pt x="53975" y="1588"/>
                  </a:cubicBezTo>
                  <a:lnTo>
                    <a:pt x="53975" y="62421"/>
                  </a:lnTo>
                  <a:lnTo>
                    <a:pt x="62040" y="62421"/>
                  </a:lnTo>
                  <a:cubicBezTo>
                    <a:pt x="76009" y="62421"/>
                    <a:pt x="77406" y="59563"/>
                    <a:pt x="77406" y="47054"/>
                  </a:cubicBezTo>
                  <a:lnTo>
                    <a:pt x="77406" y="6858"/>
                  </a:lnTo>
                  <a:close/>
                  <a:moveTo>
                    <a:pt x="31623" y="15558"/>
                  </a:moveTo>
                  <a:cubicBezTo>
                    <a:pt x="15748" y="15558"/>
                    <a:pt x="12573" y="20320"/>
                    <a:pt x="12573" y="32004"/>
                  </a:cubicBezTo>
                  <a:lnTo>
                    <a:pt x="12573" y="44069"/>
                  </a:lnTo>
                  <a:cubicBezTo>
                    <a:pt x="12573" y="55943"/>
                    <a:pt x="15113" y="62421"/>
                    <a:pt x="31623" y="62421"/>
                  </a:cubicBezTo>
                  <a:lnTo>
                    <a:pt x="41719" y="62421"/>
                  </a:lnTo>
                  <a:lnTo>
                    <a:pt x="41719" y="15558"/>
                  </a:lnTo>
                  <a:close/>
                </a:path>
              </a:pathLst>
            </a:custGeom>
            <a:solidFill>
              <a:srgbClr val="EA0029"/>
            </a:solidFill>
            <a:ln w="6480">
              <a:noFill/>
            </a:ln>
          </p:spPr>
          <p:style>
            <a:lnRef idx="0">
              <a:scrgbClr r="0" g="0" b="0"/>
            </a:lnRef>
            <a:fillRef idx="0">
              <a:scrgbClr r="0" g="0" b="0"/>
            </a:fillRef>
            <a:effectRef idx="0">
              <a:scrgbClr r="0" g="0" b="0"/>
            </a:effectRef>
            <a:fontRef idx="minor"/>
          </p:style>
        </p:sp>
        <p:sp>
          <p:nvSpPr>
            <p:cNvPr id="209" name="CustomShape 14"/>
            <p:cNvSpPr/>
            <p:nvPr/>
          </p:nvSpPr>
          <p:spPr>
            <a:xfrm rot="5400000">
              <a:off x="5825520" y="6443640"/>
              <a:ext cx="89640" cy="74520"/>
            </a:xfrm>
            <a:custGeom>
              <a:avLst/>
              <a:gdLst/>
              <a:ahLst/>
              <a:cxnLst/>
              <a:rect l="l" t="t" r="r" b="b"/>
              <a:pathLst>
                <a:path w="90678" h="75501">
                  <a:moveTo>
                    <a:pt x="953" y="75502"/>
                  </a:moveTo>
                  <a:lnTo>
                    <a:pt x="953" y="60008"/>
                  </a:lnTo>
                  <a:lnTo>
                    <a:pt x="8192" y="60008"/>
                  </a:lnTo>
                  <a:cubicBezTo>
                    <a:pt x="3694" y="51828"/>
                    <a:pt x="907" y="42819"/>
                    <a:pt x="0" y="33528"/>
                  </a:cubicBezTo>
                  <a:lnTo>
                    <a:pt x="1" y="28130"/>
                  </a:lnTo>
                  <a:cubicBezTo>
                    <a:pt x="1" y="9461"/>
                    <a:pt x="4128" y="0"/>
                    <a:pt x="25401" y="0"/>
                  </a:cubicBezTo>
                  <a:lnTo>
                    <a:pt x="90678" y="0"/>
                  </a:lnTo>
                  <a:lnTo>
                    <a:pt x="90678" y="15494"/>
                  </a:lnTo>
                  <a:lnTo>
                    <a:pt x="28131" y="15494"/>
                  </a:lnTo>
                  <a:cubicBezTo>
                    <a:pt x="16574" y="15494"/>
                    <a:pt x="13843" y="19748"/>
                    <a:pt x="13843" y="30861"/>
                  </a:cubicBezTo>
                  <a:lnTo>
                    <a:pt x="13843" y="36068"/>
                  </a:lnTo>
                  <a:cubicBezTo>
                    <a:pt x="14806" y="44310"/>
                    <a:pt x="16944" y="52372"/>
                    <a:pt x="20193" y="60008"/>
                  </a:cubicBezTo>
                  <a:lnTo>
                    <a:pt x="90361" y="60008"/>
                  </a:lnTo>
                  <a:lnTo>
                    <a:pt x="90361" y="75502"/>
                  </a:lnTo>
                  <a:close/>
                </a:path>
              </a:pathLst>
            </a:custGeom>
            <a:solidFill>
              <a:srgbClr val="EA0029"/>
            </a:solidFill>
            <a:ln w="6480">
              <a:noFill/>
            </a:ln>
          </p:spPr>
          <p:style>
            <a:lnRef idx="0">
              <a:scrgbClr r="0" g="0" b="0"/>
            </a:lnRef>
            <a:fillRef idx="0">
              <a:scrgbClr r="0" g="0" b="0"/>
            </a:fillRef>
            <a:effectRef idx="0">
              <a:scrgbClr r="0" g="0" b="0"/>
            </a:effectRef>
            <a:fontRef idx="minor"/>
          </p:style>
        </p:sp>
        <p:sp>
          <p:nvSpPr>
            <p:cNvPr id="210" name="CustomShape 15"/>
            <p:cNvSpPr/>
            <p:nvPr/>
          </p:nvSpPr>
          <p:spPr>
            <a:xfrm rot="5400000">
              <a:off x="5916960" y="6445080"/>
              <a:ext cx="90000" cy="72720"/>
            </a:xfrm>
            <a:custGeom>
              <a:avLst/>
              <a:gdLst/>
              <a:ahLst/>
              <a:cxnLst/>
              <a:rect l="l" t="t" r="r" b="b"/>
              <a:pathLst>
                <a:path w="91064" h="73977">
                  <a:moveTo>
                    <a:pt x="13783" y="43561"/>
                  </a:moveTo>
                  <a:cubicBezTo>
                    <a:pt x="13783" y="54039"/>
                    <a:pt x="14609" y="57785"/>
                    <a:pt x="21403" y="57785"/>
                  </a:cubicBezTo>
                  <a:lnTo>
                    <a:pt x="25340" y="57785"/>
                  </a:lnTo>
                  <a:cubicBezTo>
                    <a:pt x="30738" y="57785"/>
                    <a:pt x="31690" y="56833"/>
                    <a:pt x="32453" y="52578"/>
                  </a:cubicBezTo>
                  <a:cubicBezTo>
                    <a:pt x="33913" y="44196"/>
                    <a:pt x="35628" y="33528"/>
                    <a:pt x="37850" y="21527"/>
                  </a:cubicBezTo>
                  <a:cubicBezTo>
                    <a:pt x="40390" y="8255"/>
                    <a:pt x="42168" y="0"/>
                    <a:pt x="57789" y="0"/>
                  </a:cubicBezTo>
                  <a:lnTo>
                    <a:pt x="66678" y="0"/>
                  </a:lnTo>
                  <a:cubicBezTo>
                    <a:pt x="85030" y="0"/>
                    <a:pt x="91190" y="10795"/>
                    <a:pt x="91063" y="29972"/>
                  </a:cubicBezTo>
                  <a:cubicBezTo>
                    <a:pt x="91063" y="54039"/>
                    <a:pt x="89348" y="73978"/>
                    <a:pt x="89348" y="73978"/>
                  </a:cubicBezTo>
                  <a:lnTo>
                    <a:pt x="77283" y="73978"/>
                  </a:lnTo>
                  <a:lnTo>
                    <a:pt x="77283" y="32195"/>
                  </a:lnTo>
                  <a:cubicBezTo>
                    <a:pt x="77283" y="19812"/>
                    <a:pt x="74299" y="14478"/>
                    <a:pt x="65599" y="14478"/>
                  </a:cubicBezTo>
                  <a:lnTo>
                    <a:pt x="60646" y="14478"/>
                  </a:lnTo>
                  <a:cubicBezTo>
                    <a:pt x="56391" y="14478"/>
                    <a:pt x="53534" y="14478"/>
                    <a:pt x="52454" y="20828"/>
                  </a:cubicBezTo>
                  <a:cubicBezTo>
                    <a:pt x="50550" y="30924"/>
                    <a:pt x="48137" y="48514"/>
                    <a:pt x="46104" y="58611"/>
                  </a:cubicBezTo>
                  <a:cubicBezTo>
                    <a:pt x="44073" y="68707"/>
                    <a:pt x="41850" y="73533"/>
                    <a:pt x="28706" y="73533"/>
                  </a:cubicBezTo>
                  <a:lnTo>
                    <a:pt x="21530" y="73533"/>
                  </a:lnTo>
                  <a:cubicBezTo>
                    <a:pt x="3178" y="73533"/>
                    <a:pt x="-123" y="63881"/>
                    <a:pt x="3" y="44704"/>
                  </a:cubicBezTo>
                  <a:cubicBezTo>
                    <a:pt x="3" y="20828"/>
                    <a:pt x="1147" y="7176"/>
                    <a:pt x="1147" y="7176"/>
                  </a:cubicBezTo>
                  <a:lnTo>
                    <a:pt x="13847" y="7176"/>
                  </a:lnTo>
                  <a:close/>
                </a:path>
              </a:pathLst>
            </a:custGeom>
            <a:solidFill>
              <a:srgbClr val="EA0029"/>
            </a:solidFill>
            <a:ln w="6480">
              <a:noFill/>
            </a:ln>
          </p:spPr>
          <p:style>
            <a:lnRef idx="0">
              <a:scrgbClr r="0" g="0" b="0"/>
            </a:lnRef>
            <a:fillRef idx="0">
              <a:scrgbClr r="0" g="0" b="0"/>
            </a:fillRef>
            <a:effectRef idx="0">
              <a:scrgbClr r="0" g="0" b="0"/>
            </a:effectRef>
            <a:fontRef idx="minor"/>
          </p:style>
        </p:sp>
        <p:sp>
          <p:nvSpPr>
            <p:cNvPr id="211" name="CustomShape 16"/>
            <p:cNvSpPr/>
            <p:nvPr/>
          </p:nvSpPr>
          <p:spPr>
            <a:xfrm rot="5400000">
              <a:off x="6008400" y="6442920"/>
              <a:ext cx="89280" cy="76680"/>
            </a:xfrm>
            <a:custGeom>
              <a:avLst/>
              <a:gdLst/>
              <a:ahLst/>
              <a:cxnLst/>
              <a:rect l="l" t="t" r="r" b="b"/>
              <a:pathLst>
                <a:path w="90360" h="77914">
                  <a:moveTo>
                    <a:pt x="88773" y="7112"/>
                  </a:moveTo>
                  <a:cubicBezTo>
                    <a:pt x="88773" y="7112"/>
                    <a:pt x="90360" y="25527"/>
                    <a:pt x="90360" y="49213"/>
                  </a:cubicBezTo>
                  <a:cubicBezTo>
                    <a:pt x="90360" y="68263"/>
                    <a:pt x="85280" y="77915"/>
                    <a:pt x="63881" y="77915"/>
                  </a:cubicBezTo>
                  <a:lnTo>
                    <a:pt x="28321" y="77915"/>
                  </a:lnTo>
                  <a:cubicBezTo>
                    <a:pt x="10096" y="77915"/>
                    <a:pt x="0" y="66358"/>
                    <a:pt x="0" y="47180"/>
                  </a:cubicBezTo>
                  <a:lnTo>
                    <a:pt x="0" y="28829"/>
                  </a:lnTo>
                  <a:cubicBezTo>
                    <a:pt x="0" y="9779"/>
                    <a:pt x="10096" y="0"/>
                    <a:pt x="28321" y="0"/>
                  </a:cubicBezTo>
                  <a:lnTo>
                    <a:pt x="52260" y="0"/>
                  </a:lnTo>
                  <a:cubicBezTo>
                    <a:pt x="53530" y="0"/>
                    <a:pt x="53975" y="0"/>
                    <a:pt x="53975" y="1588"/>
                  </a:cubicBezTo>
                  <a:lnTo>
                    <a:pt x="53975" y="62421"/>
                  </a:lnTo>
                  <a:lnTo>
                    <a:pt x="62040" y="62421"/>
                  </a:lnTo>
                  <a:cubicBezTo>
                    <a:pt x="76009" y="62421"/>
                    <a:pt x="77406" y="59627"/>
                    <a:pt x="77406" y="47117"/>
                  </a:cubicBezTo>
                  <a:lnTo>
                    <a:pt x="77406" y="6858"/>
                  </a:lnTo>
                  <a:close/>
                  <a:moveTo>
                    <a:pt x="31623" y="15494"/>
                  </a:moveTo>
                  <a:cubicBezTo>
                    <a:pt x="15748" y="15494"/>
                    <a:pt x="12573" y="20257"/>
                    <a:pt x="12573" y="32004"/>
                  </a:cubicBezTo>
                  <a:lnTo>
                    <a:pt x="12573" y="44005"/>
                  </a:lnTo>
                  <a:cubicBezTo>
                    <a:pt x="12573" y="55880"/>
                    <a:pt x="15113" y="62357"/>
                    <a:pt x="31623" y="62357"/>
                  </a:cubicBezTo>
                  <a:lnTo>
                    <a:pt x="41719" y="62357"/>
                  </a:lnTo>
                  <a:lnTo>
                    <a:pt x="41719" y="15494"/>
                  </a:lnTo>
                  <a:close/>
                </a:path>
              </a:pathLst>
            </a:custGeom>
            <a:solidFill>
              <a:srgbClr val="EA0029"/>
            </a:solidFill>
            <a:ln w="6480">
              <a:noFill/>
            </a:ln>
          </p:spPr>
          <p:style>
            <a:lnRef idx="0">
              <a:scrgbClr r="0" g="0" b="0"/>
            </a:lnRef>
            <a:fillRef idx="0">
              <a:scrgbClr r="0" g="0" b="0"/>
            </a:fillRef>
            <a:effectRef idx="0">
              <a:scrgbClr r="0" g="0" b="0"/>
            </a:effectRef>
            <a:fontRef idx="minor"/>
          </p:style>
        </p:sp>
        <p:sp>
          <p:nvSpPr>
            <p:cNvPr id="212" name="CustomShape 17"/>
            <p:cNvSpPr/>
            <p:nvPr/>
          </p:nvSpPr>
          <p:spPr>
            <a:xfrm rot="5400000">
              <a:off x="4476240" y="6261840"/>
              <a:ext cx="268200" cy="256320"/>
            </a:xfrm>
            <a:custGeom>
              <a:avLst/>
              <a:gdLst/>
              <a:ahLst/>
              <a:cxnLst/>
              <a:rect l="l" t="t" r="r" b="b"/>
              <a:pathLst>
                <a:path w="269175" h="257492">
                  <a:moveTo>
                    <a:pt x="196913" y="257492"/>
                  </a:moveTo>
                  <a:lnTo>
                    <a:pt x="72326" y="257492"/>
                  </a:lnTo>
                  <a:cubicBezTo>
                    <a:pt x="34988" y="257492"/>
                    <a:pt x="0" y="230188"/>
                    <a:pt x="0" y="174942"/>
                  </a:cubicBezTo>
                  <a:lnTo>
                    <a:pt x="0" y="82550"/>
                  </a:lnTo>
                  <a:cubicBezTo>
                    <a:pt x="0" y="27178"/>
                    <a:pt x="34988" y="0"/>
                    <a:pt x="72326" y="0"/>
                  </a:cubicBezTo>
                  <a:lnTo>
                    <a:pt x="196913" y="0"/>
                  </a:lnTo>
                  <a:cubicBezTo>
                    <a:pt x="234187" y="0"/>
                    <a:pt x="269176" y="27305"/>
                    <a:pt x="269176" y="82550"/>
                  </a:cubicBezTo>
                  <a:lnTo>
                    <a:pt x="269176" y="174816"/>
                  </a:lnTo>
                  <a:cubicBezTo>
                    <a:pt x="269176" y="230188"/>
                    <a:pt x="234187" y="257492"/>
                    <a:pt x="196913" y="257492"/>
                  </a:cubicBezTo>
                  <a:close/>
                  <a:moveTo>
                    <a:pt x="87693" y="167513"/>
                  </a:moveTo>
                  <a:lnTo>
                    <a:pt x="181483" y="167513"/>
                  </a:lnTo>
                  <a:cubicBezTo>
                    <a:pt x="190071" y="168333"/>
                    <a:pt x="197698" y="162035"/>
                    <a:pt x="198517" y="153447"/>
                  </a:cubicBezTo>
                  <a:cubicBezTo>
                    <a:pt x="198634" y="152231"/>
                    <a:pt x="198606" y="151006"/>
                    <a:pt x="198437" y="149797"/>
                  </a:cubicBezTo>
                  <a:lnTo>
                    <a:pt x="198438" y="107505"/>
                  </a:lnTo>
                  <a:cubicBezTo>
                    <a:pt x="199637" y="98997"/>
                    <a:pt x="193713" y="91128"/>
                    <a:pt x="185205" y="89927"/>
                  </a:cubicBezTo>
                  <a:cubicBezTo>
                    <a:pt x="183972" y="89753"/>
                    <a:pt x="182722" y="89728"/>
                    <a:pt x="181483" y="89852"/>
                  </a:cubicBezTo>
                  <a:lnTo>
                    <a:pt x="87693" y="89853"/>
                  </a:lnTo>
                  <a:cubicBezTo>
                    <a:pt x="79144" y="88997"/>
                    <a:pt x="71519" y="95234"/>
                    <a:pt x="70663" y="103783"/>
                  </a:cubicBezTo>
                  <a:cubicBezTo>
                    <a:pt x="70539" y="105023"/>
                    <a:pt x="70565" y="106272"/>
                    <a:pt x="70738" y="107505"/>
                  </a:cubicBezTo>
                  <a:lnTo>
                    <a:pt x="70738" y="149797"/>
                  </a:lnTo>
                  <a:cubicBezTo>
                    <a:pt x="69542" y="158341"/>
                    <a:pt x="75498" y="166237"/>
                    <a:pt x="84042" y="167433"/>
                  </a:cubicBezTo>
                  <a:cubicBezTo>
                    <a:pt x="85251" y="167602"/>
                    <a:pt x="86477" y="167629"/>
                    <a:pt x="87693" y="167513"/>
                  </a:cubicBezTo>
                  <a:close/>
                </a:path>
              </a:pathLst>
            </a:custGeom>
            <a:solidFill>
              <a:srgbClr val="003057"/>
            </a:solidFill>
            <a:ln w="6480">
              <a:noFill/>
            </a:ln>
          </p:spPr>
          <p:style>
            <a:lnRef idx="0">
              <a:scrgbClr r="0" g="0" b="0"/>
            </a:lnRef>
            <a:fillRef idx="0">
              <a:scrgbClr r="0" g="0" b="0"/>
            </a:fillRef>
            <a:effectRef idx="0">
              <a:scrgbClr r="0" g="0" b="0"/>
            </a:effectRef>
            <a:fontRef idx="minor"/>
          </p:style>
        </p:sp>
        <p:sp>
          <p:nvSpPr>
            <p:cNvPr id="213" name="CustomShape 18"/>
            <p:cNvSpPr/>
            <p:nvPr/>
          </p:nvSpPr>
          <p:spPr>
            <a:xfrm rot="5400000">
              <a:off x="4824000" y="6189840"/>
              <a:ext cx="269280" cy="401040"/>
            </a:xfrm>
            <a:custGeom>
              <a:avLst/>
              <a:gdLst/>
              <a:ahLst/>
              <a:cxnLst/>
              <a:rect l="l" t="t" r="r" b="b"/>
              <a:pathLst>
                <a:path w="270469" h="402209">
                  <a:moveTo>
                    <a:pt x="0" y="101600"/>
                  </a:moveTo>
                  <a:lnTo>
                    <a:pt x="0" y="0"/>
                  </a:lnTo>
                  <a:cubicBezTo>
                    <a:pt x="0" y="0"/>
                    <a:pt x="231139" y="43053"/>
                    <a:pt x="259207" y="48451"/>
                  </a:cubicBezTo>
                  <a:cubicBezTo>
                    <a:pt x="269176" y="50355"/>
                    <a:pt x="270319" y="55372"/>
                    <a:pt x="270319" y="61532"/>
                  </a:cubicBezTo>
                  <a:lnTo>
                    <a:pt x="270319" y="172276"/>
                  </a:lnTo>
                  <a:cubicBezTo>
                    <a:pt x="271331" y="178471"/>
                    <a:pt x="267129" y="184314"/>
                    <a:pt x="260933" y="185326"/>
                  </a:cubicBezTo>
                  <a:cubicBezTo>
                    <a:pt x="260865" y="185336"/>
                    <a:pt x="260798" y="185347"/>
                    <a:pt x="260731" y="185357"/>
                  </a:cubicBezTo>
                  <a:cubicBezTo>
                    <a:pt x="242252" y="188404"/>
                    <a:pt x="146431" y="200723"/>
                    <a:pt x="146431" y="200723"/>
                  </a:cubicBezTo>
                  <a:lnTo>
                    <a:pt x="146431" y="201485"/>
                  </a:lnTo>
                  <a:cubicBezTo>
                    <a:pt x="146431" y="201485"/>
                    <a:pt x="242570" y="213804"/>
                    <a:pt x="260731" y="216853"/>
                  </a:cubicBezTo>
                  <a:cubicBezTo>
                    <a:pt x="266973" y="217793"/>
                    <a:pt x="271271" y="223615"/>
                    <a:pt x="270331" y="229857"/>
                  </a:cubicBezTo>
                  <a:cubicBezTo>
                    <a:pt x="270327" y="229883"/>
                    <a:pt x="270323" y="229908"/>
                    <a:pt x="270319" y="229934"/>
                  </a:cubicBezTo>
                  <a:lnTo>
                    <a:pt x="270319" y="340678"/>
                  </a:lnTo>
                  <a:cubicBezTo>
                    <a:pt x="270319" y="347028"/>
                    <a:pt x="269176" y="351853"/>
                    <a:pt x="259207" y="353759"/>
                  </a:cubicBezTo>
                  <a:cubicBezTo>
                    <a:pt x="231139" y="359156"/>
                    <a:pt x="0" y="402209"/>
                    <a:pt x="0" y="402209"/>
                  </a:cubicBezTo>
                  <a:lnTo>
                    <a:pt x="0" y="300609"/>
                  </a:lnTo>
                  <a:lnTo>
                    <a:pt x="181483" y="277495"/>
                  </a:lnTo>
                  <a:lnTo>
                    <a:pt x="181483" y="277114"/>
                  </a:lnTo>
                  <a:lnTo>
                    <a:pt x="0" y="249809"/>
                  </a:lnTo>
                  <a:lnTo>
                    <a:pt x="0" y="152400"/>
                  </a:lnTo>
                  <a:lnTo>
                    <a:pt x="181483" y="125095"/>
                  </a:lnTo>
                  <a:lnTo>
                    <a:pt x="181483" y="124714"/>
                  </a:lnTo>
                  <a:close/>
                </a:path>
              </a:pathLst>
            </a:custGeom>
            <a:solidFill>
              <a:srgbClr val="003057"/>
            </a:solidFill>
            <a:ln w="6480">
              <a:noFill/>
            </a:ln>
          </p:spPr>
          <p:style>
            <a:lnRef idx="0">
              <a:scrgbClr r="0" g="0" b="0"/>
            </a:lnRef>
            <a:fillRef idx="0">
              <a:scrgbClr r="0" g="0" b="0"/>
            </a:fillRef>
            <a:effectRef idx="0">
              <a:scrgbClr r="0" g="0" b="0"/>
            </a:effectRef>
            <a:fontRef idx="minor"/>
          </p:style>
        </p:sp>
        <p:sp>
          <p:nvSpPr>
            <p:cNvPr id="214" name="CustomShape 19"/>
            <p:cNvSpPr/>
            <p:nvPr/>
          </p:nvSpPr>
          <p:spPr>
            <a:xfrm rot="5400000">
              <a:off x="5174280" y="6276240"/>
              <a:ext cx="268560" cy="228240"/>
            </a:xfrm>
            <a:custGeom>
              <a:avLst/>
              <a:gdLst/>
              <a:ahLst/>
              <a:cxnLst/>
              <a:rect l="l" t="t" r="r" b="b"/>
              <a:pathLst>
                <a:path w="269493" h="229235">
                  <a:moveTo>
                    <a:pt x="0" y="229235"/>
                  </a:moveTo>
                  <a:lnTo>
                    <a:pt x="0" y="131509"/>
                  </a:lnTo>
                  <a:lnTo>
                    <a:pt x="196469" y="131509"/>
                  </a:lnTo>
                  <a:lnTo>
                    <a:pt x="196469" y="0"/>
                  </a:lnTo>
                  <a:lnTo>
                    <a:pt x="269494" y="0"/>
                  </a:lnTo>
                  <a:lnTo>
                    <a:pt x="269494" y="229235"/>
                  </a:lnTo>
                  <a:close/>
                </a:path>
              </a:pathLst>
            </a:custGeom>
            <a:solidFill>
              <a:srgbClr val="003057"/>
            </a:solidFill>
            <a:ln w="6480">
              <a:noFill/>
            </a:ln>
          </p:spPr>
          <p:style>
            <a:lnRef idx="0">
              <a:scrgbClr r="0" g="0" b="0"/>
            </a:lnRef>
            <a:fillRef idx="0">
              <a:scrgbClr r="0" g="0" b="0"/>
            </a:fillRef>
            <a:effectRef idx="0">
              <a:scrgbClr r="0" g="0" b="0"/>
            </a:effectRef>
            <a:fontRef idx="minor"/>
          </p:style>
        </p:sp>
      </p:grpSp>
      <p:grpSp>
        <p:nvGrpSpPr>
          <p:cNvPr id="215" name="Group 20"/>
          <p:cNvGrpSpPr/>
          <p:nvPr/>
        </p:nvGrpSpPr>
        <p:grpSpPr>
          <a:xfrm>
            <a:off x="2975234" y="4782290"/>
            <a:ext cx="2831760" cy="958680"/>
            <a:chOff x="3011040" y="4963320"/>
            <a:chExt cx="2831760" cy="958680"/>
          </a:xfrm>
        </p:grpSpPr>
        <p:sp>
          <p:nvSpPr>
            <p:cNvPr id="216" name="CustomShape 21"/>
            <p:cNvSpPr/>
            <p:nvPr/>
          </p:nvSpPr>
          <p:spPr>
            <a:xfrm>
              <a:off x="4003560" y="5614560"/>
              <a:ext cx="150840" cy="307440"/>
            </a:xfrm>
            <a:prstGeom prst="rect">
              <a:avLst/>
            </a:prstGeom>
            <a:noFill/>
            <a:ln>
              <a:noFill/>
            </a:ln>
          </p:spPr>
          <p:style>
            <a:lnRef idx="0">
              <a:scrgbClr r="0" g="0" b="0"/>
            </a:lnRef>
            <a:fillRef idx="0">
              <a:scrgbClr r="0" g="0" b="0"/>
            </a:fillRef>
            <a:effectRef idx="0">
              <a:scrgbClr r="0" g="0" b="0"/>
            </a:effectRef>
            <a:fontRef idx="minor"/>
          </p:style>
        </p:sp>
        <p:pic>
          <p:nvPicPr>
            <p:cNvPr id="217" name="Graphic 15_0" descr="Apache Daffodil Project Logo with Link to Project web site">
              <a:hlinkClick r:id="rId6"/>
            </p:cNvPr>
            <p:cNvPicPr/>
            <p:nvPr/>
          </p:nvPicPr>
          <p:blipFill>
            <a:blip r:embed="rId7"/>
            <a:stretch/>
          </p:blipFill>
          <p:spPr>
            <a:xfrm>
              <a:off x="3011040" y="4963320"/>
              <a:ext cx="2831760" cy="607680"/>
            </a:xfrm>
            <a:prstGeom prst="rect">
              <a:avLst/>
            </a:prstGeom>
            <a:ln>
              <a:noFill/>
            </a:ln>
          </p:spPr>
        </p:pic>
      </p:grpSp>
      <p:sp>
        <p:nvSpPr>
          <p:cNvPr id="218" name="TextShape 22"/>
          <p:cNvSpPr txBox="1"/>
          <p:nvPr/>
        </p:nvSpPr>
        <p:spPr>
          <a:xfrm>
            <a:off x="508320" y="2799000"/>
            <a:ext cx="5334840" cy="2260800"/>
          </a:xfrm>
          <a:prstGeom prst="rect">
            <a:avLst/>
          </a:prstGeom>
          <a:noFill/>
          <a:ln>
            <a:noFill/>
          </a:ln>
        </p:spPr>
        <p:txBody>
          <a:bodyPr anchor="ctr">
            <a:normAutofit fontScale="94000"/>
          </a:bodyPr>
          <a:lstStyle/>
          <a:p>
            <a:pPr>
              <a:lnSpc>
                <a:spcPct val="90000"/>
              </a:lnSpc>
            </a:pPr>
            <a:r>
              <a:rPr lang="en-US" sz="3600" b="1" strike="noStrike" spc="-1" dirty="0">
                <a:solidFill>
                  <a:srgbClr val="000000"/>
                </a:solidFill>
                <a:latin typeface="Noto Sans"/>
                <a:ea typeface="DejaVu Sans"/>
              </a:rPr>
              <a:t>How Functional Programming leads to tight C-code at Runtime</a:t>
            </a:r>
            <a:endParaRPr lang="en-US" sz="3600" b="0" strike="noStrike" spc="-1" dirty="0">
              <a:solidFill>
                <a:srgbClr val="000000"/>
              </a:solidFill>
              <a:latin typeface="Noto Sans"/>
            </a:endParaRPr>
          </a:p>
        </p:txBody>
      </p:sp>
      <p:pic>
        <p:nvPicPr>
          <p:cNvPr id="222" name="Picture 30" descr="Creative Commos CC By 4.0 License Logo with link to license page">
            <a:hlinkClick r:id="rId8"/>
          </p:cNvPr>
          <p:cNvPicPr/>
          <p:nvPr/>
        </p:nvPicPr>
        <p:blipFill>
          <a:blip r:embed="rId9"/>
          <a:stretch/>
        </p:blipFill>
        <p:spPr>
          <a:xfrm>
            <a:off x="333360" y="6858000"/>
            <a:ext cx="691560" cy="241920"/>
          </a:xfrm>
          <a:prstGeom prst="rect">
            <a:avLst/>
          </a:prstGeom>
          <a:ln>
            <a:noFill/>
          </a:ln>
        </p:spPr>
      </p:pic>
      <p:sp>
        <p:nvSpPr>
          <p:cNvPr id="4" name="Slide Number Placeholder 3">
            <a:extLst>
              <a:ext uri="{FF2B5EF4-FFF2-40B4-BE49-F238E27FC236}">
                <a16:creationId xmlns:a16="http://schemas.microsoft.com/office/drawing/2014/main" id="{CAD550B3-FCD5-1AD9-1526-97E990FA7EB8}"/>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1</a:t>
            </a:fld>
            <a:endParaRPr lang="en-US" sz="1200" b="0" strike="noStrike" spc="-1">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0FB5-0B8F-A234-8230-69462CF19A41}"/>
              </a:ext>
            </a:extLst>
          </p:cNvPr>
          <p:cNvSpPr>
            <a:spLocks noGrp="1"/>
          </p:cNvSpPr>
          <p:nvPr>
            <p:ph type="title" idx="10"/>
          </p:nvPr>
        </p:nvSpPr>
        <p:spPr/>
        <p:txBody>
          <a:bodyPr/>
          <a:lstStyle/>
          <a:p>
            <a:r>
              <a:rPr lang="en-US" sz="4000" dirty="0"/>
              <a:t>Use Daffodil: NACHA as JSON Please...</a:t>
            </a:r>
          </a:p>
        </p:txBody>
      </p:sp>
      <p:sp>
        <p:nvSpPr>
          <p:cNvPr id="3" name="Text Placeholder 2">
            <a:extLst>
              <a:ext uri="{FF2B5EF4-FFF2-40B4-BE49-F238E27FC236}">
                <a16:creationId xmlns:a16="http://schemas.microsoft.com/office/drawing/2014/main" id="{F8A61DCE-DA52-68B0-E5C2-EF6C71B433F2}"/>
              </a:ext>
            </a:extLst>
          </p:cNvPr>
          <p:cNvSpPr>
            <a:spLocks noGrp="1"/>
          </p:cNvSpPr>
          <p:nvPr>
            <p:ph type="body" sz="quarter" idx="11"/>
          </p:nvPr>
        </p:nvSpPr>
        <p:spPr>
          <a:xfrm>
            <a:off x="277560" y="1059656"/>
            <a:ext cx="11618518" cy="5536454"/>
          </a:xfrm>
        </p:spPr>
        <p:txBody>
          <a:bodyPr>
            <a:normAutofit fontScale="70000" lnSpcReduction="20000"/>
          </a:bodyPr>
          <a:lstStyle/>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ACHFile</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FileHeaderRecord</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RecordTypeCode</a:t>
            </a:r>
            <a:r>
              <a:rPr lang="en-US" b="1" dirty="0">
                <a:latin typeface="Courier New" panose="02070309020205020404" pitchFamily="49" charset="0"/>
                <a:cs typeface="Courier New" panose="02070309020205020404" pitchFamily="49" charset="0"/>
              </a:rPr>
              <a:t>": "1", </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PriorityCode</a:t>
            </a:r>
            <a:r>
              <a:rPr lang="en-US" b="1" dirty="0">
                <a:latin typeface="Courier New" panose="02070309020205020404" pitchFamily="49" charset="0"/>
                <a:cs typeface="Courier New" panose="02070309020205020404" pitchFamily="49" charset="0"/>
              </a:rPr>
              <a:t>": "01", </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ImmediateDestination</a:t>
            </a:r>
            <a:r>
              <a:rPr lang="en-US" b="1" dirty="0">
                <a:latin typeface="Courier New" panose="02070309020205020404" pitchFamily="49" charset="0"/>
                <a:cs typeface="Courier New" panose="02070309020205020404" pitchFamily="49" charset="0"/>
              </a:rPr>
              <a:t>": " 123456789", </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ImmediateOrigin</a:t>
            </a:r>
            <a:r>
              <a:rPr lang="en-US" b="1" dirty="0">
                <a:latin typeface="Courier New" panose="02070309020205020404" pitchFamily="49" charset="0"/>
                <a:cs typeface="Courier New" panose="02070309020205020404" pitchFamily="49" charset="0"/>
              </a:rPr>
              <a:t>": " 987654321", </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FileCreationDate</a:t>
            </a:r>
            <a:r>
              <a:rPr lang="en-US" b="1" dirty="0">
                <a:latin typeface="Courier New" panose="02070309020205020404" pitchFamily="49" charset="0"/>
                <a:cs typeface="Courier New" panose="02070309020205020404" pitchFamily="49" charset="0"/>
              </a:rPr>
              <a:t>": "071030", </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FileCreationTime</a:t>
            </a:r>
            <a:r>
              <a:rPr lang="en-US" b="1" dirty="0">
                <a:latin typeface="Courier New" panose="02070309020205020404" pitchFamily="49" charset="0"/>
                <a:cs typeface="Courier New" panose="02070309020205020404" pitchFamily="49" charset="0"/>
              </a:rPr>
              <a:t>": "1634", </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FileIdModifier</a:t>
            </a:r>
            <a:r>
              <a:rPr lang="en-US" b="1" dirty="0">
                <a:latin typeface="Courier New" panose="02070309020205020404" pitchFamily="49" charset="0"/>
                <a:cs typeface="Courier New" panose="02070309020205020404" pitchFamily="49" charset="0"/>
              </a:rPr>
              <a:t>": "A", </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RecordSize</a:t>
            </a:r>
            <a:r>
              <a:rPr lang="en-US" b="1" dirty="0">
                <a:latin typeface="Courier New" panose="02070309020205020404" pitchFamily="49" charset="0"/>
                <a:cs typeface="Courier New" panose="02070309020205020404" pitchFamily="49" charset="0"/>
              </a:rPr>
              <a:t>": "094", </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ImmediateDestinationName</a:t>
            </a:r>
            <a:r>
              <a:rPr lang="en-US" b="1" dirty="0">
                <a:latin typeface="Courier New" panose="02070309020205020404" pitchFamily="49" charset="0"/>
                <a:cs typeface="Courier New" panose="02070309020205020404" pitchFamily="49" charset="0"/>
              </a:rPr>
              <a:t>": "TEST Destination ", "</a:t>
            </a:r>
            <a:r>
              <a:rPr lang="en-US" b="1" dirty="0" err="1">
                <a:latin typeface="Courier New" panose="02070309020205020404" pitchFamily="49" charset="0"/>
                <a:cs typeface="Courier New" panose="02070309020205020404" pitchFamily="49" charset="0"/>
              </a:rPr>
              <a:t>ImmediateOriginName</a:t>
            </a:r>
            <a:r>
              <a:rPr lang="en-US" b="1" dirty="0">
                <a:latin typeface="Courier New" panose="02070309020205020404" pitchFamily="49" charset="0"/>
                <a:cs typeface="Courier New" panose="02070309020205020404" pitchFamily="49" charset="0"/>
              </a:rPr>
              <a:t>": "TEST Origination ", "</a:t>
            </a:r>
            <a:r>
              <a:rPr lang="en-US" b="1" dirty="0" err="1">
                <a:latin typeface="Courier New" panose="02070309020205020404" pitchFamily="49" charset="0"/>
                <a:cs typeface="Courier New" panose="02070309020205020404" pitchFamily="49" charset="0"/>
              </a:rPr>
              <a:t>ReferenceCode</a:t>
            </a:r>
            <a:r>
              <a:rPr lang="en-US" b="1" dirty="0">
                <a:latin typeface="Courier New" panose="02070309020205020404" pitchFamily="49" charset="0"/>
                <a:cs typeface="Courier New" panose="02070309020205020404" pitchFamily="49" charset="0"/>
              </a:rPr>
              <a:t>": " " }, </a:t>
            </a:r>
          </a:p>
          <a:p>
            <a:pPr marL="0" indent="0">
              <a:buNone/>
            </a:pPr>
            <a:r>
              <a:rPr lang="en-US" b="1" dirty="0">
                <a:latin typeface="Courier New" panose="02070309020205020404" pitchFamily="49" charset="0"/>
                <a:cs typeface="Courier New" panose="02070309020205020404" pitchFamily="49" charset="0"/>
              </a:rPr>
              <a:t>"Batch": [ { </a:t>
            </a:r>
            <a:r>
              <a:rPr lang="en-US" dirty="0"/>
              <a:t>...</a:t>
            </a:r>
          </a:p>
        </p:txBody>
      </p:sp>
      <p:sp>
        <p:nvSpPr>
          <p:cNvPr id="4" name="Slide Number Placeholder 3">
            <a:extLst>
              <a:ext uri="{FF2B5EF4-FFF2-40B4-BE49-F238E27FC236}">
                <a16:creationId xmlns:a16="http://schemas.microsoft.com/office/drawing/2014/main" id="{5D8208B4-30FA-6A2E-6C08-2C5DDA947DB4}"/>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10</a:t>
            </a:fld>
            <a:endParaRPr lang="en-US" sz="1200" b="0" strike="noStrike" spc="-1" dirty="0">
              <a:latin typeface="Times New Roman"/>
            </a:endParaRPr>
          </a:p>
        </p:txBody>
      </p:sp>
    </p:spTree>
    <p:extLst>
      <p:ext uri="{BB962C8B-B14F-4D97-AF65-F5344CB8AC3E}">
        <p14:creationId xmlns:p14="http://schemas.microsoft.com/office/powerpoint/2010/main" val="252698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0FB5-0B8F-A234-8230-69462CF19A41}"/>
              </a:ext>
            </a:extLst>
          </p:cNvPr>
          <p:cNvSpPr>
            <a:spLocks noGrp="1"/>
          </p:cNvSpPr>
          <p:nvPr>
            <p:ph type="title" idx="10"/>
          </p:nvPr>
        </p:nvSpPr>
        <p:spPr/>
        <p:txBody>
          <a:bodyPr/>
          <a:lstStyle/>
          <a:p>
            <a:r>
              <a:rPr lang="en-US" sz="4000" dirty="0"/>
              <a:t>Use Daffodil: NACHA as XML Please...</a:t>
            </a:r>
          </a:p>
        </p:txBody>
      </p:sp>
      <p:sp>
        <p:nvSpPr>
          <p:cNvPr id="3" name="Text Placeholder 2">
            <a:extLst>
              <a:ext uri="{FF2B5EF4-FFF2-40B4-BE49-F238E27FC236}">
                <a16:creationId xmlns:a16="http://schemas.microsoft.com/office/drawing/2014/main" id="{F8A61DCE-DA52-68B0-E5C2-EF6C71B433F2}"/>
              </a:ext>
            </a:extLst>
          </p:cNvPr>
          <p:cNvSpPr>
            <a:spLocks noGrp="1"/>
          </p:cNvSpPr>
          <p:nvPr>
            <p:ph type="body" sz="quarter" idx="11"/>
          </p:nvPr>
        </p:nvSpPr>
        <p:spPr>
          <a:xfrm>
            <a:off x="286741" y="937426"/>
            <a:ext cx="11618518" cy="5536454"/>
          </a:xfrm>
        </p:spPr>
        <p:txBody>
          <a:bodyPr>
            <a:normAutofit fontScale="62500" lnSpcReduction="20000"/>
          </a:bodyPr>
          <a:lstStyle/>
          <a:p>
            <a:pPr marL="0" indent="0">
              <a:buNone/>
            </a:pPr>
            <a:r>
              <a:rPr lang="en-US" sz="3200" b="1" dirty="0">
                <a:latin typeface="Courier New" panose="02070309020205020404" pitchFamily="49" charset="0"/>
                <a:cs typeface="Courier New" panose="02070309020205020404" pitchFamily="49" charset="0"/>
              </a:rPr>
              <a:t>&lt;</a:t>
            </a:r>
            <a:r>
              <a:rPr lang="en-US" sz="3200" b="1" dirty="0" err="1">
                <a:latin typeface="Courier New" panose="02070309020205020404" pitchFamily="49" charset="0"/>
                <a:cs typeface="Courier New" panose="02070309020205020404" pitchFamily="49" charset="0"/>
              </a:rPr>
              <a:t>ACHFile</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xmlns</a:t>
            </a:r>
            <a:r>
              <a:rPr lang="en-US" sz="3200" b="1" dirty="0">
                <a:latin typeface="Courier New" panose="02070309020205020404" pitchFamily="49" charset="0"/>
                <a:cs typeface="Courier New" panose="02070309020205020404" pitchFamily="49" charset="0"/>
              </a:rPr>
              <a:t>="ach:2013"&gt; </a:t>
            </a:r>
          </a:p>
          <a:p>
            <a:pPr marL="0" indent="0">
              <a:buNone/>
            </a:pPr>
            <a:r>
              <a:rPr lang="en-US" sz="3200" b="1" dirty="0">
                <a:latin typeface="Courier New" panose="02070309020205020404" pitchFamily="49" charset="0"/>
                <a:cs typeface="Courier New" panose="02070309020205020404" pitchFamily="49" charset="0"/>
              </a:rPr>
              <a:t>&lt;</a:t>
            </a:r>
            <a:r>
              <a:rPr lang="en-US" sz="3200" b="1" dirty="0" err="1">
                <a:latin typeface="Courier New" panose="02070309020205020404" pitchFamily="49" charset="0"/>
                <a:cs typeface="Courier New" panose="02070309020205020404" pitchFamily="49" charset="0"/>
              </a:rPr>
              <a:t>FileHeaderRecord</a:t>
            </a:r>
            <a:r>
              <a:rPr lang="en-US" sz="3200" b="1" dirty="0">
                <a:latin typeface="Courier New" panose="02070309020205020404" pitchFamily="49" charset="0"/>
                <a:cs typeface="Courier New" panose="02070309020205020404" pitchFamily="49" charset="0"/>
              </a:rPr>
              <a:t>&gt; </a:t>
            </a:r>
          </a:p>
          <a:p>
            <a:pPr marL="0" indent="0">
              <a:buNone/>
            </a:pPr>
            <a:r>
              <a:rPr lang="en-US" sz="3200" b="1" dirty="0">
                <a:latin typeface="Courier New" panose="02070309020205020404" pitchFamily="49" charset="0"/>
                <a:cs typeface="Courier New" panose="02070309020205020404" pitchFamily="49" charset="0"/>
              </a:rPr>
              <a:t>&lt;</a:t>
            </a:r>
            <a:r>
              <a:rPr lang="en-US" sz="3200" b="1" dirty="0" err="1">
                <a:latin typeface="Courier New" panose="02070309020205020404" pitchFamily="49" charset="0"/>
                <a:cs typeface="Courier New" panose="02070309020205020404" pitchFamily="49" charset="0"/>
              </a:rPr>
              <a:t>RecordTypeCode</a:t>
            </a:r>
            <a:r>
              <a:rPr lang="en-US" sz="3200" b="1" dirty="0">
                <a:latin typeface="Courier New" panose="02070309020205020404" pitchFamily="49" charset="0"/>
                <a:cs typeface="Courier New" panose="02070309020205020404" pitchFamily="49" charset="0"/>
              </a:rPr>
              <a:t>&gt;1&lt;/</a:t>
            </a:r>
            <a:r>
              <a:rPr lang="en-US" sz="3200" b="1" dirty="0" err="1">
                <a:latin typeface="Courier New" panose="02070309020205020404" pitchFamily="49" charset="0"/>
                <a:cs typeface="Courier New" panose="02070309020205020404" pitchFamily="49" charset="0"/>
              </a:rPr>
              <a:t>RecordTypeCode</a:t>
            </a:r>
            <a:r>
              <a:rPr lang="en-US" sz="3200" b="1" dirty="0">
                <a:latin typeface="Courier New" panose="02070309020205020404" pitchFamily="49" charset="0"/>
                <a:cs typeface="Courier New" panose="02070309020205020404" pitchFamily="49" charset="0"/>
              </a:rPr>
              <a:t>&gt;</a:t>
            </a:r>
          </a:p>
          <a:p>
            <a:pPr marL="0" indent="0">
              <a:buNone/>
            </a:pPr>
            <a:r>
              <a:rPr lang="en-US" sz="3200" b="1" dirty="0">
                <a:latin typeface="Courier New" panose="02070309020205020404" pitchFamily="49" charset="0"/>
                <a:cs typeface="Courier New" panose="02070309020205020404" pitchFamily="49" charset="0"/>
              </a:rPr>
              <a:t> &lt;</a:t>
            </a:r>
            <a:r>
              <a:rPr lang="en-US" sz="3200" b="1" dirty="0" err="1">
                <a:latin typeface="Courier New" panose="02070309020205020404" pitchFamily="49" charset="0"/>
                <a:cs typeface="Courier New" panose="02070309020205020404" pitchFamily="49" charset="0"/>
              </a:rPr>
              <a:t>PriorityCode</a:t>
            </a:r>
            <a:r>
              <a:rPr lang="en-US" sz="3200" b="1" dirty="0">
                <a:latin typeface="Courier New" panose="02070309020205020404" pitchFamily="49" charset="0"/>
                <a:cs typeface="Courier New" panose="02070309020205020404" pitchFamily="49" charset="0"/>
              </a:rPr>
              <a:t>&gt;01&lt;/</a:t>
            </a:r>
            <a:r>
              <a:rPr lang="en-US" sz="3200" b="1" dirty="0" err="1">
                <a:latin typeface="Courier New" panose="02070309020205020404" pitchFamily="49" charset="0"/>
                <a:cs typeface="Courier New" panose="02070309020205020404" pitchFamily="49" charset="0"/>
              </a:rPr>
              <a:t>PriorityCode</a:t>
            </a:r>
            <a:r>
              <a:rPr lang="en-US" sz="3200" b="1" dirty="0">
                <a:latin typeface="Courier New" panose="02070309020205020404" pitchFamily="49" charset="0"/>
                <a:cs typeface="Courier New" panose="02070309020205020404" pitchFamily="49" charset="0"/>
              </a:rPr>
              <a:t>&gt; </a:t>
            </a:r>
          </a:p>
          <a:p>
            <a:pPr marL="0" indent="0">
              <a:buNone/>
            </a:pPr>
            <a:r>
              <a:rPr lang="en-US" sz="3200" b="1" dirty="0">
                <a:latin typeface="Courier New" panose="02070309020205020404" pitchFamily="49" charset="0"/>
                <a:cs typeface="Courier New" panose="02070309020205020404" pitchFamily="49" charset="0"/>
              </a:rPr>
              <a:t>&lt;</a:t>
            </a:r>
            <a:r>
              <a:rPr lang="en-US" sz="3200" b="1" dirty="0" err="1">
                <a:latin typeface="Courier New" panose="02070309020205020404" pitchFamily="49" charset="0"/>
                <a:cs typeface="Courier New" panose="02070309020205020404" pitchFamily="49" charset="0"/>
              </a:rPr>
              <a:t>ImmediateDestination</a:t>
            </a:r>
            <a:r>
              <a:rPr lang="en-US" sz="3200" b="1" dirty="0">
                <a:latin typeface="Courier New" panose="02070309020205020404" pitchFamily="49" charset="0"/>
                <a:cs typeface="Courier New" panose="02070309020205020404" pitchFamily="49" charset="0"/>
              </a:rPr>
              <a:t>&gt; 123456789&lt;/</a:t>
            </a:r>
            <a:r>
              <a:rPr lang="en-US" sz="3200" b="1" dirty="0" err="1">
                <a:latin typeface="Courier New" panose="02070309020205020404" pitchFamily="49" charset="0"/>
                <a:cs typeface="Courier New" panose="02070309020205020404" pitchFamily="49" charset="0"/>
              </a:rPr>
              <a:t>ImmediateDestination</a:t>
            </a:r>
            <a:r>
              <a:rPr lang="en-US" sz="3200" b="1" dirty="0">
                <a:latin typeface="Courier New" panose="02070309020205020404" pitchFamily="49" charset="0"/>
                <a:cs typeface="Courier New" panose="02070309020205020404" pitchFamily="49" charset="0"/>
              </a:rPr>
              <a:t>&gt; </a:t>
            </a:r>
          </a:p>
          <a:p>
            <a:pPr marL="0" indent="0">
              <a:buNone/>
            </a:pPr>
            <a:r>
              <a:rPr lang="en-US" sz="3200" b="1" dirty="0">
                <a:latin typeface="Courier New" panose="02070309020205020404" pitchFamily="49" charset="0"/>
                <a:cs typeface="Courier New" panose="02070309020205020404" pitchFamily="49" charset="0"/>
              </a:rPr>
              <a:t>&lt;</a:t>
            </a:r>
            <a:r>
              <a:rPr lang="en-US" sz="3200" b="1" dirty="0" err="1">
                <a:latin typeface="Courier New" panose="02070309020205020404" pitchFamily="49" charset="0"/>
                <a:cs typeface="Courier New" panose="02070309020205020404" pitchFamily="49" charset="0"/>
              </a:rPr>
              <a:t>ImmediateOrigin</a:t>
            </a:r>
            <a:r>
              <a:rPr lang="en-US" sz="3200" b="1" dirty="0">
                <a:latin typeface="Courier New" panose="02070309020205020404" pitchFamily="49" charset="0"/>
                <a:cs typeface="Courier New" panose="02070309020205020404" pitchFamily="49" charset="0"/>
              </a:rPr>
              <a:t>&gt; 987654321&lt;/</a:t>
            </a:r>
            <a:r>
              <a:rPr lang="en-US" sz="3200" b="1" dirty="0" err="1">
                <a:latin typeface="Courier New" panose="02070309020205020404" pitchFamily="49" charset="0"/>
                <a:cs typeface="Courier New" panose="02070309020205020404" pitchFamily="49" charset="0"/>
              </a:rPr>
              <a:t>ImmediateOrigin</a:t>
            </a:r>
            <a:r>
              <a:rPr lang="en-US" sz="3200" b="1" dirty="0">
                <a:latin typeface="Courier New" panose="02070309020205020404" pitchFamily="49" charset="0"/>
                <a:cs typeface="Courier New" panose="02070309020205020404" pitchFamily="49" charset="0"/>
              </a:rPr>
              <a:t>&gt; </a:t>
            </a:r>
          </a:p>
          <a:p>
            <a:pPr marL="0" indent="0">
              <a:buNone/>
            </a:pPr>
            <a:r>
              <a:rPr lang="en-US" sz="3200" b="1" dirty="0">
                <a:latin typeface="Courier New" panose="02070309020205020404" pitchFamily="49" charset="0"/>
                <a:cs typeface="Courier New" panose="02070309020205020404" pitchFamily="49" charset="0"/>
              </a:rPr>
              <a:t>&lt;</a:t>
            </a:r>
            <a:r>
              <a:rPr lang="en-US" sz="3200" b="1" dirty="0" err="1">
                <a:latin typeface="Courier New" panose="02070309020205020404" pitchFamily="49" charset="0"/>
                <a:cs typeface="Courier New" panose="02070309020205020404" pitchFamily="49" charset="0"/>
              </a:rPr>
              <a:t>FileCreationDate</a:t>
            </a:r>
            <a:r>
              <a:rPr lang="en-US" sz="3200" b="1" dirty="0">
                <a:latin typeface="Courier New" panose="02070309020205020404" pitchFamily="49" charset="0"/>
                <a:cs typeface="Courier New" panose="02070309020205020404" pitchFamily="49" charset="0"/>
              </a:rPr>
              <a:t>&gt;071030&lt;/</a:t>
            </a:r>
            <a:r>
              <a:rPr lang="en-US" sz="3200" b="1" dirty="0" err="1">
                <a:latin typeface="Courier New" panose="02070309020205020404" pitchFamily="49" charset="0"/>
                <a:cs typeface="Courier New" panose="02070309020205020404" pitchFamily="49" charset="0"/>
              </a:rPr>
              <a:t>FileCreationDate</a:t>
            </a:r>
            <a:r>
              <a:rPr lang="en-US" sz="3200" b="1" dirty="0">
                <a:latin typeface="Courier New" panose="02070309020205020404" pitchFamily="49" charset="0"/>
                <a:cs typeface="Courier New" panose="02070309020205020404" pitchFamily="49" charset="0"/>
              </a:rPr>
              <a:t>&gt; </a:t>
            </a:r>
          </a:p>
          <a:p>
            <a:pPr marL="0" indent="0">
              <a:buNone/>
            </a:pPr>
            <a:r>
              <a:rPr lang="en-US" sz="3200" b="1" dirty="0">
                <a:latin typeface="Courier New" panose="02070309020205020404" pitchFamily="49" charset="0"/>
                <a:cs typeface="Courier New" panose="02070309020205020404" pitchFamily="49" charset="0"/>
              </a:rPr>
              <a:t>&lt;</a:t>
            </a:r>
            <a:r>
              <a:rPr lang="en-US" sz="3200" b="1" dirty="0" err="1">
                <a:latin typeface="Courier New" panose="02070309020205020404" pitchFamily="49" charset="0"/>
                <a:cs typeface="Courier New" panose="02070309020205020404" pitchFamily="49" charset="0"/>
              </a:rPr>
              <a:t>FileCreationTime</a:t>
            </a:r>
            <a:r>
              <a:rPr lang="en-US" sz="3200" b="1" dirty="0">
                <a:latin typeface="Courier New" panose="02070309020205020404" pitchFamily="49" charset="0"/>
                <a:cs typeface="Courier New" panose="02070309020205020404" pitchFamily="49" charset="0"/>
              </a:rPr>
              <a:t>&gt;1634&lt;/</a:t>
            </a:r>
            <a:r>
              <a:rPr lang="en-US" sz="3200" b="1" dirty="0" err="1">
                <a:latin typeface="Courier New" panose="02070309020205020404" pitchFamily="49" charset="0"/>
                <a:cs typeface="Courier New" panose="02070309020205020404" pitchFamily="49" charset="0"/>
              </a:rPr>
              <a:t>FileCreationTime</a:t>
            </a:r>
            <a:r>
              <a:rPr lang="en-US" sz="3200" b="1" dirty="0">
                <a:latin typeface="Courier New" panose="02070309020205020404" pitchFamily="49" charset="0"/>
                <a:cs typeface="Courier New" panose="02070309020205020404" pitchFamily="49" charset="0"/>
              </a:rPr>
              <a:t>&gt; </a:t>
            </a:r>
          </a:p>
          <a:p>
            <a:pPr marL="0" indent="0">
              <a:buNone/>
            </a:pPr>
            <a:r>
              <a:rPr lang="en-US" sz="3200" b="1" dirty="0">
                <a:latin typeface="Courier New" panose="02070309020205020404" pitchFamily="49" charset="0"/>
                <a:cs typeface="Courier New" panose="02070309020205020404" pitchFamily="49" charset="0"/>
              </a:rPr>
              <a:t>&lt;</a:t>
            </a:r>
            <a:r>
              <a:rPr lang="en-US" sz="3200" b="1" dirty="0" err="1">
                <a:latin typeface="Courier New" panose="02070309020205020404" pitchFamily="49" charset="0"/>
                <a:cs typeface="Courier New" panose="02070309020205020404" pitchFamily="49" charset="0"/>
              </a:rPr>
              <a:t>FileIdModifier</a:t>
            </a:r>
            <a:r>
              <a:rPr lang="en-US" sz="3200" b="1" dirty="0">
                <a:latin typeface="Courier New" panose="02070309020205020404" pitchFamily="49" charset="0"/>
                <a:cs typeface="Courier New" panose="02070309020205020404" pitchFamily="49" charset="0"/>
              </a:rPr>
              <a:t>&gt;A&lt;/</a:t>
            </a:r>
            <a:r>
              <a:rPr lang="en-US" sz="3200" b="1" dirty="0" err="1">
                <a:latin typeface="Courier New" panose="02070309020205020404" pitchFamily="49" charset="0"/>
                <a:cs typeface="Courier New" panose="02070309020205020404" pitchFamily="49" charset="0"/>
              </a:rPr>
              <a:t>FileIdModifier</a:t>
            </a:r>
            <a:r>
              <a:rPr lang="en-US" sz="3200" b="1" dirty="0">
                <a:latin typeface="Courier New" panose="02070309020205020404" pitchFamily="49" charset="0"/>
                <a:cs typeface="Courier New" panose="02070309020205020404" pitchFamily="49" charset="0"/>
              </a:rPr>
              <a:t>&gt;</a:t>
            </a:r>
          </a:p>
          <a:p>
            <a:pPr marL="0" indent="0">
              <a:buNone/>
            </a:pPr>
            <a:r>
              <a:rPr lang="en-US" sz="3200" b="1" dirty="0">
                <a:latin typeface="Courier New" panose="02070309020205020404" pitchFamily="49" charset="0"/>
                <a:cs typeface="Courier New" panose="02070309020205020404" pitchFamily="49" charset="0"/>
              </a:rPr>
              <a:t>&lt;</a:t>
            </a:r>
            <a:r>
              <a:rPr lang="en-US" sz="3200" b="1" dirty="0" err="1">
                <a:latin typeface="Courier New" panose="02070309020205020404" pitchFamily="49" charset="0"/>
                <a:cs typeface="Courier New" panose="02070309020205020404" pitchFamily="49" charset="0"/>
              </a:rPr>
              <a:t>RecordSize</a:t>
            </a:r>
            <a:r>
              <a:rPr lang="en-US" sz="3200" b="1" dirty="0">
                <a:latin typeface="Courier New" panose="02070309020205020404" pitchFamily="49" charset="0"/>
                <a:cs typeface="Courier New" panose="02070309020205020404" pitchFamily="49" charset="0"/>
              </a:rPr>
              <a:t>&gt;094&lt;/</a:t>
            </a:r>
            <a:r>
              <a:rPr lang="en-US" sz="3200" b="1" dirty="0" err="1">
                <a:latin typeface="Courier New" panose="02070309020205020404" pitchFamily="49" charset="0"/>
                <a:cs typeface="Courier New" panose="02070309020205020404" pitchFamily="49" charset="0"/>
              </a:rPr>
              <a:t>RecordSize</a:t>
            </a:r>
            <a:r>
              <a:rPr lang="en-US" sz="3200" b="1" dirty="0">
                <a:latin typeface="Courier New" panose="02070309020205020404" pitchFamily="49" charset="0"/>
                <a:cs typeface="Courier New" panose="02070309020205020404" pitchFamily="49" charset="0"/>
              </a:rPr>
              <a:t>&gt; </a:t>
            </a:r>
          </a:p>
          <a:p>
            <a:pPr marL="0" indent="0">
              <a:buNone/>
            </a:pPr>
            <a:r>
              <a:rPr lang="en-US" sz="3200" b="1" dirty="0">
                <a:latin typeface="Courier New" panose="02070309020205020404" pitchFamily="49" charset="0"/>
                <a:cs typeface="Courier New" panose="02070309020205020404" pitchFamily="49" charset="0"/>
              </a:rPr>
              <a:t>&lt;</a:t>
            </a:r>
            <a:r>
              <a:rPr lang="en-US" sz="3200" b="1" dirty="0" err="1">
                <a:latin typeface="Courier New" panose="02070309020205020404" pitchFamily="49" charset="0"/>
                <a:cs typeface="Courier New" panose="02070309020205020404" pitchFamily="49" charset="0"/>
              </a:rPr>
              <a:t>ImmediateDestinationName</a:t>
            </a:r>
            <a:r>
              <a:rPr lang="en-US" sz="3200" b="1" dirty="0">
                <a:latin typeface="Courier New" panose="02070309020205020404" pitchFamily="49" charset="0"/>
                <a:cs typeface="Courier New" panose="02070309020205020404" pitchFamily="49" charset="0"/>
              </a:rPr>
              <a:t>&gt;TEST Destination &lt;/</a:t>
            </a:r>
            <a:r>
              <a:rPr lang="en-US" sz="3200" b="1" dirty="0" err="1">
                <a:latin typeface="Courier New" panose="02070309020205020404" pitchFamily="49" charset="0"/>
                <a:cs typeface="Courier New" panose="02070309020205020404" pitchFamily="49" charset="0"/>
              </a:rPr>
              <a:t>ImmediateDestinationName</a:t>
            </a:r>
            <a:r>
              <a:rPr lang="en-US" sz="3200" b="1" dirty="0">
                <a:latin typeface="Courier New" panose="02070309020205020404" pitchFamily="49" charset="0"/>
                <a:cs typeface="Courier New" panose="02070309020205020404" pitchFamily="49" charset="0"/>
              </a:rPr>
              <a:t>&gt; </a:t>
            </a:r>
          </a:p>
          <a:p>
            <a:pPr marL="0" indent="0">
              <a:buNone/>
            </a:pPr>
            <a:r>
              <a:rPr lang="en-US" sz="3200" b="1" dirty="0">
                <a:latin typeface="Courier New" panose="02070309020205020404" pitchFamily="49" charset="0"/>
                <a:cs typeface="Courier New" panose="02070309020205020404" pitchFamily="49" charset="0"/>
              </a:rPr>
              <a:t>&lt;</a:t>
            </a:r>
            <a:r>
              <a:rPr lang="en-US" sz="3200" b="1" dirty="0" err="1">
                <a:latin typeface="Courier New" panose="02070309020205020404" pitchFamily="49" charset="0"/>
                <a:cs typeface="Courier New" panose="02070309020205020404" pitchFamily="49" charset="0"/>
              </a:rPr>
              <a:t>ImmediateOriginName</a:t>
            </a:r>
            <a:r>
              <a:rPr lang="en-US" sz="3200" b="1" dirty="0">
                <a:latin typeface="Courier New" panose="02070309020205020404" pitchFamily="49" charset="0"/>
                <a:cs typeface="Courier New" panose="02070309020205020404" pitchFamily="49" charset="0"/>
              </a:rPr>
              <a:t>&gt;TEST Origination &lt;/</a:t>
            </a:r>
            <a:r>
              <a:rPr lang="en-US" sz="3200" b="1" dirty="0" err="1">
                <a:latin typeface="Courier New" panose="02070309020205020404" pitchFamily="49" charset="0"/>
                <a:cs typeface="Courier New" panose="02070309020205020404" pitchFamily="49" charset="0"/>
              </a:rPr>
              <a:t>ImmediateOriginName</a:t>
            </a:r>
            <a:r>
              <a:rPr lang="en-US" sz="3200" b="1" dirty="0">
                <a:latin typeface="Courier New" panose="02070309020205020404" pitchFamily="49" charset="0"/>
                <a:cs typeface="Courier New" panose="02070309020205020404" pitchFamily="49" charset="0"/>
              </a:rPr>
              <a:t>&gt; </a:t>
            </a:r>
          </a:p>
          <a:p>
            <a:pPr marL="0" indent="0">
              <a:buNone/>
            </a:pPr>
            <a:r>
              <a:rPr lang="en-US" sz="3200" b="1" dirty="0">
                <a:latin typeface="Courier New" panose="02070309020205020404" pitchFamily="49" charset="0"/>
                <a:cs typeface="Courier New" panose="02070309020205020404" pitchFamily="49" charset="0"/>
              </a:rPr>
              <a:t>&lt;</a:t>
            </a:r>
            <a:r>
              <a:rPr lang="en-US" sz="3200" b="1" dirty="0" err="1">
                <a:latin typeface="Courier New" panose="02070309020205020404" pitchFamily="49" charset="0"/>
                <a:cs typeface="Courier New" panose="02070309020205020404" pitchFamily="49" charset="0"/>
              </a:rPr>
              <a:t>ReferenceCode</a:t>
            </a:r>
            <a:r>
              <a:rPr lang="en-US" sz="3200" b="1" dirty="0">
                <a:latin typeface="Courier New" panose="02070309020205020404" pitchFamily="49" charset="0"/>
                <a:cs typeface="Courier New" panose="02070309020205020404" pitchFamily="49" charset="0"/>
              </a:rPr>
              <a:t>&gt; &lt;/</a:t>
            </a:r>
            <a:r>
              <a:rPr lang="en-US" sz="3200" b="1" dirty="0" err="1">
                <a:latin typeface="Courier New" panose="02070309020205020404" pitchFamily="49" charset="0"/>
                <a:cs typeface="Courier New" panose="02070309020205020404" pitchFamily="49" charset="0"/>
              </a:rPr>
              <a:t>ReferenceCode</a:t>
            </a:r>
            <a:r>
              <a:rPr lang="en-US" sz="3200" b="1" dirty="0">
                <a:latin typeface="Courier New" panose="02070309020205020404" pitchFamily="49" charset="0"/>
                <a:cs typeface="Courier New" panose="02070309020205020404" pitchFamily="49" charset="0"/>
              </a:rPr>
              <a:t>&gt; </a:t>
            </a:r>
          </a:p>
          <a:p>
            <a:pPr marL="0" indent="0">
              <a:buNone/>
            </a:pPr>
            <a:r>
              <a:rPr lang="en-US" sz="3200" b="1" dirty="0">
                <a:latin typeface="Courier New" panose="02070309020205020404" pitchFamily="49" charset="0"/>
                <a:cs typeface="Courier New" panose="02070309020205020404" pitchFamily="49" charset="0"/>
              </a:rPr>
              <a:t>&lt;/</a:t>
            </a:r>
            <a:r>
              <a:rPr lang="en-US" sz="3600" b="1" dirty="0" err="1">
                <a:latin typeface="Courier New" panose="02070309020205020404" pitchFamily="49" charset="0"/>
                <a:cs typeface="Courier New" panose="02070309020205020404" pitchFamily="49" charset="0"/>
              </a:rPr>
              <a:t>FileHeaderRecord</a:t>
            </a:r>
            <a:r>
              <a:rPr lang="en-US" sz="3200" b="1" dirty="0">
                <a:latin typeface="Courier New" panose="02070309020205020404" pitchFamily="49" charset="0"/>
                <a:cs typeface="Courier New" panose="02070309020205020404" pitchFamily="49" charset="0"/>
              </a:rPr>
              <a:t>&gt; ...</a:t>
            </a:r>
          </a:p>
        </p:txBody>
      </p:sp>
      <p:sp>
        <p:nvSpPr>
          <p:cNvPr id="4" name="Slide Number Placeholder 3">
            <a:extLst>
              <a:ext uri="{FF2B5EF4-FFF2-40B4-BE49-F238E27FC236}">
                <a16:creationId xmlns:a16="http://schemas.microsoft.com/office/drawing/2014/main" id="{5D8208B4-30FA-6A2E-6C08-2C5DDA947DB4}"/>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11</a:t>
            </a:fld>
            <a:endParaRPr lang="en-US" sz="1200" b="0" strike="noStrike" spc="-1" dirty="0">
              <a:latin typeface="Times New Roman"/>
            </a:endParaRPr>
          </a:p>
        </p:txBody>
      </p:sp>
    </p:spTree>
    <p:extLst>
      <p:ext uri="{BB962C8B-B14F-4D97-AF65-F5344CB8AC3E}">
        <p14:creationId xmlns:p14="http://schemas.microsoft.com/office/powerpoint/2010/main" val="148605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301680" y="3511080"/>
            <a:ext cx="11023200" cy="1361160"/>
          </a:xfrm>
          <a:prstGeom prst="rect">
            <a:avLst/>
          </a:prstGeom>
          <a:noFill/>
          <a:ln>
            <a:noFill/>
          </a:ln>
        </p:spPr>
        <p:style>
          <a:lnRef idx="0">
            <a:scrgbClr r="0" g="0" b="0"/>
          </a:lnRef>
          <a:fillRef idx="0">
            <a:scrgbClr r="0" g="0" b="0"/>
          </a:fillRef>
          <a:effectRef idx="0">
            <a:scrgbClr r="0" g="0" b="0"/>
          </a:effectRef>
          <a:fontRef idx="minor"/>
        </p:style>
      </p:sp>
      <p:sp>
        <p:nvSpPr>
          <p:cNvPr id="244" name="CustomShape 2"/>
          <p:cNvSpPr/>
          <p:nvPr/>
        </p:nvSpPr>
        <p:spPr>
          <a:xfrm>
            <a:off x="301680" y="1861560"/>
            <a:ext cx="11023200" cy="1499040"/>
          </a:xfrm>
          <a:prstGeom prst="rect">
            <a:avLst/>
          </a:prstGeom>
          <a:noFill/>
          <a:ln>
            <a:noFill/>
          </a:ln>
        </p:spPr>
        <p:style>
          <a:lnRef idx="0">
            <a:scrgbClr r="0" g="0" b="0"/>
          </a:lnRef>
          <a:fillRef idx="0">
            <a:scrgbClr r="0" g="0" b="0"/>
          </a:fillRef>
          <a:effectRef idx="0">
            <a:scrgbClr r="0" g="0" b="0"/>
          </a:effectRef>
          <a:fontRef idx="minor"/>
        </p:style>
      </p:sp>
      <p:sp>
        <p:nvSpPr>
          <p:cNvPr id="2" name="Title 1">
            <a:extLst>
              <a:ext uri="{FF2B5EF4-FFF2-40B4-BE49-F238E27FC236}">
                <a16:creationId xmlns:a16="http://schemas.microsoft.com/office/drawing/2014/main" id="{985A25C5-E816-7881-AA72-2C628415C3CA}"/>
              </a:ext>
            </a:extLst>
          </p:cNvPr>
          <p:cNvSpPr>
            <a:spLocks noGrp="1"/>
          </p:cNvSpPr>
          <p:nvPr>
            <p:ph type="title" idx="10"/>
          </p:nvPr>
        </p:nvSpPr>
        <p:spPr>
          <a:xfrm>
            <a:off x="767086" y="3076020"/>
            <a:ext cx="11023199" cy="705960"/>
          </a:xfrm>
        </p:spPr>
        <p:txBody>
          <a:bodyPr/>
          <a:lstStyle/>
          <a:p>
            <a:r>
              <a:rPr lang="en-US" dirty="0"/>
              <a:t>Introduction to </a:t>
            </a:r>
            <a:br>
              <a:rPr lang="en-US" dirty="0"/>
            </a:br>
            <a:br>
              <a:rPr lang="en-US" dirty="0"/>
            </a:br>
            <a:r>
              <a:rPr lang="en-US" dirty="0"/>
              <a:t>Data Format Description Language</a:t>
            </a:r>
            <a:br>
              <a:rPr lang="en-US" dirty="0"/>
            </a:br>
            <a:r>
              <a:rPr lang="en-US" dirty="0"/>
              <a:t> </a:t>
            </a:r>
            <a:br>
              <a:rPr lang="en-US" dirty="0"/>
            </a:br>
            <a:r>
              <a:rPr lang="en-US" dirty="0"/>
              <a:t>aka DFDL</a:t>
            </a:r>
          </a:p>
        </p:txBody>
      </p:sp>
      <p:sp>
        <p:nvSpPr>
          <p:cNvPr id="4" name="Slide Number Placeholder 3">
            <a:extLst>
              <a:ext uri="{FF2B5EF4-FFF2-40B4-BE49-F238E27FC236}">
                <a16:creationId xmlns:a16="http://schemas.microsoft.com/office/drawing/2014/main" id="{3886DC8D-2A9E-CC45-1E6B-C929593DEBF6}"/>
              </a:ext>
            </a:extLst>
          </p:cNvPr>
          <p:cNvSpPr>
            <a:spLocks noGrp="1"/>
          </p:cNvSpPr>
          <p:nvPr>
            <p:ph type="sldNum" idx="11"/>
          </p:nvPr>
        </p:nvSpPr>
        <p:spPr/>
        <p:txBody>
          <a:bodyPr/>
          <a:lstStyle/>
          <a:p>
            <a:pPr algn="r">
              <a:lnSpc>
                <a:spcPct val="100000"/>
              </a:lnSpc>
            </a:pPr>
            <a:fld id="{12577B02-A1D1-463A-981D-1390603FF1D0}" type="slidenum">
              <a:rPr lang="en-US" sz="1200" b="0" strike="noStrike" spc="-1" smtClean="0">
                <a:solidFill>
                  <a:srgbClr val="B2B2B2"/>
                </a:solidFill>
                <a:latin typeface="Noto Sans"/>
              </a:rPr>
              <a:t>12</a:t>
            </a:fld>
            <a:endParaRPr lang="en-US" sz="1200" b="0" strike="noStrike" spc="-1">
              <a:latin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118440" y="162360"/>
            <a:ext cx="11903040" cy="562320"/>
          </a:xfrm>
          <a:prstGeom prst="rect">
            <a:avLst/>
          </a:prstGeom>
          <a:noFill/>
          <a:ln>
            <a:noFill/>
          </a:ln>
        </p:spPr>
        <p:style>
          <a:lnRef idx="0">
            <a:scrgbClr r="0" g="0" b="0"/>
          </a:lnRef>
          <a:fillRef idx="0">
            <a:scrgbClr r="0" g="0" b="0"/>
          </a:fillRef>
          <a:effectRef idx="0">
            <a:scrgbClr r="0" g="0" b="0"/>
          </a:effectRef>
          <a:fontRef idx="minor"/>
        </p:style>
      </p:sp>
      <p:sp>
        <p:nvSpPr>
          <p:cNvPr id="247" name="CustomShape 2"/>
          <p:cNvSpPr/>
          <p:nvPr/>
        </p:nvSpPr>
        <p:spPr>
          <a:xfrm>
            <a:off x="1523880" y="-198360"/>
            <a:ext cx="183600" cy="396000"/>
          </a:xfrm>
          <a:prstGeom prst="rect">
            <a:avLst/>
          </a:prstGeom>
          <a:noFill/>
          <a:ln>
            <a:noFill/>
          </a:ln>
        </p:spPr>
        <p:style>
          <a:lnRef idx="0">
            <a:scrgbClr r="0" g="0" b="0"/>
          </a:lnRef>
          <a:fillRef idx="0">
            <a:scrgbClr r="0" g="0" b="0"/>
          </a:fillRef>
          <a:effectRef idx="0">
            <a:scrgbClr r="0" g="0" b="0"/>
          </a:effectRef>
          <a:fontRef idx="minor"/>
        </p:style>
      </p:sp>
      <p:sp>
        <p:nvSpPr>
          <p:cNvPr id="248" name="CustomShape 3"/>
          <p:cNvSpPr/>
          <p:nvPr/>
        </p:nvSpPr>
        <p:spPr>
          <a:xfrm>
            <a:off x="3166920" y="3019320"/>
            <a:ext cx="7971480" cy="68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599"/>
              </a:spcBef>
              <a:tabLst>
                <a:tab pos="0" algn="l"/>
              </a:tabLst>
            </a:pPr>
            <a:r>
              <a:rPr lang="en-GB" sz="3200" b="1" strike="noStrike" spc="-1" dirty="0" err="1">
                <a:solidFill>
                  <a:srgbClr val="FF0000"/>
                </a:solidFill>
                <a:latin typeface="Noto Mono"/>
                <a:ea typeface="Noto Mono"/>
              </a:rPr>
              <a:t>rlimit</a:t>
            </a:r>
            <a:r>
              <a:rPr lang="en-GB" sz="3200" b="1" strike="noStrike" spc="-1" dirty="0">
                <a:solidFill>
                  <a:srgbClr val="FF0000"/>
                </a:solidFill>
                <a:latin typeface="Noto Mono"/>
                <a:ea typeface="Noto Mono"/>
              </a:rPr>
              <a:t>=</a:t>
            </a:r>
            <a:r>
              <a:rPr lang="en-GB" sz="3200" b="1" strike="noStrike" spc="-1" dirty="0">
                <a:solidFill>
                  <a:srgbClr val="000000"/>
                </a:solidFill>
                <a:latin typeface="Noto Mono"/>
                <a:ea typeface="Noto Mono"/>
              </a:rPr>
              <a:t>5</a:t>
            </a:r>
            <a:r>
              <a:rPr lang="en-GB" sz="3200" b="1" strike="noStrike" spc="-1" dirty="0">
                <a:solidFill>
                  <a:srgbClr val="FF0000"/>
                </a:solidFill>
                <a:latin typeface="Noto Mono"/>
                <a:ea typeface="Noto Mono"/>
              </a:rPr>
              <a:t>;rpngx=</a:t>
            </a:r>
            <a:r>
              <a:rPr lang="en-GB" sz="3200" b="1" strike="noStrike" spc="-1" dirty="0">
                <a:solidFill>
                  <a:srgbClr val="000000"/>
                </a:solidFill>
                <a:latin typeface="Noto Mono"/>
                <a:ea typeface="Noto Mono"/>
              </a:rPr>
              <a:t>-7.1E8</a:t>
            </a:r>
            <a:endParaRPr lang="en-US" sz="3200" b="0" strike="noStrike" spc="-1" dirty="0">
              <a:latin typeface="Arial"/>
            </a:endParaRPr>
          </a:p>
          <a:p>
            <a:pPr marL="343080" indent="-342000">
              <a:lnSpc>
                <a:spcPct val="100000"/>
              </a:lnSpc>
              <a:spcBef>
                <a:spcPts val="1599"/>
              </a:spcBef>
              <a:tabLst>
                <a:tab pos="0" algn="l"/>
              </a:tabLst>
            </a:pPr>
            <a:endParaRPr lang="en-US" sz="3200" b="0" strike="noStrike" spc="-1" dirty="0">
              <a:latin typeface="Arial"/>
            </a:endParaRPr>
          </a:p>
        </p:txBody>
      </p:sp>
      <p:sp>
        <p:nvSpPr>
          <p:cNvPr id="249" name="CustomShape 4"/>
          <p:cNvSpPr/>
          <p:nvPr/>
        </p:nvSpPr>
        <p:spPr>
          <a:xfrm>
            <a:off x="2048040" y="5581800"/>
            <a:ext cx="7971480" cy="68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641"/>
              </a:spcBef>
              <a:tabLst>
                <a:tab pos="0" algn="l"/>
              </a:tabLst>
            </a:pPr>
            <a:endParaRPr lang="en-US" sz="1800" b="0" strike="noStrike" spc="-1">
              <a:latin typeface="Arial"/>
            </a:endParaRPr>
          </a:p>
          <a:p>
            <a:pPr marL="343080" indent="-342000">
              <a:lnSpc>
                <a:spcPct val="100000"/>
              </a:lnSpc>
              <a:spcBef>
                <a:spcPts val="641"/>
              </a:spcBef>
              <a:tabLst>
                <a:tab pos="0" algn="l"/>
              </a:tabLst>
            </a:pPr>
            <a:endParaRPr lang="en-US" sz="1800" b="0" strike="noStrike" spc="-1">
              <a:latin typeface="Arial"/>
            </a:endParaRPr>
          </a:p>
        </p:txBody>
      </p:sp>
      <p:sp>
        <p:nvSpPr>
          <p:cNvPr id="2" name="Title 1">
            <a:extLst>
              <a:ext uri="{FF2B5EF4-FFF2-40B4-BE49-F238E27FC236}">
                <a16:creationId xmlns:a16="http://schemas.microsoft.com/office/drawing/2014/main" id="{5FD3C9DD-DF1A-5C16-E72E-68719BBE7FFA}"/>
              </a:ext>
            </a:extLst>
          </p:cNvPr>
          <p:cNvSpPr>
            <a:spLocks noGrp="1"/>
          </p:cNvSpPr>
          <p:nvPr>
            <p:ph type="title"/>
          </p:nvPr>
        </p:nvSpPr>
        <p:spPr/>
        <p:txBody>
          <a:bodyPr/>
          <a:lstStyle/>
          <a:p>
            <a:r>
              <a:rPr lang="en-US" dirty="0"/>
              <a:t>Example – Delimited Text Data</a:t>
            </a:r>
          </a:p>
        </p:txBody>
      </p:sp>
      <p:sp>
        <p:nvSpPr>
          <p:cNvPr id="5" name="Slide Number Placeholder 4">
            <a:extLst>
              <a:ext uri="{FF2B5EF4-FFF2-40B4-BE49-F238E27FC236}">
                <a16:creationId xmlns:a16="http://schemas.microsoft.com/office/drawing/2014/main" id="{6C1380AB-DFDA-1517-A477-1013A10E7A9D}"/>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13</a:t>
            </a:fld>
            <a:endParaRPr lang="en-US" sz="1200" b="0" strike="noStrike" spc="-1">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118440" y="162360"/>
            <a:ext cx="11903040" cy="562320"/>
          </a:xfrm>
          <a:prstGeom prst="rect">
            <a:avLst/>
          </a:prstGeom>
          <a:noFill/>
          <a:ln>
            <a:noFill/>
          </a:ln>
        </p:spPr>
        <p:style>
          <a:lnRef idx="0">
            <a:scrgbClr r="0" g="0" b="0"/>
          </a:lnRef>
          <a:fillRef idx="0">
            <a:scrgbClr r="0" g="0" b="0"/>
          </a:fillRef>
          <a:effectRef idx="0">
            <a:scrgbClr r="0" g="0" b="0"/>
          </a:effectRef>
          <a:fontRef idx="minor"/>
        </p:style>
      </p:sp>
      <p:sp>
        <p:nvSpPr>
          <p:cNvPr id="253" name="CustomShape 3"/>
          <p:cNvSpPr/>
          <p:nvPr/>
        </p:nvSpPr>
        <p:spPr>
          <a:xfrm>
            <a:off x="1523880" y="-198360"/>
            <a:ext cx="183600" cy="396000"/>
          </a:xfrm>
          <a:prstGeom prst="rect">
            <a:avLst/>
          </a:prstGeom>
          <a:noFill/>
          <a:ln>
            <a:noFill/>
          </a:ln>
        </p:spPr>
        <p:style>
          <a:lnRef idx="0">
            <a:scrgbClr r="0" g="0" b="0"/>
          </a:lnRef>
          <a:fillRef idx="0">
            <a:scrgbClr r="0" g="0" b="0"/>
          </a:fillRef>
          <a:effectRef idx="0">
            <a:scrgbClr r="0" g="0" b="0"/>
          </a:effectRef>
          <a:fontRef idx="minor"/>
        </p:style>
      </p:sp>
      <p:sp>
        <p:nvSpPr>
          <p:cNvPr id="254" name="CustomShape 4"/>
          <p:cNvSpPr/>
          <p:nvPr/>
        </p:nvSpPr>
        <p:spPr>
          <a:xfrm>
            <a:off x="3166920" y="2601746"/>
            <a:ext cx="7971480" cy="68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599"/>
              </a:spcBef>
              <a:tabLst>
                <a:tab pos="0" algn="l"/>
              </a:tabLst>
            </a:pPr>
            <a:r>
              <a:rPr lang="en-GB" sz="3200" b="1" strike="noStrike" spc="-1" dirty="0" err="1">
                <a:solidFill>
                  <a:srgbClr val="FF0000"/>
                </a:solidFill>
                <a:latin typeface="Noto Mono"/>
                <a:ea typeface="Noto Mono"/>
              </a:rPr>
              <a:t>rlimit</a:t>
            </a:r>
            <a:r>
              <a:rPr lang="en-GB" sz="3200" b="1" strike="noStrike" spc="-1" dirty="0">
                <a:solidFill>
                  <a:srgbClr val="FF0000"/>
                </a:solidFill>
                <a:latin typeface="Noto Mono"/>
                <a:ea typeface="Noto Mono"/>
              </a:rPr>
              <a:t>=</a:t>
            </a:r>
            <a:r>
              <a:rPr lang="en-GB" sz="3200" b="1" strike="noStrike" spc="-1" dirty="0">
                <a:solidFill>
                  <a:srgbClr val="000000"/>
                </a:solidFill>
                <a:latin typeface="Noto Mono"/>
                <a:ea typeface="Noto Mono"/>
              </a:rPr>
              <a:t>5</a:t>
            </a:r>
            <a:r>
              <a:rPr lang="en-GB" sz="3200" b="1" strike="noStrike" spc="-1" dirty="0">
                <a:solidFill>
                  <a:srgbClr val="FF0000"/>
                </a:solidFill>
                <a:latin typeface="Noto Mono"/>
                <a:ea typeface="Noto Mono"/>
              </a:rPr>
              <a:t>;rpngx=</a:t>
            </a:r>
            <a:r>
              <a:rPr lang="en-GB" sz="3200" b="1" strike="noStrike" spc="-1" dirty="0">
                <a:solidFill>
                  <a:srgbClr val="000000"/>
                </a:solidFill>
                <a:latin typeface="Noto Mono"/>
                <a:ea typeface="Noto Mono"/>
              </a:rPr>
              <a:t>-7.1E8</a:t>
            </a:r>
            <a:endParaRPr lang="en-US" sz="3200" b="0" strike="noStrike" spc="-1" dirty="0">
              <a:latin typeface="Arial"/>
            </a:endParaRPr>
          </a:p>
          <a:p>
            <a:pPr marL="343080" indent="-342000">
              <a:lnSpc>
                <a:spcPct val="100000"/>
              </a:lnSpc>
              <a:spcBef>
                <a:spcPts val="1599"/>
              </a:spcBef>
              <a:tabLst>
                <a:tab pos="0" algn="l"/>
              </a:tabLst>
            </a:pPr>
            <a:endParaRPr lang="en-US" sz="3200" b="0" strike="noStrike" spc="-1" dirty="0">
              <a:latin typeface="Arial"/>
            </a:endParaRPr>
          </a:p>
        </p:txBody>
      </p:sp>
      <p:sp>
        <p:nvSpPr>
          <p:cNvPr id="255" name="CustomShape 5"/>
          <p:cNvSpPr/>
          <p:nvPr/>
        </p:nvSpPr>
        <p:spPr>
          <a:xfrm>
            <a:off x="3550680" y="3429000"/>
            <a:ext cx="1905480" cy="1053000"/>
          </a:xfrm>
          <a:prstGeom prst="wedgeEllipseCallout">
            <a:avLst>
              <a:gd name="adj1" fmla="val 27852"/>
              <a:gd name="adj2" fmla="val -84639"/>
            </a:avLst>
          </a:prstGeom>
          <a:solidFill>
            <a:srgbClr val="FFFF99"/>
          </a:solidFill>
          <a:ln w="1260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1800" b="0" strike="noStrike" spc="-1">
                <a:solidFill>
                  <a:srgbClr val="000000"/>
                </a:solidFill>
                <a:latin typeface="Noto Sans"/>
                <a:ea typeface="MS PGothic"/>
              </a:rPr>
              <a:t>ASCII text integer</a:t>
            </a:r>
            <a:endParaRPr lang="en-US" sz="1800" b="0" strike="noStrike" spc="-1">
              <a:latin typeface="Arial"/>
            </a:endParaRPr>
          </a:p>
        </p:txBody>
      </p:sp>
      <p:sp>
        <p:nvSpPr>
          <p:cNvPr id="256" name="CustomShape 6"/>
          <p:cNvSpPr/>
          <p:nvPr/>
        </p:nvSpPr>
        <p:spPr>
          <a:xfrm>
            <a:off x="7117920" y="3512880"/>
            <a:ext cx="2789640" cy="871920"/>
          </a:xfrm>
          <a:prstGeom prst="wedgeEllipseCallout">
            <a:avLst>
              <a:gd name="adj1" fmla="val -19171"/>
              <a:gd name="adj2" fmla="val -94181"/>
            </a:avLst>
          </a:prstGeom>
          <a:solidFill>
            <a:srgbClr val="FFFF99"/>
          </a:solidFill>
          <a:ln w="1260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1800" b="0" strike="noStrike" spc="-1">
                <a:solidFill>
                  <a:srgbClr val="000000"/>
                </a:solidFill>
                <a:latin typeface="Noto Sans"/>
                <a:ea typeface="MS PGothic"/>
              </a:rPr>
              <a:t>ASCII text floating point</a:t>
            </a:r>
            <a:endParaRPr lang="en-US" sz="1800" b="0" strike="noStrike" spc="-1">
              <a:latin typeface="Arial"/>
            </a:endParaRPr>
          </a:p>
        </p:txBody>
      </p:sp>
      <p:sp>
        <p:nvSpPr>
          <p:cNvPr id="257" name="CustomShape 7"/>
          <p:cNvSpPr/>
          <p:nvPr/>
        </p:nvSpPr>
        <p:spPr>
          <a:xfrm>
            <a:off x="4377960" y="1331640"/>
            <a:ext cx="2076840" cy="660960"/>
          </a:xfrm>
          <a:prstGeom prst="wedgeEllipseCallout">
            <a:avLst>
              <a:gd name="adj1" fmla="val -3935"/>
              <a:gd name="adj2" fmla="val 160551"/>
            </a:avLst>
          </a:prstGeom>
          <a:solidFill>
            <a:schemeClr val="accent1">
              <a:lumMod val="40000"/>
              <a:lumOff val="60000"/>
            </a:schemeClr>
          </a:solidFill>
          <a:ln w="1260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1800" b="0" strike="noStrike" spc="-1">
                <a:solidFill>
                  <a:srgbClr val="000000"/>
                </a:solidFill>
                <a:latin typeface="Noto Sans"/>
                <a:ea typeface="MS PGothic"/>
              </a:rPr>
              <a:t>Separator </a:t>
            </a:r>
            <a:endParaRPr lang="en-US" sz="1800" b="0" strike="noStrike" spc="-1">
              <a:latin typeface="Arial"/>
            </a:endParaRPr>
          </a:p>
        </p:txBody>
      </p:sp>
      <p:sp>
        <p:nvSpPr>
          <p:cNvPr id="258" name="CustomShape 8"/>
          <p:cNvSpPr/>
          <p:nvPr/>
        </p:nvSpPr>
        <p:spPr>
          <a:xfrm>
            <a:off x="2048040" y="5164226"/>
            <a:ext cx="7971480" cy="68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641"/>
              </a:spcBef>
              <a:tabLst>
                <a:tab pos="0" algn="l"/>
              </a:tabLst>
            </a:pPr>
            <a:endParaRPr lang="en-US" sz="1800" b="0" strike="noStrike" spc="-1">
              <a:latin typeface="Arial"/>
            </a:endParaRPr>
          </a:p>
          <a:p>
            <a:pPr marL="343080" indent="-342000">
              <a:lnSpc>
                <a:spcPct val="100000"/>
              </a:lnSpc>
              <a:spcBef>
                <a:spcPts val="641"/>
              </a:spcBef>
              <a:tabLst>
                <a:tab pos="0" algn="l"/>
              </a:tabLst>
            </a:pPr>
            <a:endParaRPr lang="en-US" sz="1800" b="0" strike="noStrike" spc="-1">
              <a:latin typeface="Arial"/>
            </a:endParaRPr>
          </a:p>
        </p:txBody>
      </p:sp>
      <p:sp>
        <p:nvSpPr>
          <p:cNvPr id="259" name="CustomShape 9"/>
          <p:cNvSpPr/>
          <p:nvPr/>
        </p:nvSpPr>
        <p:spPr>
          <a:xfrm>
            <a:off x="1232565" y="4706974"/>
            <a:ext cx="9925050" cy="133737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lnSpc>
                <a:spcPct val="90000"/>
              </a:lnSpc>
              <a:buFont typeface="Arial" panose="020B0604020202020204" pitchFamily="34" charset="0"/>
              <a:buChar char="•"/>
            </a:pPr>
            <a:r>
              <a:rPr lang="en-US" sz="1800" b="0" strike="noStrike" spc="-1" dirty="0">
                <a:solidFill>
                  <a:srgbClr val="000000"/>
                </a:solidFill>
                <a:latin typeface="Noto Sans"/>
                <a:ea typeface="MS PGothic"/>
              </a:rPr>
              <a:t>Separators, initiators (aka tags), &amp; terminators are all examples in DFDL of </a:t>
            </a:r>
            <a:r>
              <a:rPr lang="en-US" sz="1800" b="0" i="1" strike="noStrike" spc="-1" dirty="0">
                <a:solidFill>
                  <a:srgbClr val="000000"/>
                </a:solidFill>
                <a:latin typeface="Noto Sans"/>
                <a:ea typeface="MS PGothic"/>
              </a:rPr>
              <a:t>delimiters</a:t>
            </a:r>
          </a:p>
          <a:p>
            <a:pPr marL="285750" indent="-285750">
              <a:lnSpc>
                <a:spcPct val="90000"/>
              </a:lnSpc>
              <a:buFont typeface="Arial" panose="020B0604020202020204" pitchFamily="34" charset="0"/>
              <a:buChar char="•"/>
            </a:pPr>
            <a:endParaRPr lang="en-US" i="1" spc="-1" dirty="0">
              <a:solidFill>
                <a:srgbClr val="000000"/>
              </a:solidFill>
              <a:latin typeface="Noto Sans"/>
              <a:ea typeface="MS PGothic"/>
            </a:endParaRPr>
          </a:p>
          <a:p>
            <a:pPr marL="285750" indent="-285750">
              <a:lnSpc>
                <a:spcPct val="90000"/>
              </a:lnSpc>
              <a:buFont typeface="Arial" panose="020B0604020202020204" pitchFamily="34" charset="0"/>
              <a:buChar char="•"/>
            </a:pPr>
            <a:r>
              <a:rPr lang="en-US" sz="1800" b="0" strike="noStrike" spc="-1" dirty="0">
                <a:solidFill>
                  <a:srgbClr val="000000"/>
                </a:solidFill>
                <a:latin typeface="Noto Sans"/>
                <a:ea typeface="MS PGothic"/>
              </a:rPr>
              <a:t>Delimiters</a:t>
            </a:r>
            <a:r>
              <a:rPr lang="en-US" sz="1800" b="0" i="1" strike="noStrike" spc="-1" dirty="0">
                <a:solidFill>
                  <a:srgbClr val="000000"/>
                </a:solidFill>
                <a:latin typeface="Noto Sans"/>
                <a:ea typeface="MS PGothic"/>
              </a:rPr>
              <a:t> </a:t>
            </a:r>
            <a:r>
              <a:rPr lang="en-US" sz="1800" b="0" strike="noStrike" spc="-1" dirty="0">
                <a:solidFill>
                  <a:srgbClr val="000000"/>
                </a:solidFill>
                <a:latin typeface="Noto Sans"/>
                <a:ea typeface="MS PGothic"/>
              </a:rPr>
              <a:t>are one kind of </a:t>
            </a:r>
            <a:r>
              <a:rPr lang="en-US" sz="1800" b="0" i="1" strike="noStrike" spc="-1" dirty="0">
                <a:solidFill>
                  <a:srgbClr val="000000"/>
                </a:solidFill>
                <a:latin typeface="Noto Sans"/>
                <a:ea typeface="MS PGothic"/>
              </a:rPr>
              <a:t>Framing.</a:t>
            </a:r>
          </a:p>
          <a:p>
            <a:pPr marL="285750" indent="-285750">
              <a:lnSpc>
                <a:spcPct val="90000"/>
              </a:lnSpc>
              <a:buFont typeface="Arial" panose="020B0604020202020204" pitchFamily="34" charset="0"/>
              <a:buChar char="•"/>
            </a:pPr>
            <a:endParaRPr lang="en-US" sz="1800" b="0" i="1" strike="noStrike" spc="-1" dirty="0">
              <a:solidFill>
                <a:srgbClr val="000000"/>
              </a:solidFill>
              <a:latin typeface="Noto Sans"/>
              <a:ea typeface="MS PGothic"/>
            </a:endParaRPr>
          </a:p>
          <a:p>
            <a:pPr marL="285750" indent="-285750">
              <a:lnSpc>
                <a:spcPct val="90000"/>
              </a:lnSpc>
              <a:buFont typeface="Arial" panose="020B0604020202020204" pitchFamily="34" charset="0"/>
              <a:buChar char="•"/>
            </a:pPr>
            <a:r>
              <a:rPr lang="en-US" spc="-1" dirty="0">
                <a:solidFill>
                  <a:srgbClr val="000000"/>
                </a:solidFill>
                <a:latin typeface="Noto Sans"/>
                <a:ea typeface="MS PGothic"/>
              </a:rPr>
              <a:t>DFDL divides the data into </a:t>
            </a:r>
            <a:r>
              <a:rPr lang="en-US" i="1" spc="-1" dirty="0">
                <a:solidFill>
                  <a:srgbClr val="000000"/>
                </a:solidFill>
                <a:latin typeface="Noto Sans"/>
                <a:ea typeface="MS PGothic"/>
              </a:rPr>
              <a:t>content</a:t>
            </a:r>
            <a:r>
              <a:rPr lang="en-US" spc="-1" dirty="0">
                <a:solidFill>
                  <a:srgbClr val="000000"/>
                </a:solidFill>
                <a:latin typeface="Noto Sans"/>
                <a:ea typeface="MS PGothic"/>
              </a:rPr>
              <a:t> (becomes values) and Framing (surrounds values)</a:t>
            </a:r>
            <a:endParaRPr lang="en-US" sz="1800" b="0" strike="noStrike" spc="-1" dirty="0">
              <a:latin typeface="Arial"/>
            </a:endParaRPr>
          </a:p>
        </p:txBody>
      </p:sp>
      <p:sp>
        <p:nvSpPr>
          <p:cNvPr id="260" name="CustomShape 10"/>
          <p:cNvSpPr/>
          <p:nvPr/>
        </p:nvSpPr>
        <p:spPr>
          <a:xfrm>
            <a:off x="7119360" y="1338120"/>
            <a:ext cx="2076840" cy="660960"/>
          </a:xfrm>
          <a:prstGeom prst="wedgeEllipseCallout">
            <a:avLst>
              <a:gd name="adj1" fmla="val -108134"/>
              <a:gd name="adj2" fmla="val 156954"/>
            </a:avLst>
          </a:prstGeom>
          <a:solidFill>
            <a:schemeClr val="accent1">
              <a:lumMod val="40000"/>
              <a:lumOff val="60000"/>
            </a:schemeClr>
          </a:solidFill>
          <a:ln w="1260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1800" b="0" strike="noStrike" spc="-1">
                <a:solidFill>
                  <a:srgbClr val="000000"/>
                </a:solidFill>
                <a:latin typeface="Noto Sans"/>
                <a:ea typeface="MS PGothic"/>
              </a:rPr>
              <a:t>Initiator </a:t>
            </a:r>
            <a:endParaRPr lang="en-US" sz="1800" b="0" strike="noStrike" spc="-1">
              <a:latin typeface="Arial"/>
            </a:endParaRPr>
          </a:p>
        </p:txBody>
      </p:sp>
      <p:sp>
        <p:nvSpPr>
          <p:cNvPr id="261" name="CustomShape 11"/>
          <p:cNvSpPr/>
          <p:nvPr/>
        </p:nvSpPr>
        <p:spPr>
          <a:xfrm>
            <a:off x="1707480" y="1404720"/>
            <a:ext cx="2076840" cy="660960"/>
          </a:xfrm>
          <a:prstGeom prst="wedgeEllipseCallout">
            <a:avLst>
              <a:gd name="adj1" fmla="val 31819"/>
              <a:gd name="adj2" fmla="val 131296"/>
            </a:avLst>
          </a:prstGeom>
          <a:solidFill>
            <a:schemeClr val="accent1">
              <a:lumMod val="40000"/>
              <a:lumOff val="60000"/>
            </a:schemeClr>
          </a:solidFill>
          <a:ln w="1260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1800" b="0" strike="noStrike" spc="-1">
                <a:solidFill>
                  <a:srgbClr val="000000"/>
                </a:solidFill>
                <a:latin typeface="Noto Sans"/>
                <a:ea typeface="MS PGothic"/>
              </a:rPr>
              <a:t>Initiator </a:t>
            </a:r>
            <a:endParaRPr lang="en-US" sz="1800" b="0" strike="noStrike" spc="-1">
              <a:latin typeface="Arial"/>
            </a:endParaRPr>
          </a:p>
        </p:txBody>
      </p:sp>
      <p:sp>
        <p:nvSpPr>
          <p:cNvPr id="262" name="TextShape 12"/>
          <p:cNvSpPr txBox="1"/>
          <p:nvPr/>
        </p:nvSpPr>
        <p:spPr>
          <a:xfrm>
            <a:off x="277560" y="164880"/>
            <a:ext cx="10515240" cy="705960"/>
          </a:xfrm>
          <a:prstGeom prst="rect">
            <a:avLst/>
          </a:prstGeom>
          <a:noFill/>
          <a:ln>
            <a:noFill/>
          </a:ln>
        </p:spPr>
        <p:txBody>
          <a:bodyPr anchor="ctr">
            <a:normAutofit fontScale="96000"/>
          </a:bodyPr>
          <a:lstStyle/>
          <a:p>
            <a:pPr>
              <a:lnSpc>
                <a:spcPct val="90000"/>
              </a:lnSpc>
            </a:pPr>
            <a:endParaRPr lang="en-US" sz="3600" b="0" strike="noStrike" spc="-1" dirty="0">
              <a:solidFill>
                <a:srgbClr val="000000"/>
              </a:solidFill>
              <a:latin typeface="Noto Sans"/>
            </a:endParaRPr>
          </a:p>
        </p:txBody>
      </p:sp>
      <p:sp>
        <p:nvSpPr>
          <p:cNvPr id="2" name="Title 1">
            <a:extLst>
              <a:ext uri="{FF2B5EF4-FFF2-40B4-BE49-F238E27FC236}">
                <a16:creationId xmlns:a16="http://schemas.microsoft.com/office/drawing/2014/main" id="{215C0406-E94F-A5AB-466B-B497E8263F03}"/>
              </a:ext>
            </a:extLst>
          </p:cNvPr>
          <p:cNvSpPr>
            <a:spLocks noGrp="1"/>
          </p:cNvSpPr>
          <p:nvPr>
            <p:ph type="title"/>
          </p:nvPr>
        </p:nvSpPr>
        <p:spPr/>
        <p:txBody>
          <a:bodyPr/>
          <a:lstStyle/>
          <a:p>
            <a:r>
              <a:rPr lang="en-US" dirty="0"/>
              <a:t>Example – Delimited Text Data</a:t>
            </a:r>
          </a:p>
        </p:txBody>
      </p:sp>
      <p:sp>
        <p:nvSpPr>
          <p:cNvPr id="4" name="Slide Number Placeholder 3">
            <a:extLst>
              <a:ext uri="{FF2B5EF4-FFF2-40B4-BE49-F238E27FC236}">
                <a16:creationId xmlns:a16="http://schemas.microsoft.com/office/drawing/2014/main" id="{CE799440-1508-C0CD-A910-E3B5CC9BF0DA}"/>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14</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1" presetClass="entr" fill="hold" nodeType="clickEffect">
                                  <p:stCondLst>
                                    <p:cond delay="0"/>
                                  </p:stCondLst>
                                  <p:childTnLst>
                                    <p:set>
                                      <p:cBhvr>
                                        <p:cTn id="10" dur="1" fill="hold">
                                          <p:stCondLst>
                                            <p:cond delay="0"/>
                                          </p:stCondLst>
                                        </p:cTn>
                                        <p:tgtEl>
                                          <p:spTgt spid="256"/>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 presetClass="entr" fill="hold" nodeType="clickEffect">
                                  <p:stCondLst>
                                    <p:cond delay="0"/>
                                  </p:stCondLst>
                                  <p:childTnLst>
                                    <p:set>
                                      <p:cBhvr>
                                        <p:cTn id="14" dur="1" fill="hold">
                                          <p:stCondLst>
                                            <p:cond delay="0"/>
                                          </p:stCondLst>
                                        </p:cTn>
                                        <p:tgtEl>
                                          <p:spTgt spid="257"/>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60"/>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61"/>
                                        </p:tgtEl>
                                        <p:attrNameLst>
                                          <p:attrName>style.visibility</p:attrName>
                                        </p:attrNameLst>
                                      </p:cBhvr>
                                      <p:to>
                                        <p:strVal val="visible"/>
                                      </p:to>
                                    </p:set>
                                  </p:childTnLst>
                                </p:cTn>
                              </p:par>
                            </p:childTnLst>
                          </p:cTn>
                        </p:par>
                      </p:childTnLst>
                    </p:cTn>
                  </p:par>
                  <p:par>
                    <p:cTn id="19" fill="hold" nodeType="clickEffect">
                      <p:stCondLst>
                        <p:cond delay="indefinite"/>
                      </p:stCondLst>
                      <p:childTnLst>
                        <p:par>
                          <p:cTn id="20" fill="hold" nodeType="withEffect">
                            <p:stCondLst>
                              <p:cond delay="0"/>
                            </p:stCondLst>
                            <p:childTnLst>
                              <p:par>
                                <p:cTn id="21" presetID="9" presetClass="entr" fill="hold" nodeType="clickEffect">
                                  <p:stCondLst>
                                    <p:cond delay="0"/>
                                  </p:stCondLst>
                                  <p:childTnLst>
                                    <p:set>
                                      <p:cBhvr>
                                        <p:cTn id="22" dur="1" fill="hold">
                                          <p:stCondLst>
                                            <p:cond delay="0"/>
                                          </p:stCondLst>
                                        </p:cTn>
                                        <p:tgtEl>
                                          <p:spTgt spid="259"/>
                                        </p:tgtEl>
                                        <p:attrNameLst>
                                          <p:attrName>style.visibility</p:attrName>
                                        </p:attrNameLst>
                                      </p:cBhvr>
                                      <p:to>
                                        <p:strVal val="visible"/>
                                      </p:to>
                                    </p:set>
                                    <p:animEffect transition="in" filter="dissolve">
                                      <p:cBhvr additive="repl">
                                        <p:cTn id="23" dur="5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118440" y="162360"/>
            <a:ext cx="11903040" cy="562320"/>
          </a:xfrm>
          <a:prstGeom prst="rect">
            <a:avLst/>
          </a:prstGeom>
          <a:noFill/>
          <a:ln>
            <a:noFill/>
          </a:ln>
        </p:spPr>
        <p:style>
          <a:lnRef idx="0">
            <a:scrgbClr r="0" g="0" b="0"/>
          </a:lnRef>
          <a:fillRef idx="0">
            <a:scrgbClr r="0" g="0" b="0"/>
          </a:fillRef>
          <a:effectRef idx="0">
            <a:scrgbClr r="0" g="0" b="0"/>
          </a:effectRef>
          <a:fontRef idx="minor"/>
        </p:style>
      </p:sp>
      <p:sp>
        <p:nvSpPr>
          <p:cNvPr id="265" name="CustomShape 3"/>
          <p:cNvSpPr/>
          <p:nvPr/>
        </p:nvSpPr>
        <p:spPr>
          <a:xfrm>
            <a:off x="1523880" y="-198360"/>
            <a:ext cx="183600" cy="396000"/>
          </a:xfrm>
          <a:prstGeom prst="rect">
            <a:avLst/>
          </a:prstGeom>
          <a:noFill/>
          <a:ln>
            <a:noFill/>
          </a:ln>
        </p:spPr>
        <p:style>
          <a:lnRef idx="0">
            <a:scrgbClr r="0" g="0" b="0"/>
          </a:lnRef>
          <a:fillRef idx="0">
            <a:scrgbClr r="0" g="0" b="0"/>
          </a:fillRef>
          <a:effectRef idx="0">
            <a:scrgbClr r="0" g="0" b="0"/>
          </a:effectRef>
          <a:fontRef idx="minor"/>
        </p:style>
      </p:sp>
      <p:sp>
        <p:nvSpPr>
          <p:cNvPr id="266" name="CustomShape 4"/>
          <p:cNvSpPr/>
          <p:nvPr/>
        </p:nvSpPr>
        <p:spPr>
          <a:xfrm>
            <a:off x="1752480" y="1244520"/>
            <a:ext cx="9222120" cy="492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73160" indent="-172080">
              <a:lnSpc>
                <a:spcPct val="90000"/>
              </a:lnSpc>
              <a:tabLst>
                <a:tab pos="0" algn="l"/>
              </a:tabLst>
            </a:pPr>
            <a:endParaRPr lang="en-US" sz="1800" b="0" strike="noStrike" spc="-1" dirty="0">
              <a:latin typeface="Arial"/>
            </a:endParaRPr>
          </a:p>
          <a:p>
            <a:pPr marL="173160" indent="-172080">
              <a:lnSpc>
                <a:spcPct val="90000"/>
              </a:lnSpc>
              <a:tabLst>
                <a:tab pos="0" algn="l"/>
              </a:tabLst>
            </a:pPr>
            <a:endParaRPr lang="en-US" sz="1800" b="0" strike="noStrike" spc="-1" dirty="0">
              <a:latin typeface="Arial"/>
            </a:endParaRPr>
          </a:p>
          <a:p>
            <a:pPr marL="173160" indent="-172080">
              <a:lnSpc>
                <a:spcPct val="90000"/>
              </a:lnSpc>
              <a:tabLst>
                <a:tab pos="0" algn="l"/>
              </a:tabLst>
            </a:pPr>
            <a:endParaRPr lang="en-US" sz="1800" b="0" strike="noStrike" spc="-1" dirty="0">
              <a:latin typeface="Arial"/>
            </a:endParaRPr>
          </a:p>
          <a:p>
            <a:pPr marL="173160" indent="-172080">
              <a:lnSpc>
                <a:spcPct val="90000"/>
              </a:lnSpc>
              <a:tabLst>
                <a:tab pos="0" algn="l"/>
              </a:tabLst>
            </a:pPr>
            <a:endParaRPr lang="en-US" sz="1800" b="0" strike="noStrike" spc="-1" dirty="0">
              <a:latin typeface="Arial"/>
            </a:endParaRPr>
          </a:p>
          <a:p>
            <a:pPr marL="173160" indent="-172080">
              <a:lnSpc>
                <a:spcPct val="90000"/>
              </a:lnSpc>
              <a:tabLst>
                <a:tab pos="0" algn="l"/>
              </a:tabLst>
            </a:pPr>
            <a:endParaRPr lang="en-US" sz="1800" b="0" strike="noStrike" spc="-1" dirty="0">
              <a:latin typeface="Arial"/>
            </a:endParaRPr>
          </a:p>
          <a:p>
            <a:pPr marL="173160" indent="-172080">
              <a:lnSpc>
                <a:spcPct val="90000"/>
              </a:lnSpc>
              <a:tabLst>
                <a:tab pos="0" algn="l"/>
              </a:tabLst>
            </a:pPr>
            <a:endParaRPr lang="en-US" sz="1800" b="0" strike="noStrike" spc="-1" dirty="0">
              <a:latin typeface="Arial"/>
            </a:endParaRPr>
          </a:p>
          <a:p>
            <a:pPr marL="173160" indent="-172080">
              <a:lnSpc>
                <a:spcPct val="90000"/>
              </a:lnSpc>
              <a:tabLst>
                <a:tab pos="0" algn="l"/>
              </a:tabLst>
            </a:pPr>
            <a:endParaRPr lang="en-US" sz="1800" b="0" strike="noStrike" spc="-1" dirty="0">
              <a:latin typeface="Arial"/>
            </a:endParaRPr>
          </a:p>
          <a:p>
            <a:pPr marL="173160" indent="-172080">
              <a:lnSpc>
                <a:spcPct val="90000"/>
              </a:lnSpc>
              <a:tabLst>
                <a:tab pos="0" algn="l"/>
              </a:tabLst>
            </a:pPr>
            <a:endParaRPr lang="en-US" sz="2000" b="0" strike="noStrike" spc="-1" dirty="0">
              <a:latin typeface="Arial"/>
            </a:endParaRPr>
          </a:p>
          <a:p>
            <a:pPr marL="173160" indent="-172080">
              <a:lnSpc>
                <a:spcPct val="90000"/>
              </a:lnSpc>
              <a:tabLst>
                <a:tab pos="0" algn="l"/>
              </a:tabLst>
            </a:pPr>
            <a:r>
              <a:rPr lang="en-US" sz="2000" b="1" strike="noStrike" spc="-1" dirty="0">
                <a:solidFill>
                  <a:srgbClr val="00664D"/>
                </a:solidFill>
                <a:latin typeface="Noto Mono"/>
                <a:ea typeface="DejaVu Sans"/>
              </a:rPr>
              <a:t>&lt;</a:t>
            </a:r>
            <a:r>
              <a:rPr lang="en-US" sz="2000" b="1" strike="noStrike" spc="-1" dirty="0" err="1">
                <a:solidFill>
                  <a:srgbClr val="00664D"/>
                </a:solidFill>
                <a:latin typeface="Noto Mono"/>
                <a:ea typeface="DejaVu Sans"/>
              </a:rPr>
              <a:t>complexType</a:t>
            </a:r>
            <a:r>
              <a:rPr lang="en-US" sz="2000" b="1" strike="noStrike" spc="-1" dirty="0">
                <a:solidFill>
                  <a:srgbClr val="00664D"/>
                </a:solidFill>
                <a:latin typeface="Noto Mono"/>
                <a:ea typeface="DejaVu Sans"/>
              </a:rPr>
              <a:t> name=“</a:t>
            </a:r>
            <a:r>
              <a:rPr lang="en-US" sz="2000" b="1" strike="noStrike" spc="-1" dirty="0" err="1">
                <a:solidFill>
                  <a:srgbClr val="00664D"/>
                </a:solidFill>
                <a:latin typeface="Noto Mono"/>
                <a:ea typeface="DejaVu Sans"/>
              </a:rPr>
              <a:t>rPair</a:t>
            </a:r>
            <a:r>
              <a:rPr lang="en-US" sz="2000" b="1" strike="noStrike" spc="-1" dirty="0">
                <a:solidFill>
                  <a:srgbClr val="00664D"/>
                </a:solidFill>
                <a:latin typeface="Noto Mono"/>
                <a:ea typeface="DejaVu Sans"/>
              </a:rPr>
              <a:t>"&gt;</a:t>
            </a:r>
            <a:endParaRPr lang="en-US" sz="2000" b="0" strike="noStrike" spc="-1" dirty="0">
              <a:latin typeface="Arial"/>
            </a:endParaRPr>
          </a:p>
          <a:p>
            <a:pPr marL="173160" indent="-172080">
              <a:lnSpc>
                <a:spcPct val="90000"/>
              </a:lnSpc>
              <a:tabLst>
                <a:tab pos="0" algn="l"/>
              </a:tabLst>
            </a:pPr>
            <a:r>
              <a:rPr lang="en-US" sz="2000" b="1" strike="noStrike" spc="-1" dirty="0">
                <a:solidFill>
                  <a:srgbClr val="00664D"/>
                </a:solidFill>
                <a:latin typeface="Noto Mono"/>
                <a:ea typeface="DejaVu Sans"/>
              </a:rPr>
              <a:t>  &lt;sequence&gt;</a:t>
            </a:r>
            <a:r>
              <a:rPr lang="en-GB" sz="2000" b="0" strike="noStrike" spc="-1" dirty="0">
                <a:solidFill>
                  <a:srgbClr val="00664D"/>
                </a:solidFill>
                <a:latin typeface="Noto Mono"/>
                <a:ea typeface="DejaVu Sans"/>
              </a:rPr>
              <a:t> </a:t>
            </a:r>
            <a:endParaRPr lang="en-US" sz="2000" b="0" strike="noStrike" spc="-1" dirty="0">
              <a:latin typeface="Arial"/>
            </a:endParaRPr>
          </a:p>
          <a:p>
            <a:pPr marL="173160" indent="-172080">
              <a:lnSpc>
                <a:spcPct val="90000"/>
              </a:lnSpc>
              <a:tabLst>
                <a:tab pos="0" algn="l"/>
              </a:tabLst>
            </a:pPr>
            <a:r>
              <a:rPr lang="en-US" sz="2000" b="1" strike="noStrike" spc="-1" dirty="0">
                <a:solidFill>
                  <a:srgbClr val="00664D"/>
                </a:solidFill>
                <a:latin typeface="Noto Mono"/>
                <a:ea typeface="DejaVu Sans"/>
              </a:rPr>
              <a:t>    &lt;element name=“</a:t>
            </a:r>
            <a:r>
              <a:rPr lang="en-US" sz="2000" b="1" strike="noStrike" spc="-1" dirty="0" err="1">
                <a:solidFill>
                  <a:srgbClr val="00664D"/>
                </a:solidFill>
                <a:latin typeface="Noto Mono"/>
                <a:ea typeface="DejaVu Sans"/>
              </a:rPr>
              <a:t>rlim</a:t>
            </a:r>
            <a:r>
              <a:rPr lang="en-US" sz="2000" b="1" strike="noStrike" spc="-1" dirty="0">
                <a:solidFill>
                  <a:srgbClr val="00664D"/>
                </a:solidFill>
                <a:latin typeface="Noto Mono"/>
                <a:ea typeface="DejaVu Sans"/>
              </a:rPr>
              <a:t>" type="</a:t>
            </a:r>
            <a:r>
              <a:rPr lang="en-US" sz="2000" b="1" strike="noStrike" spc="-1" dirty="0" err="1">
                <a:solidFill>
                  <a:srgbClr val="00664D"/>
                </a:solidFill>
                <a:latin typeface="Noto Mono"/>
                <a:ea typeface="DejaVu Sans"/>
              </a:rPr>
              <a:t>xs:int</a:t>
            </a:r>
            <a:r>
              <a:rPr lang="en-US" sz="2000" b="1" strike="noStrike" spc="-1" dirty="0">
                <a:solidFill>
                  <a:srgbClr val="00664D"/>
                </a:solidFill>
                <a:latin typeface="Noto Mono"/>
                <a:ea typeface="DejaVu Sans"/>
              </a:rPr>
              <a:t>"</a:t>
            </a:r>
            <a:r>
              <a:rPr lang="en-GB" sz="2000" b="1" strike="noStrike" spc="-1" dirty="0">
                <a:solidFill>
                  <a:srgbClr val="00664D"/>
                </a:solidFill>
                <a:latin typeface="Noto Mono"/>
                <a:ea typeface="DejaVu Sans"/>
              </a:rPr>
              <a:t>/</a:t>
            </a:r>
            <a:r>
              <a:rPr lang="en-US" sz="2000" b="1" strike="noStrike" spc="-1" dirty="0">
                <a:solidFill>
                  <a:srgbClr val="00664D"/>
                </a:solidFill>
                <a:latin typeface="Noto Mono"/>
                <a:ea typeface="DejaVu Sans"/>
              </a:rPr>
              <a:t>&gt;</a:t>
            </a:r>
            <a:r>
              <a:rPr lang="en-GB" sz="2000" b="0" strike="noStrike" spc="-1" dirty="0">
                <a:solidFill>
                  <a:srgbClr val="00664D"/>
                </a:solidFill>
                <a:latin typeface="Noto Mono"/>
                <a:ea typeface="DejaVu Sans"/>
              </a:rPr>
              <a:t> </a:t>
            </a:r>
            <a:endParaRPr lang="en-US" sz="2000" b="0" strike="noStrike" spc="-1" dirty="0">
              <a:latin typeface="Arial"/>
            </a:endParaRPr>
          </a:p>
          <a:p>
            <a:pPr marL="173160" indent="-172080">
              <a:lnSpc>
                <a:spcPct val="90000"/>
              </a:lnSpc>
              <a:tabLst>
                <a:tab pos="0" algn="l"/>
              </a:tabLst>
            </a:pPr>
            <a:endParaRPr lang="en-US" sz="2000" b="0" strike="noStrike" spc="-1" dirty="0">
              <a:latin typeface="Arial"/>
            </a:endParaRPr>
          </a:p>
          <a:p>
            <a:pPr marL="173160" indent="-172080">
              <a:lnSpc>
                <a:spcPct val="90000"/>
              </a:lnSpc>
              <a:tabLst>
                <a:tab pos="0" algn="l"/>
              </a:tabLst>
            </a:pPr>
            <a:r>
              <a:rPr lang="en-US" sz="2000" b="1" strike="noStrike" spc="-1" dirty="0">
                <a:solidFill>
                  <a:srgbClr val="00664D"/>
                </a:solidFill>
                <a:latin typeface="Noto Mono"/>
                <a:ea typeface="DejaVu Sans"/>
              </a:rPr>
              <a:t>	   &lt;element name=“</a:t>
            </a:r>
            <a:r>
              <a:rPr lang="en-US" sz="2000" b="1" strike="noStrike" spc="-1" dirty="0" err="1">
                <a:solidFill>
                  <a:srgbClr val="00664D"/>
                </a:solidFill>
                <a:latin typeface="Noto Mono"/>
                <a:ea typeface="DejaVu Sans"/>
              </a:rPr>
              <a:t>rpng</a:t>
            </a:r>
            <a:r>
              <a:rPr lang="en-US" sz="2000" b="1" strike="noStrike" spc="-1" dirty="0">
                <a:solidFill>
                  <a:srgbClr val="00664D"/>
                </a:solidFill>
                <a:latin typeface="Noto Mono"/>
                <a:ea typeface="DejaVu Sans"/>
              </a:rPr>
              <a:t>" type="</a:t>
            </a:r>
            <a:r>
              <a:rPr lang="en-US" sz="2000" b="1" strike="noStrike" spc="-1" dirty="0" err="1">
                <a:solidFill>
                  <a:srgbClr val="00664D"/>
                </a:solidFill>
                <a:latin typeface="Noto Mono"/>
                <a:ea typeface="DejaVu Sans"/>
              </a:rPr>
              <a:t>xs:float</a:t>
            </a:r>
            <a:r>
              <a:rPr lang="en-US" sz="2000" b="1" strike="noStrike" spc="-1" dirty="0">
                <a:solidFill>
                  <a:srgbClr val="00664D"/>
                </a:solidFill>
                <a:latin typeface="Noto Mono"/>
                <a:ea typeface="DejaVu Sans"/>
              </a:rPr>
              <a:t>"</a:t>
            </a:r>
            <a:r>
              <a:rPr lang="en-GB" sz="2000" b="1" strike="noStrike" spc="-1" dirty="0">
                <a:solidFill>
                  <a:srgbClr val="00664D"/>
                </a:solidFill>
                <a:latin typeface="Noto Mono"/>
                <a:ea typeface="DejaVu Sans"/>
              </a:rPr>
              <a:t>/</a:t>
            </a:r>
            <a:r>
              <a:rPr lang="en-US" sz="2000" b="1" strike="noStrike" spc="-1" dirty="0">
                <a:solidFill>
                  <a:srgbClr val="00664D"/>
                </a:solidFill>
                <a:latin typeface="Noto Mono"/>
                <a:ea typeface="DejaVu Sans"/>
              </a:rPr>
              <a:t>&gt;</a:t>
            </a:r>
            <a:endParaRPr lang="en-US" sz="2000" b="0" strike="noStrike" spc="-1" dirty="0">
              <a:latin typeface="Arial"/>
            </a:endParaRPr>
          </a:p>
          <a:p>
            <a:pPr marL="173160" indent="-172080">
              <a:lnSpc>
                <a:spcPct val="90000"/>
              </a:lnSpc>
              <a:tabLst>
                <a:tab pos="0" algn="l"/>
              </a:tabLst>
            </a:pPr>
            <a:r>
              <a:rPr lang="en-GB" sz="2000" b="0" strike="noStrike" spc="-1" dirty="0">
                <a:solidFill>
                  <a:srgbClr val="00664D"/>
                </a:solidFill>
                <a:latin typeface="Noto Mono"/>
                <a:ea typeface="DejaVu Sans"/>
              </a:rPr>
              <a:t> </a:t>
            </a:r>
            <a:endParaRPr lang="en-US" sz="2000" b="0" strike="noStrike" spc="-1" dirty="0">
              <a:latin typeface="Arial"/>
            </a:endParaRPr>
          </a:p>
          <a:p>
            <a:pPr marL="173160" indent="-172080">
              <a:lnSpc>
                <a:spcPct val="90000"/>
              </a:lnSpc>
              <a:tabLst>
                <a:tab pos="0" algn="l"/>
              </a:tabLst>
            </a:pPr>
            <a:r>
              <a:rPr lang="en-US" sz="2000" b="1" strike="noStrike" spc="-1" dirty="0">
                <a:solidFill>
                  <a:srgbClr val="00664D"/>
                </a:solidFill>
                <a:latin typeface="Noto Mono"/>
                <a:ea typeface="DejaVu Sans"/>
              </a:rPr>
              <a:t>  &lt;/sequence&gt;</a:t>
            </a:r>
            <a:endParaRPr lang="en-US" sz="2000" b="0" strike="noStrike" spc="-1" dirty="0">
              <a:latin typeface="Arial"/>
            </a:endParaRPr>
          </a:p>
          <a:p>
            <a:pPr marL="173160" indent="-172080">
              <a:lnSpc>
                <a:spcPct val="90000"/>
              </a:lnSpc>
              <a:tabLst>
                <a:tab pos="0" algn="l"/>
              </a:tabLst>
            </a:pPr>
            <a:r>
              <a:rPr lang="en-US" sz="2000" b="1" strike="noStrike" spc="-1" dirty="0">
                <a:solidFill>
                  <a:srgbClr val="00664D"/>
                </a:solidFill>
                <a:latin typeface="Noto Mono"/>
                <a:ea typeface="DejaVu Sans"/>
              </a:rPr>
              <a:t>&lt;/</a:t>
            </a:r>
            <a:r>
              <a:rPr lang="en-US" sz="2000" b="1" strike="noStrike" spc="-1" dirty="0" err="1">
                <a:solidFill>
                  <a:srgbClr val="00664D"/>
                </a:solidFill>
                <a:latin typeface="Noto Mono"/>
                <a:ea typeface="DejaVu Sans"/>
              </a:rPr>
              <a:t>complexType</a:t>
            </a:r>
            <a:r>
              <a:rPr lang="en-US" sz="2000" b="1" strike="noStrike" spc="-1" dirty="0">
                <a:solidFill>
                  <a:srgbClr val="00664D"/>
                </a:solidFill>
                <a:latin typeface="Noto Mono"/>
                <a:ea typeface="DejaVu Sans"/>
              </a:rPr>
              <a:t>&gt;</a:t>
            </a:r>
            <a:endParaRPr lang="en-US" sz="2000" b="0" strike="noStrike" spc="-1" dirty="0">
              <a:latin typeface="Arial"/>
            </a:endParaRPr>
          </a:p>
        </p:txBody>
      </p:sp>
      <p:sp>
        <p:nvSpPr>
          <p:cNvPr id="267" name="CustomShape 5"/>
          <p:cNvSpPr/>
          <p:nvPr/>
        </p:nvSpPr>
        <p:spPr>
          <a:xfrm>
            <a:off x="8458200" y="2976480"/>
            <a:ext cx="1645200" cy="730800"/>
          </a:xfrm>
          <a:prstGeom prst="wedgeEllipseCallout">
            <a:avLst>
              <a:gd name="adj1" fmla="val -182762"/>
              <a:gd name="adj2" fmla="val 50393"/>
            </a:avLst>
          </a:prstGeom>
          <a:solidFill>
            <a:schemeClr val="accent3"/>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80000"/>
              </a:lnSpc>
            </a:pPr>
            <a:r>
              <a:rPr lang="en-US" sz="1600" b="0" strike="noStrike" spc="-1">
                <a:solidFill>
                  <a:srgbClr val="000000"/>
                </a:solidFill>
                <a:latin typeface="Noto Sans"/>
                <a:ea typeface="DejaVu Sans"/>
              </a:rPr>
              <a:t>Logical </a:t>
            </a:r>
            <a:endParaRPr lang="en-US" sz="1600" b="0" strike="noStrike" spc="-1">
              <a:latin typeface="Arial"/>
            </a:endParaRPr>
          </a:p>
          <a:p>
            <a:pPr algn="ctr">
              <a:lnSpc>
                <a:spcPct val="80000"/>
              </a:lnSpc>
            </a:pPr>
            <a:r>
              <a:rPr lang="en-US" sz="1600" b="0" strike="noStrike" spc="-1">
                <a:solidFill>
                  <a:srgbClr val="000000"/>
                </a:solidFill>
                <a:latin typeface="Noto Sans"/>
                <a:ea typeface="DejaVu Sans"/>
              </a:rPr>
              <a:t>Elements</a:t>
            </a:r>
            <a:endParaRPr lang="en-US" sz="1600" b="0" strike="noStrike" spc="-1">
              <a:latin typeface="Arial"/>
            </a:endParaRPr>
          </a:p>
        </p:txBody>
      </p:sp>
      <p:sp>
        <p:nvSpPr>
          <p:cNvPr id="268" name="TextShape 6"/>
          <p:cNvSpPr txBox="1"/>
          <p:nvPr/>
        </p:nvSpPr>
        <p:spPr>
          <a:xfrm>
            <a:off x="277560" y="164880"/>
            <a:ext cx="10515240" cy="705960"/>
          </a:xfrm>
          <a:prstGeom prst="rect">
            <a:avLst/>
          </a:prstGeom>
          <a:noFill/>
          <a:ln>
            <a:noFill/>
          </a:ln>
        </p:spPr>
        <p:txBody>
          <a:bodyPr anchor="ctr">
            <a:normAutofit fontScale="96000"/>
          </a:bodyPr>
          <a:lstStyle/>
          <a:p>
            <a:pPr>
              <a:lnSpc>
                <a:spcPct val="90000"/>
              </a:lnSpc>
            </a:pPr>
            <a:endParaRPr lang="en-US" sz="3600" b="0" strike="noStrike" spc="-1" dirty="0">
              <a:solidFill>
                <a:srgbClr val="000000"/>
              </a:solidFill>
              <a:latin typeface="Noto Sans"/>
            </a:endParaRPr>
          </a:p>
        </p:txBody>
      </p:sp>
      <p:sp>
        <p:nvSpPr>
          <p:cNvPr id="2" name="Title 1">
            <a:extLst>
              <a:ext uri="{FF2B5EF4-FFF2-40B4-BE49-F238E27FC236}">
                <a16:creationId xmlns:a16="http://schemas.microsoft.com/office/drawing/2014/main" id="{B20C19CA-AA2B-F16F-D791-51C1FF11E6A7}"/>
              </a:ext>
            </a:extLst>
          </p:cNvPr>
          <p:cNvSpPr>
            <a:spLocks noGrp="1"/>
          </p:cNvSpPr>
          <p:nvPr>
            <p:ph type="title"/>
          </p:nvPr>
        </p:nvSpPr>
        <p:spPr/>
        <p:txBody>
          <a:bodyPr/>
          <a:lstStyle/>
          <a:p>
            <a:r>
              <a:rPr lang="en-US" dirty="0"/>
              <a:t>DFDL Schema</a:t>
            </a:r>
          </a:p>
        </p:txBody>
      </p:sp>
      <p:sp>
        <p:nvSpPr>
          <p:cNvPr id="4" name="Slide Number Placeholder 3">
            <a:extLst>
              <a:ext uri="{FF2B5EF4-FFF2-40B4-BE49-F238E27FC236}">
                <a16:creationId xmlns:a16="http://schemas.microsoft.com/office/drawing/2014/main" id="{B1FE8F0A-A7F7-3C17-C9B3-C3554255E9C9}"/>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15</a:t>
            </a:fld>
            <a:endParaRPr lang="en-US" sz="1200" b="0" strike="noStrike" spc="-1">
              <a:latin typeface="Times New Roman"/>
            </a:endParaRPr>
          </a:p>
        </p:txBody>
      </p:sp>
      <p:sp>
        <p:nvSpPr>
          <p:cNvPr id="3" name="CustomShape 5">
            <a:extLst>
              <a:ext uri="{FF2B5EF4-FFF2-40B4-BE49-F238E27FC236}">
                <a16:creationId xmlns:a16="http://schemas.microsoft.com/office/drawing/2014/main" id="{4897B0AC-2B02-462F-358E-446D59B828F9}"/>
              </a:ext>
            </a:extLst>
          </p:cNvPr>
          <p:cNvSpPr/>
          <p:nvPr/>
        </p:nvSpPr>
        <p:spPr>
          <a:xfrm>
            <a:off x="9119929" y="4807072"/>
            <a:ext cx="1645200" cy="730800"/>
          </a:xfrm>
          <a:prstGeom prst="wedgeEllipseCallout">
            <a:avLst>
              <a:gd name="adj1" fmla="val -233111"/>
              <a:gd name="adj2" fmla="val -62954"/>
            </a:avLst>
          </a:prstGeom>
          <a:solidFill>
            <a:schemeClr val="accent3"/>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80000"/>
              </a:lnSpc>
            </a:pPr>
            <a:r>
              <a:rPr lang="en-US" sz="1600" b="0" strike="noStrike" spc="-1" dirty="0">
                <a:solidFill>
                  <a:srgbClr val="000000"/>
                </a:solidFill>
                <a:latin typeface="Noto Sans"/>
                <a:ea typeface="DejaVu Sans"/>
              </a:rPr>
              <a:t>Simple Type</a:t>
            </a:r>
            <a:endParaRPr lang="en-US" sz="16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118440" y="162360"/>
            <a:ext cx="11903040" cy="562320"/>
          </a:xfrm>
          <a:prstGeom prst="rect">
            <a:avLst/>
          </a:prstGeom>
          <a:noFill/>
          <a:ln>
            <a:noFill/>
          </a:ln>
        </p:spPr>
        <p:style>
          <a:lnRef idx="0">
            <a:scrgbClr r="0" g="0" b="0"/>
          </a:lnRef>
          <a:fillRef idx="0">
            <a:scrgbClr r="0" g="0" b="0"/>
          </a:fillRef>
          <a:effectRef idx="0">
            <a:scrgbClr r="0" g="0" b="0"/>
          </a:effectRef>
          <a:fontRef idx="minor"/>
        </p:style>
      </p:sp>
      <p:sp>
        <p:nvSpPr>
          <p:cNvPr id="270" name="CustomShape 2"/>
          <p:cNvSpPr/>
          <p:nvPr/>
        </p:nvSpPr>
        <p:spPr>
          <a:xfrm>
            <a:off x="1523880" y="-198360"/>
            <a:ext cx="183600" cy="396000"/>
          </a:xfrm>
          <a:prstGeom prst="rect">
            <a:avLst/>
          </a:prstGeom>
          <a:noFill/>
          <a:ln>
            <a:noFill/>
          </a:ln>
        </p:spPr>
        <p:style>
          <a:lnRef idx="0">
            <a:scrgbClr r="0" g="0" b="0"/>
          </a:lnRef>
          <a:fillRef idx="0">
            <a:scrgbClr r="0" g="0" b="0"/>
          </a:fillRef>
          <a:effectRef idx="0">
            <a:scrgbClr r="0" g="0" b="0"/>
          </a:effectRef>
          <a:fontRef idx="minor"/>
        </p:style>
      </p:sp>
      <p:sp>
        <p:nvSpPr>
          <p:cNvPr id="271" name="CustomShape 3"/>
          <p:cNvSpPr/>
          <p:nvPr/>
        </p:nvSpPr>
        <p:spPr>
          <a:xfrm>
            <a:off x="1752480" y="1244520"/>
            <a:ext cx="9222120" cy="492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73160" indent="-172080">
              <a:lnSpc>
                <a:spcPct val="90000"/>
              </a:lnSpc>
              <a:tabLst>
                <a:tab pos="0" algn="l"/>
              </a:tabLst>
            </a:pPr>
            <a:r>
              <a:rPr lang="en-US" sz="2000" b="1" strike="noStrike" spc="-1" dirty="0">
                <a:solidFill>
                  <a:srgbClr val="0000FF"/>
                </a:solidFill>
                <a:latin typeface="Noto Mono"/>
                <a:ea typeface="DejaVu Sans"/>
              </a:rPr>
              <a:t>&lt;annotation&gt;</a:t>
            </a:r>
            <a:endParaRPr lang="en-US" sz="2000" b="0" strike="noStrike" spc="-1" dirty="0">
              <a:latin typeface="Arial"/>
            </a:endParaRPr>
          </a:p>
          <a:p>
            <a:pPr marL="173160" indent="-172080">
              <a:lnSpc>
                <a:spcPct val="90000"/>
              </a:lnSpc>
              <a:tabLst>
                <a:tab pos="0" algn="l"/>
              </a:tabLst>
            </a:pPr>
            <a:r>
              <a:rPr lang="en-US" sz="2000" b="1" strike="noStrike" spc="-1" dirty="0">
                <a:solidFill>
                  <a:srgbClr val="0000FF"/>
                </a:solidFill>
                <a:latin typeface="Noto Mono"/>
                <a:ea typeface="DejaVu Sans"/>
              </a:rPr>
              <a:t>  &lt;</a:t>
            </a:r>
            <a:r>
              <a:rPr lang="en-US" sz="2000" b="1" strike="noStrike" spc="-1" dirty="0" err="1">
                <a:solidFill>
                  <a:srgbClr val="0000FF"/>
                </a:solidFill>
                <a:latin typeface="Noto Mono"/>
                <a:ea typeface="DejaVu Sans"/>
              </a:rPr>
              <a:t>appinfo</a:t>
            </a:r>
            <a:r>
              <a:rPr lang="en-US" sz="2000" b="1" strike="noStrike" spc="-1" dirty="0">
                <a:solidFill>
                  <a:srgbClr val="0000FF"/>
                </a:solidFill>
                <a:latin typeface="Noto Mono"/>
                <a:ea typeface="DejaVu Sans"/>
              </a:rPr>
              <a:t> source="http://www.ogf.org/dfdl/"&gt; </a:t>
            </a:r>
            <a:endParaRPr lang="en-US" sz="2000" b="0" strike="noStrike" spc="-1" dirty="0">
              <a:latin typeface="Arial"/>
            </a:endParaRPr>
          </a:p>
          <a:p>
            <a:pPr marL="173160" indent="-172080">
              <a:lnSpc>
                <a:spcPct val="90000"/>
              </a:lnSpc>
              <a:tabLst>
                <a:tab pos="0" algn="l"/>
              </a:tabLst>
            </a:pPr>
            <a:r>
              <a:rPr lang="en-US" sz="2000" b="1" strike="noStrike" spc="-1" dirty="0">
                <a:solidFill>
                  <a:srgbClr val="000000"/>
                </a:solidFill>
                <a:latin typeface="Noto Mono"/>
                <a:ea typeface="DejaVu Sans"/>
              </a:rPr>
              <a:t>     </a:t>
            </a:r>
            <a:r>
              <a:rPr lang="en-GB" sz="2000" b="1" strike="noStrike" spc="-1" dirty="0">
                <a:solidFill>
                  <a:srgbClr val="000000"/>
                </a:solidFill>
                <a:latin typeface="Noto Mono"/>
                <a:ea typeface="DejaVu Sans"/>
              </a:rPr>
              <a:t>&lt;</a:t>
            </a:r>
            <a:r>
              <a:rPr lang="en-GB" sz="2000" b="1" strike="noStrike" spc="-1" dirty="0" err="1">
                <a:solidFill>
                  <a:srgbClr val="000000"/>
                </a:solidFill>
                <a:latin typeface="Noto Mono"/>
                <a:ea typeface="DejaVu Sans"/>
              </a:rPr>
              <a:t>dfdl:format</a:t>
            </a:r>
            <a:r>
              <a:rPr lang="en-GB" sz="2000" b="1" strike="noStrike" spc="-1" dirty="0">
                <a:solidFill>
                  <a:srgbClr val="000000"/>
                </a:solidFill>
                <a:latin typeface="Noto Mono"/>
                <a:ea typeface="DejaVu Sans"/>
              </a:rPr>
              <a:t> representation="text" </a:t>
            </a:r>
            <a:endParaRPr lang="en-US" sz="2000" b="0" strike="noStrike" spc="-1" dirty="0">
              <a:latin typeface="Arial"/>
            </a:endParaRPr>
          </a:p>
          <a:p>
            <a:pPr marL="173160" indent="-172080">
              <a:lnSpc>
                <a:spcPct val="90000"/>
              </a:lnSpc>
              <a:tabLst>
                <a:tab pos="0" algn="l"/>
              </a:tabLst>
            </a:pPr>
            <a:r>
              <a:rPr lang="en-GB" sz="2000" b="1" strike="noStrike" spc="-1" dirty="0">
                <a:solidFill>
                  <a:srgbClr val="000000"/>
                </a:solidFill>
                <a:latin typeface="Noto Mono"/>
                <a:ea typeface="DejaVu Sans"/>
              </a:rPr>
              <a:t>             textNumberRep="standard" encoding="ascii" </a:t>
            </a:r>
            <a:endParaRPr lang="en-US" sz="2000" b="0" strike="noStrike" spc="-1" dirty="0">
              <a:latin typeface="Arial"/>
            </a:endParaRPr>
          </a:p>
          <a:p>
            <a:pPr marL="173160" indent="-172080">
              <a:lnSpc>
                <a:spcPct val="90000"/>
              </a:lnSpc>
              <a:tabLst>
                <a:tab pos="0" algn="l"/>
              </a:tabLst>
            </a:pPr>
            <a:r>
              <a:rPr lang="en-GB" sz="2000" b="1" strike="noStrike" spc="-1" dirty="0">
                <a:solidFill>
                  <a:srgbClr val="000000"/>
                </a:solidFill>
                <a:latin typeface="Noto Mono"/>
                <a:ea typeface="DejaVu Sans"/>
              </a:rPr>
              <a:t>             lengthKind="delimited“ .../&gt;</a:t>
            </a:r>
            <a:r>
              <a:rPr lang="en-GB" sz="2000" b="0" strike="noStrike" spc="-1" dirty="0">
                <a:solidFill>
                  <a:srgbClr val="000000"/>
                </a:solidFill>
                <a:latin typeface="Noto Mono"/>
                <a:ea typeface="DejaVu Sans"/>
              </a:rPr>
              <a:t> </a:t>
            </a:r>
            <a:endParaRPr lang="en-US" sz="2000" b="0" strike="noStrike" spc="-1" dirty="0">
              <a:latin typeface="Arial"/>
            </a:endParaRPr>
          </a:p>
          <a:p>
            <a:pPr marL="173160" indent="-172080">
              <a:lnSpc>
                <a:spcPct val="90000"/>
              </a:lnSpc>
              <a:tabLst>
                <a:tab pos="0" algn="l"/>
              </a:tabLst>
            </a:pPr>
            <a:r>
              <a:rPr lang="en-US" sz="2000" b="1" strike="noStrike" spc="-1" dirty="0">
                <a:solidFill>
                  <a:srgbClr val="0000FF"/>
                </a:solidFill>
                <a:latin typeface="Noto Mono"/>
                <a:ea typeface="DejaVu Sans"/>
              </a:rPr>
              <a:t>	 &lt;/</a:t>
            </a:r>
            <a:r>
              <a:rPr lang="en-US" sz="2000" b="1" strike="noStrike" spc="-1" dirty="0" err="1">
                <a:solidFill>
                  <a:srgbClr val="0000FF"/>
                </a:solidFill>
                <a:latin typeface="Noto Mono"/>
                <a:ea typeface="DejaVu Sans"/>
              </a:rPr>
              <a:t>appinfo</a:t>
            </a:r>
            <a:r>
              <a:rPr lang="en-US" sz="2000" b="1" strike="noStrike" spc="-1" dirty="0">
                <a:solidFill>
                  <a:srgbClr val="0000FF"/>
                </a:solidFill>
                <a:latin typeface="Noto Mono"/>
                <a:ea typeface="DejaVu Sans"/>
              </a:rPr>
              <a:t>&gt;</a:t>
            </a:r>
            <a:endParaRPr lang="en-US" sz="2000" b="0" strike="noStrike" spc="-1" dirty="0">
              <a:latin typeface="Arial"/>
            </a:endParaRPr>
          </a:p>
          <a:p>
            <a:pPr marL="173160" indent="-172080">
              <a:lnSpc>
                <a:spcPct val="90000"/>
              </a:lnSpc>
              <a:tabLst>
                <a:tab pos="0" algn="l"/>
              </a:tabLst>
            </a:pPr>
            <a:r>
              <a:rPr lang="en-US" sz="2000" b="1" strike="noStrike" spc="-1" dirty="0">
                <a:solidFill>
                  <a:srgbClr val="0000FF"/>
                </a:solidFill>
                <a:latin typeface="Noto Mono"/>
                <a:ea typeface="DejaVu Sans"/>
              </a:rPr>
              <a:t>&lt;/annotation&gt;</a:t>
            </a:r>
            <a:endParaRPr lang="en-US" sz="2000" b="0" strike="noStrike" spc="-1" dirty="0">
              <a:latin typeface="Arial"/>
            </a:endParaRPr>
          </a:p>
          <a:p>
            <a:pPr marL="173160" indent="-172080">
              <a:lnSpc>
                <a:spcPct val="90000"/>
              </a:lnSpc>
              <a:tabLst>
                <a:tab pos="0" algn="l"/>
              </a:tabLst>
            </a:pPr>
            <a:endParaRPr lang="en-US" sz="2000" b="0" strike="noStrike" spc="-1" dirty="0">
              <a:latin typeface="Arial"/>
            </a:endParaRPr>
          </a:p>
          <a:p>
            <a:pPr marL="173160" indent="-172080">
              <a:lnSpc>
                <a:spcPct val="90000"/>
              </a:lnSpc>
              <a:tabLst>
                <a:tab pos="0" algn="l"/>
              </a:tabLst>
            </a:pPr>
            <a:r>
              <a:rPr lang="en-US" sz="2000" b="1" strike="noStrike" spc="-1" dirty="0">
                <a:solidFill>
                  <a:srgbClr val="00664D"/>
                </a:solidFill>
                <a:latin typeface="Noto Mono"/>
                <a:ea typeface="DejaVu Sans"/>
              </a:rPr>
              <a:t>&lt;</a:t>
            </a:r>
            <a:r>
              <a:rPr lang="en-US" sz="2000" b="1" strike="noStrike" spc="-1" dirty="0" err="1">
                <a:solidFill>
                  <a:srgbClr val="00664D"/>
                </a:solidFill>
                <a:latin typeface="Noto Mono"/>
                <a:ea typeface="DejaVu Sans"/>
              </a:rPr>
              <a:t>complexType</a:t>
            </a:r>
            <a:r>
              <a:rPr lang="en-US" sz="2000" b="1" strike="noStrike" spc="-1" dirty="0">
                <a:solidFill>
                  <a:srgbClr val="00664D"/>
                </a:solidFill>
                <a:latin typeface="Noto Mono"/>
                <a:ea typeface="DejaVu Sans"/>
              </a:rPr>
              <a:t> name=“</a:t>
            </a:r>
            <a:r>
              <a:rPr lang="en-US" sz="2000" b="1" strike="noStrike" spc="-1" dirty="0" err="1">
                <a:solidFill>
                  <a:srgbClr val="00664D"/>
                </a:solidFill>
                <a:latin typeface="Noto Mono"/>
                <a:ea typeface="DejaVu Sans"/>
              </a:rPr>
              <a:t>rPair</a:t>
            </a:r>
            <a:r>
              <a:rPr lang="en-US" sz="2000" b="1" strike="noStrike" spc="-1" dirty="0">
                <a:solidFill>
                  <a:srgbClr val="00664D"/>
                </a:solidFill>
                <a:latin typeface="Noto Mono"/>
                <a:ea typeface="DejaVu Sans"/>
              </a:rPr>
              <a:t>"&gt;</a:t>
            </a:r>
            <a:endParaRPr lang="en-US" sz="2000" b="0" strike="noStrike" spc="-1" dirty="0">
              <a:latin typeface="Arial"/>
            </a:endParaRPr>
          </a:p>
          <a:p>
            <a:pPr marL="173160" indent="-172080">
              <a:lnSpc>
                <a:spcPct val="90000"/>
              </a:lnSpc>
              <a:tabLst>
                <a:tab pos="0" algn="l"/>
              </a:tabLst>
            </a:pPr>
            <a:r>
              <a:rPr lang="en-US" sz="2000" b="1" strike="noStrike" spc="-1" dirty="0">
                <a:solidFill>
                  <a:srgbClr val="00664D"/>
                </a:solidFill>
                <a:latin typeface="Noto Mono"/>
                <a:ea typeface="DejaVu Sans"/>
              </a:rPr>
              <a:t>  &lt;sequence </a:t>
            </a:r>
            <a:r>
              <a:rPr lang="en-US" sz="2000" b="1" strike="noStrike" spc="-1" dirty="0" err="1">
                <a:solidFill>
                  <a:srgbClr val="000000"/>
                </a:solidFill>
                <a:latin typeface="Noto Mono"/>
                <a:ea typeface="DejaVu Sans"/>
              </a:rPr>
              <a:t>dfdl</a:t>
            </a:r>
            <a:r>
              <a:rPr lang="en-US" sz="2000" b="1" strike="noStrike" spc="-1" dirty="0">
                <a:solidFill>
                  <a:srgbClr val="000000"/>
                </a:solidFill>
                <a:latin typeface="Noto Mono"/>
                <a:ea typeface="DejaVu Sans"/>
              </a:rPr>
              <a:t>:</a:t>
            </a:r>
            <a:r>
              <a:rPr lang="en-GB" sz="2000" b="1" strike="noStrike" spc="-1" dirty="0">
                <a:solidFill>
                  <a:srgbClr val="000000"/>
                </a:solidFill>
                <a:latin typeface="Noto Mono"/>
                <a:ea typeface="DejaVu Sans"/>
              </a:rPr>
              <a:t>separator=";"</a:t>
            </a:r>
            <a:r>
              <a:rPr lang="en-US" sz="2000" b="1" strike="noStrike" spc="-1" dirty="0">
                <a:solidFill>
                  <a:srgbClr val="00CC66"/>
                </a:solidFill>
                <a:latin typeface="Noto Mono"/>
                <a:ea typeface="DejaVu Sans"/>
              </a:rPr>
              <a:t>&gt;</a:t>
            </a:r>
            <a:r>
              <a:rPr lang="en-GB" sz="2000" b="0" strike="noStrike" spc="-1" dirty="0">
                <a:solidFill>
                  <a:srgbClr val="000000"/>
                </a:solidFill>
                <a:latin typeface="Noto Mono"/>
                <a:ea typeface="DejaVu Sans"/>
              </a:rPr>
              <a:t> </a:t>
            </a:r>
            <a:endParaRPr lang="en-US" sz="2000" b="0" strike="noStrike" spc="-1" dirty="0">
              <a:latin typeface="Arial"/>
            </a:endParaRPr>
          </a:p>
          <a:p>
            <a:pPr marL="173160" indent="-172080">
              <a:lnSpc>
                <a:spcPct val="90000"/>
              </a:lnSpc>
              <a:tabLst>
                <a:tab pos="0" algn="l"/>
              </a:tabLst>
            </a:pPr>
            <a:r>
              <a:rPr lang="en-US" sz="2000" b="1" strike="noStrike" spc="-1" dirty="0">
                <a:solidFill>
                  <a:srgbClr val="00664D"/>
                </a:solidFill>
                <a:latin typeface="Noto Mono"/>
                <a:ea typeface="DejaVu Sans"/>
              </a:rPr>
              <a:t>    &lt;element name="</a:t>
            </a:r>
            <a:r>
              <a:rPr lang="en-US" sz="2000" b="1" strike="noStrike" spc="-1" dirty="0" err="1">
                <a:solidFill>
                  <a:srgbClr val="00664D"/>
                </a:solidFill>
                <a:latin typeface="Noto Mono"/>
                <a:ea typeface="DejaVu Sans"/>
              </a:rPr>
              <a:t>rLim</a:t>
            </a:r>
            <a:r>
              <a:rPr lang="en-US" sz="2000" b="1" strike="noStrike" spc="-1" dirty="0">
                <a:solidFill>
                  <a:srgbClr val="00664D"/>
                </a:solidFill>
                <a:latin typeface="Noto Mono"/>
                <a:ea typeface="DejaVu Sans"/>
              </a:rPr>
              <a:t>" type="</a:t>
            </a:r>
            <a:r>
              <a:rPr lang="en-US" sz="2000" b="1" strike="noStrike" spc="-1" dirty="0" err="1">
                <a:solidFill>
                  <a:srgbClr val="00664D"/>
                </a:solidFill>
                <a:latin typeface="Noto Mono"/>
                <a:ea typeface="DejaVu Sans"/>
              </a:rPr>
              <a:t>xs:int</a:t>
            </a:r>
            <a:r>
              <a:rPr lang="en-US" sz="2000" b="1" strike="noStrike" spc="-1" dirty="0">
                <a:solidFill>
                  <a:srgbClr val="00664D"/>
                </a:solidFill>
                <a:latin typeface="Noto Mono"/>
                <a:ea typeface="DejaVu Sans"/>
              </a:rPr>
              <a:t>"</a:t>
            </a:r>
            <a:endParaRPr lang="en-US" sz="2000" b="0" strike="noStrike" spc="-1" dirty="0">
              <a:latin typeface="Arial"/>
            </a:endParaRPr>
          </a:p>
          <a:p>
            <a:pPr marL="173160" indent="-172080">
              <a:lnSpc>
                <a:spcPct val="90000"/>
              </a:lnSpc>
              <a:tabLst>
                <a:tab pos="0" algn="l"/>
              </a:tabLst>
            </a:pPr>
            <a:r>
              <a:rPr lang="en-GB" sz="2000" b="1" strike="noStrike" spc="-1" dirty="0">
                <a:solidFill>
                  <a:srgbClr val="000000"/>
                </a:solidFill>
                <a:latin typeface="Noto Mono"/>
                <a:ea typeface="DejaVu Sans"/>
              </a:rPr>
              <a:t>                 </a:t>
            </a:r>
            <a:r>
              <a:rPr lang="en-GB" sz="2000" b="1" strike="noStrike" spc="-1" dirty="0" err="1">
                <a:solidFill>
                  <a:srgbClr val="000000"/>
                </a:solidFill>
                <a:latin typeface="Noto Mono"/>
                <a:ea typeface="DejaVu Sans"/>
              </a:rPr>
              <a:t>dfdl:initiator</a:t>
            </a:r>
            <a:r>
              <a:rPr lang="en-GB" sz="2000" b="1" strike="noStrike" spc="-1" dirty="0">
                <a:solidFill>
                  <a:srgbClr val="000000"/>
                </a:solidFill>
                <a:latin typeface="Noto Mono"/>
                <a:ea typeface="DejaVu Sans"/>
              </a:rPr>
              <a:t>=“</a:t>
            </a:r>
            <a:r>
              <a:rPr lang="en-GB" sz="2000" b="1" strike="noStrike" spc="-1" dirty="0" err="1">
                <a:solidFill>
                  <a:srgbClr val="000000"/>
                </a:solidFill>
                <a:latin typeface="Noto Mono"/>
                <a:ea typeface="DejaVu Sans"/>
              </a:rPr>
              <a:t>rLimit</a:t>
            </a:r>
            <a:r>
              <a:rPr lang="en-GB" sz="2000" b="1" strike="noStrike" spc="-1" dirty="0">
                <a:solidFill>
                  <a:srgbClr val="000000"/>
                </a:solidFill>
                <a:latin typeface="Noto Mono"/>
                <a:ea typeface="DejaVu Sans"/>
              </a:rPr>
              <a:t>=" </a:t>
            </a:r>
            <a:r>
              <a:rPr lang="en-GB" sz="2000" b="1" strike="noStrike" spc="-1" dirty="0">
                <a:solidFill>
                  <a:srgbClr val="00CC00"/>
                </a:solidFill>
                <a:latin typeface="Noto Mono"/>
                <a:ea typeface="DejaVu Sans"/>
              </a:rPr>
              <a:t>/</a:t>
            </a:r>
            <a:r>
              <a:rPr lang="en-US" sz="2000" b="1" strike="noStrike" spc="-1" dirty="0">
                <a:solidFill>
                  <a:srgbClr val="00CC66"/>
                </a:solidFill>
                <a:latin typeface="Noto Mono"/>
                <a:ea typeface="DejaVu Sans"/>
              </a:rPr>
              <a:t>&gt;</a:t>
            </a:r>
            <a:r>
              <a:rPr lang="en-GB" sz="2000" b="0" strike="noStrike" spc="-1" dirty="0">
                <a:solidFill>
                  <a:srgbClr val="000000"/>
                </a:solidFill>
                <a:latin typeface="Noto Mono"/>
                <a:ea typeface="DejaVu Sans"/>
              </a:rPr>
              <a:t> </a:t>
            </a:r>
            <a:endParaRPr lang="en-US" sz="2000" b="0" strike="noStrike" spc="-1" dirty="0">
              <a:latin typeface="Arial"/>
            </a:endParaRPr>
          </a:p>
          <a:p>
            <a:pPr marL="173160" indent="-172080">
              <a:lnSpc>
                <a:spcPct val="90000"/>
              </a:lnSpc>
              <a:tabLst>
                <a:tab pos="0" algn="l"/>
              </a:tabLst>
            </a:pPr>
            <a:r>
              <a:rPr lang="en-US" sz="2000" b="1" strike="noStrike" spc="-1" dirty="0">
                <a:solidFill>
                  <a:srgbClr val="00664D"/>
                </a:solidFill>
                <a:latin typeface="Noto Mono"/>
                <a:ea typeface="DejaVu Sans"/>
              </a:rPr>
              <a:t>	   &lt;element name=“</a:t>
            </a:r>
            <a:r>
              <a:rPr lang="en-US" sz="2000" b="1" strike="noStrike" spc="-1" dirty="0" err="1">
                <a:solidFill>
                  <a:srgbClr val="00664D"/>
                </a:solidFill>
                <a:latin typeface="Noto Mono"/>
                <a:ea typeface="DejaVu Sans"/>
              </a:rPr>
              <a:t>rpng</a:t>
            </a:r>
            <a:r>
              <a:rPr lang="en-US" sz="2000" b="1" strike="noStrike" spc="-1" dirty="0">
                <a:solidFill>
                  <a:srgbClr val="00664D"/>
                </a:solidFill>
                <a:latin typeface="Noto Mono"/>
                <a:ea typeface="DejaVu Sans"/>
              </a:rPr>
              <a:t>" type="</a:t>
            </a:r>
            <a:r>
              <a:rPr lang="en-US" sz="2000" b="1" strike="noStrike" spc="-1" dirty="0" err="1">
                <a:solidFill>
                  <a:srgbClr val="00664D"/>
                </a:solidFill>
                <a:latin typeface="Noto Mono"/>
                <a:ea typeface="DejaVu Sans"/>
              </a:rPr>
              <a:t>xs:float</a:t>
            </a:r>
            <a:r>
              <a:rPr lang="en-US" sz="2000" b="1" strike="noStrike" spc="-1" dirty="0">
                <a:solidFill>
                  <a:srgbClr val="00664D"/>
                </a:solidFill>
                <a:latin typeface="Noto Mono"/>
                <a:ea typeface="DejaVu Sans"/>
              </a:rPr>
              <a:t>"</a:t>
            </a:r>
            <a:endParaRPr lang="en-US" sz="2000" b="0" strike="noStrike" spc="-1" dirty="0">
              <a:latin typeface="Arial"/>
            </a:endParaRPr>
          </a:p>
          <a:p>
            <a:pPr marL="173160" indent="-172080">
              <a:lnSpc>
                <a:spcPct val="90000"/>
              </a:lnSpc>
              <a:tabLst>
                <a:tab pos="0" algn="l"/>
              </a:tabLst>
            </a:pPr>
            <a:r>
              <a:rPr lang="en-GB" sz="2000" b="1" strike="noStrike" spc="-1" dirty="0">
                <a:solidFill>
                  <a:srgbClr val="000000"/>
                </a:solidFill>
                <a:latin typeface="Noto Mono"/>
                <a:ea typeface="DejaVu Sans"/>
              </a:rPr>
              <a:t>                 </a:t>
            </a:r>
            <a:r>
              <a:rPr lang="en-GB" sz="2000" b="1" strike="noStrike" spc="-1" dirty="0" err="1">
                <a:solidFill>
                  <a:srgbClr val="000000"/>
                </a:solidFill>
                <a:latin typeface="Noto Mono"/>
                <a:ea typeface="DejaVu Sans"/>
              </a:rPr>
              <a:t>dfdl:initiator</a:t>
            </a:r>
            <a:r>
              <a:rPr lang="en-GB" sz="2000" b="1" strike="noStrike" spc="-1" dirty="0">
                <a:solidFill>
                  <a:srgbClr val="000000"/>
                </a:solidFill>
                <a:latin typeface="Noto Mono"/>
                <a:ea typeface="DejaVu Sans"/>
              </a:rPr>
              <a:t>=“</a:t>
            </a:r>
            <a:r>
              <a:rPr lang="en-GB" sz="2000" b="1" strike="noStrike" spc="-1" dirty="0" err="1">
                <a:solidFill>
                  <a:srgbClr val="000000"/>
                </a:solidFill>
                <a:latin typeface="Noto Mono"/>
                <a:ea typeface="DejaVu Sans"/>
              </a:rPr>
              <a:t>rpngx</a:t>
            </a:r>
            <a:r>
              <a:rPr lang="en-GB" sz="2000" b="1" strike="noStrike" spc="-1" dirty="0">
                <a:solidFill>
                  <a:srgbClr val="000000"/>
                </a:solidFill>
                <a:latin typeface="Noto Mono"/>
                <a:ea typeface="DejaVu Sans"/>
              </a:rPr>
              <a:t>=" </a:t>
            </a:r>
            <a:r>
              <a:rPr lang="en-GB" sz="2000" b="1" strike="noStrike" spc="-1" dirty="0">
                <a:solidFill>
                  <a:srgbClr val="00CC00"/>
                </a:solidFill>
                <a:latin typeface="Noto Mono"/>
                <a:ea typeface="DejaVu Sans"/>
              </a:rPr>
              <a:t>/</a:t>
            </a:r>
            <a:r>
              <a:rPr lang="en-US" sz="2000" b="1" strike="noStrike" spc="-1" dirty="0">
                <a:solidFill>
                  <a:srgbClr val="00CC66"/>
                </a:solidFill>
                <a:latin typeface="Noto Mono"/>
                <a:ea typeface="DejaVu Sans"/>
              </a:rPr>
              <a:t>&gt;</a:t>
            </a:r>
            <a:r>
              <a:rPr lang="en-GB" sz="2000" b="0" strike="noStrike" spc="-1" dirty="0">
                <a:solidFill>
                  <a:srgbClr val="000000"/>
                </a:solidFill>
                <a:latin typeface="Noto Mono"/>
                <a:ea typeface="DejaVu Sans"/>
              </a:rPr>
              <a:t> </a:t>
            </a:r>
            <a:endParaRPr lang="en-US" sz="2000" b="0" strike="noStrike" spc="-1" dirty="0">
              <a:latin typeface="Arial"/>
            </a:endParaRPr>
          </a:p>
          <a:p>
            <a:pPr marL="173160" indent="-172080">
              <a:lnSpc>
                <a:spcPct val="90000"/>
              </a:lnSpc>
              <a:tabLst>
                <a:tab pos="0" algn="l"/>
              </a:tabLst>
            </a:pPr>
            <a:r>
              <a:rPr lang="en-US" sz="2000" b="1" strike="noStrike" spc="-1" dirty="0">
                <a:solidFill>
                  <a:srgbClr val="00CC66"/>
                </a:solidFill>
                <a:latin typeface="Noto Mono"/>
                <a:ea typeface="DejaVu Sans"/>
              </a:rPr>
              <a:t>  </a:t>
            </a:r>
            <a:r>
              <a:rPr lang="en-US" sz="2000" b="1" strike="noStrike" spc="-1" dirty="0">
                <a:solidFill>
                  <a:srgbClr val="00664D"/>
                </a:solidFill>
                <a:latin typeface="Noto Mono"/>
                <a:ea typeface="DejaVu Sans"/>
              </a:rPr>
              <a:t>&lt;/sequence&gt;</a:t>
            </a:r>
            <a:endParaRPr lang="en-US" sz="2000" b="0" strike="noStrike" spc="-1" dirty="0">
              <a:latin typeface="Arial"/>
            </a:endParaRPr>
          </a:p>
          <a:p>
            <a:pPr marL="173160" indent="-172080">
              <a:lnSpc>
                <a:spcPct val="90000"/>
              </a:lnSpc>
              <a:tabLst>
                <a:tab pos="0" algn="l"/>
              </a:tabLst>
            </a:pPr>
            <a:r>
              <a:rPr lang="en-US" sz="2000" b="1" strike="noStrike" spc="-1" dirty="0">
                <a:solidFill>
                  <a:srgbClr val="00664D"/>
                </a:solidFill>
                <a:latin typeface="Noto Mono"/>
                <a:ea typeface="DejaVu Sans"/>
              </a:rPr>
              <a:t>&lt;/</a:t>
            </a:r>
            <a:r>
              <a:rPr lang="en-US" sz="2000" b="1" strike="noStrike" spc="-1" dirty="0" err="1">
                <a:solidFill>
                  <a:srgbClr val="00664D"/>
                </a:solidFill>
                <a:latin typeface="Noto Mono"/>
                <a:ea typeface="DejaVu Sans"/>
              </a:rPr>
              <a:t>complexType</a:t>
            </a:r>
            <a:r>
              <a:rPr lang="en-US" sz="2000" b="1" strike="noStrike" spc="-1" dirty="0">
                <a:solidFill>
                  <a:srgbClr val="00664D"/>
                </a:solidFill>
                <a:latin typeface="Noto Mono"/>
                <a:ea typeface="DejaVu Sans"/>
              </a:rPr>
              <a:t>&gt;</a:t>
            </a:r>
            <a:endParaRPr lang="en-US" sz="2000" b="0" strike="noStrike" spc="-1" dirty="0">
              <a:latin typeface="Arial"/>
            </a:endParaRPr>
          </a:p>
        </p:txBody>
      </p:sp>
      <p:sp>
        <p:nvSpPr>
          <p:cNvPr id="272" name="CustomShape 4"/>
          <p:cNvSpPr/>
          <p:nvPr/>
        </p:nvSpPr>
        <p:spPr>
          <a:xfrm>
            <a:off x="4800480" y="5903597"/>
            <a:ext cx="1751400" cy="730800"/>
          </a:xfrm>
          <a:prstGeom prst="wedgeEllipseCallout">
            <a:avLst>
              <a:gd name="adj1" fmla="val -52470"/>
              <a:gd name="adj2" fmla="val -153865"/>
            </a:avLst>
          </a:prstGeom>
          <a:solidFill>
            <a:schemeClr val="accent3"/>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80000"/>
              </a:lnSpc>
            </a:pPr>
            <a:r>
              <a:rPr lang="en-US" sz="1600" b="0" strike="noStrike" spc="-1">
                <a:solidFill>
                  <a:srgbClr val="000000"/>
                </a:solidFill>
                <a:latin typeface="Noto Sans"/>
                <a:ea typeface="DejaVu Sans"/>
              </a:rPr>
              <a:t>DFDL properties</a:t>
            </a:r>
            <a:endParaRPr lang="en-US" sz="1600" b="0" strike="noStrike" spc="-1">
              <a:latin typeface="Arial"/>
            </a:endParaRPr>
          </a:p>
        </p:txBody>
      </p:sp>
      <p:sp>
        <p:nvSpPr>
          <p:cNvPr id="273" name="CustomShape 5"/>
          <p:cNvSpPr/>
          <p:nvPr/>
        </p:nvSpPr>
        <p:spPr>
          <a:xfrm>
            <a:off x="9359100" y="3596447"/>
            <a:ext cx="2403000" cy="837000"/>
          </a:xfrm>
          <a:prstGeom prst="cloudCallout">
            <a:avLst>
              <a:gd name="adj1" fmla="val -81428"/>
              <a:gd name="adj2" fmla="val 47200"/>
            </a:avLst>
          </a:prstGeom>
          <a:solidFill>
            <a:srgbClr val="CCFFFF"/>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GB" sz="2800" b="1" strike="noStrike" spc="-1" baseline="-25000" dirty="0" err="1">
                <a:solidFill>
                  <a:srgbClr val="FF0000"/>
                </a:solidFill>
                <a:latin typeface="Noto Mono"/>
                <a:ea typeface="DejaVu Sans"/>
              </a:rPr>
              <a:t>rLimit</a:t>
            </a:r>
            <a:r>
              <a:rPr lang="en-GB" sz="2800" b="1" strike="noStrike" spc="-1" baseline="-25000" dirty="0">
                <a:solidFill>
                  <a:srgbClr val="FF0000"/>
                </a:solidFill>
                <a:latin typeface="Noto Mono"/>
                <a:ea typeface="DejaVu Sans"/>
              </a:rPr>
              <a:t>=</a:t>
            </a:r>
            <a:r>
              <a:rPr lang="en-GB" sz="2800" b="1" strike="noStrike" spc="-1" baseline="-25000" dirty="0">
                <a:solidFill>
                  <a:srgbClr val="000000"/>
                </a:solidFill>
                <a:latin typeface="Noto Mono"/>
                <a:ea typeface="DejaVu Sans"/>
              </a:rPr>
              <a:t>5</a:t>
            </a:r>
            <a:endParaRPr lang="en-US" sz="2800" b="0" strike="noStrike" spc="-1" dirty="0">
              <a:latin typeface="Arial"/>
            </a:endParaRPr>
          </a:p>
          <a:p>
            <a:pPr algn="ctr">
              <a:lnSpc>
                <a:spcPct val="100000"/>
              </a:lnSpc>
            </a:pPr>
            <a:endParaRPr lang="en-US" sz="2800" b="0" strike="noStrike" spc="-1" dirty="0">
              <a:latin typeface="Arial"/>
            </a:endParaRPr>
          </a:p>
        </p:txBody>
      </p:sp>
      <p:sp>
        <p:nvSpPr>
          <p:cNvPr id="274" name="CustomShape 6"/>
          <p:cNvSpPr/>
          <p:nvPr/>
        </p:nvSpPr>
        <p:spPr>
          <a:xfrm>
            <a:off x="8276880" y="5529874"/>
            <a:ext cx="3167640" cy="837000"/>
          </a:xfrm>
          <a:prstGeom prst="cloudCallout">
            <a:avLst>
              <a:gd name="adj1" fmla="val -41620"/>
              <a:gd name="adj2" fmla="val -104009"/>
            </a:avLst>
          </a:prstGeom>
          <a:solidFill>
            <a:srgbClr val="CCFFFF"/>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GB" sz="2800" b="1" strike="noStrike" spc="-1" baseline="-25000" dirty="0" err="1">
                <a:solidFill>
                  <a:srgbClr val="FF0000"/>
                </a:solidFill>
                <a:latin typeface="Noto Mono"/>
                <a:ea typeface="DejaVu Sans"/>
              </a:rPr>
              <a:t>rpngx</a:t>
            </a:r>
            <a:r>
              <a:rPr lang="en-GB" sz="2800" b="1" strike="noStrike" spc="-1" baseline="-25000" dirty="0">
                <a:solidFill>
                  <a:srgbClr val="FF0000"/>
                </a:solidFill>
                <a:latin typeface="Noto Mono"/>
                <a:ea typeface="DejaVu Sans"/>
              </a:rPr>
              <a:t>=</a:t>
            </a:r>
            <a:r>
              <a:rPr lang="en-GB" sz="2800" b="1" strike="noStrike" spc="-1" baseline="-25000" dirty="0">
                <a:solidFill>
                  <a:srgbClr val="000000"/>
                </a:solidFill>
                <a:latin typeface="Noto Mono"/>
                <a:ea typeface="DejaVu Sans"/>
              </a:rPr>
              <a:t>-7.1E8</a:t>
            </a:r>
            <a:endParaRPr lang="en-US" sz="2800" b="0" strike="noStrike" spc="-1" dirty="0">
              <a:latin typeface="Arial"/>
            </a:endParaRPr>
          </a:p>
        </p:txBody>
      </p:sp>
      <p:sp>
        <p:nvSpPr>
          <p:cNvPr id="275" name="CustomShape 7"/>
          <p:cNvSpPr/>
          <p:nvPr/>
        </p:nvSpPr>
        <p:spPr>
          <a:xfrm>
            <a:off x="7048500" y="2894688"/>
            <a:ext cx="1599120" cy="701759"/>
          </a:xfrm>
          <a:prstGeom prst="cloudCallout">
            <a:avLst>
              <a:gd name="adj1" fmla="val -100236"/>
              <a:gd name="adj2" fmla="val 59097"/>
            </a:avLst>
          </a:prstGeom>
          <a:solidFill>
            <a:srgbClr val="CCFFFF"/>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4400" b="0" strike="noStrike" spc="-1" baseline="-25000" dirty="0">
                <a:solidFill>
                  <a:srgbClr val="FF0000"/>
                </a:solidFill>
                <a:latin typeface="Noto Mono"/>
                <a:ea typeface="DejaVu Sans"/>
              </a:rPr>
              <a:t>;</a:t>
            </a:r>
          </a:p>
        </p:txBody>
      </p:sp>
      <p:sp>
        <p:nvSpPr>
          <p:cNvPr id="276" name="CustomShape 8"/>
          <p:cNvSpPr/>
          <p:nvPr/>
        </p:nvSpPr>
        <p:spPr>
          <a:xfrm>
            <a:off x="9744720" y="837691"/>
            <a:ext cx="2169720" cy="1145880"/>
          </a:xfrm>
          <a:prstGeom prst="callout1">
            <a:avLst>
              <a:gd name="adj1" fmla="val 87308"/>
              <a:gd name="adj2" fmla="val 512"/>
              <a:gd name="adj3" fmla="val 95869"/>
              <a:gd name="adj4" fmla="val -86983"/>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800" b="0" strike="noStrike" spc="-1" dirty="0">
                <a:solidFill>
                  <a:srgbClr val="000000"/>
                </a:solidFill>
                <a:latin typeface="Noto Sans"/>
                <a:ea typeface="DejaVu Sans"/>
              </a:rPr>
              <a:t>Top level format declaration block applies to this entire schema </a:t>
            </a:r>
            <a:r>
              <a:rPr lang="en-US" sz="1800" b="0" i="1" strike="noStrike" spc="-1" dirty="0">
                <a:solidFill>
                  <a:srgbClr val="000000"/>
                </a:solidFill>
                <a:latin typeface="Noto Sans"/>
                <a:ea typeface="DejaVu Sans"/>
              </a:rPr>
              <a:t>file</a:t>
            </a:r>
            <a:r>
              <a:rPr lang="en-US" sz="1800" b="0" strike="noStrike" spc="-1" dirty="0">
                <a:solidFill>
                  <a:srgbClr val="000000"/>
                </a:solidFill>
                <a:latin typeface="Noto Sans"/>
                <a:ea typeface="DejaVu Sans"/>
              </a:rPr>
              <a:t>.</a:t>
            </a:r>
            <a:endParaRPr lang="en-US" sz="1800" b="0" strike="noStrike" spc="-1" dirty="0">
              <a:latin typeface="Arial"/>
            </a:endParaRPr>
          </a:p>
        </p:txBody>
      </p:sp>
      <p:sp>
        <p:nvSpPr>
          <p:cNvPr id="277" name="TextShape 9"/>
          <p:cNvSpPr txBox="1"/>
          <p:nvPr/>
        </p:nvSpPr>
        <p:spPr>
          <a:xfrm>
            <a:off x="277560" y="164880"/>
            <a:ext cx="10515240" cy="705960"/>
          </a:xfrm>
          <a:prstGeom prst="rect">
            <a:avLst/>
          </a:prstGeom>
          <a:noFill/>
          <a:ln>
            <a:noFill/>
          </a:ln>
        </p:spPr>
        <p:txBody>
          <a:bodyPr anchor="ctr">
            <a:noAutofit/>
          </a:bodyPr>
          <a:lstStyle/>
          <a:p>
            <a:pPr>
              <a:lnSpc>
                <a:spcPct val="90000"/>
              </a:lnSpc>
            </a:pPr>
            <a:endParaRPr lang="en-US" sz="3600" b="0" strike="noStrike" spc="-1" dirty="0">
              <a:solidFill>
                <a:srgbClr val="000000"/>
              </a:solidFill>
              <a:latin typeface="Noto Sans"/>
            </a:endParaRPr>
          </a:p>
        </p:txBody>
      </p:sp>
      <p:sp>
        <p:nvSpPr>
          <p:cNvPr id="2" name="Title 1">
            <a:extLst>
              <a:ext uri="{FF2B5EF4-FFF2-40B4-BE49-F238E27FC236}">
                <a16:creationId xmlns:a16="http://schemas.microsoft.com/office/drawing/2014/main" id="{0DC4509B-457D-55BA-ECCE-113AC1515E20}"/>
              </a:ext>
            </a:extLst>
          </p:cNvPr>
          <p:cNvSpPr>
            <a:spLocks noGrp="1"/>
          </p:cNvSpPr>
          <p:nvPr>
            <p:ph type="title"/>
          </p:nvPr>
        </p:nvSpPr>
        <p:spPr/>
        <p:txBody>
          <a:bodyPr/>
          <a:lstStyle/>
          <a:p>
            <a:r>
              <a:rPr lang="en-US" dirty="0"/>
              <a:t>DFDL Schema</a:t>
            </a:r>
          </a:p>
        </p:txBody>
      </p:sp>
      <p:sp>
        <p:nvSpPr>
          <p:cNvPr id="4" name="Slide Number Placeholder 3">
            <a:extLst>
              <a:ext uri="{FF2B5EF4-FFF2-40B4-BE49-F238E27FC236}">
                <a16:creationId xmlns:a16="http://schemas.microsoft.com/office/drawing/2014/main" id="{F8C79E23-A218-BD19-493A-25BE6D98CE07}"/>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16</a:t>
            </a:fld>
            <a:endParaRPr lang="en-US" sz="1200" b="0" strike="noStrike" spc="-1">
              <a:latin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118440" y="162360"/>
            <a:ext cx="11903040" cy="562320"/>
          </a:xfrm>
          <a:prstGeom prst="rect">
            <a:avLst/>
          </a:prstGeom>
          <a:noFill/>
          <a:ln>
            <a:noFill/>
          </a:ln>
        </p:spPr>
        <p:style>
          <a:lnRef idx="0">
            <a:scrgbClr r="0" g="0" b="0"/>
          </a:lnRef>
          <a:fillRef idx="0">
            <a:scrgbClr r="0" g="0" b="0"/>
          </a:fillRef>
          <a:effectRef idx="0">
            <a:scrgbClr r="0" g="0" b="0"/>
          </a:effectRef>
          <a:fontRef idx="minor"/>
        </p:style>
      </p:sp>
      <p:sp>
        <p:nvSpPr>
          <p:cNvPr id="279" name="CustomShape 2"/>
          <p:cNvSpPr/>
          <p:nvPr/>
        </p:nvSpPr>
        <p:spPr>
          <a:xfrm>
            <a:off x="4317840" y="1523880"/>
            <a:ext cx="3501720" cy="363600"/>
          </a:xfrm>
          <a:prstGeom prst="rect">
            <a:avLst/>
          </a:prstGeom>
          <a:solidFill>
            <a:schemeClr val="accent2">
              <a:lumMod val="20000"/>
              <a:lumOff val="80000"/>
            </a:schemeClr>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600" b="1" strike="noStrike" spc="-1">
                <a:solidFill>
                  <a:srgbClr val="000000"/>
                </a:solidFill>
                <a:latin typeface="Noto Mono"/>
                <a:ea typeface="DejaVu Sans"/>
              </a:rPr>
              <a:t>rLimit=5;rpngx=-7.1E8</a:t>
            </a:r>
            <a:endParaRPr lang="en-US" sz="1600" b="0" strike="noStrike" spc="-1">
              <a:latin typeface="Arial"/>
            </a:endParaRPr>
          </a:p>
        </p:txBody>
      </p:sp>
      <p:sp>
        <p:nvSpPr>
          <p:cNvPr id="280" name="CustomShape 3"/>
          <p:cNvSpPr/>
          <p:nvPr/>
        </p:nvSpPr>
        <p:spPr>
          <a:xfrm>
            <a:off x="2590920" y="2658240"/>
            <a:ext cx="1904040" cy="727920"/>
          </a:xfrm>
          <a:prstGeom prst="rect">
            <a:avLst/>
          </a:prstGeom>
          <a:solidFill>
            <a:srgbClr val="D7EAD6"/>
          </a:solidFill>
          <a:ln>
            <a:solidFill>
              <a:schemeClr val="tx2"/>
            </a:solidFill>
            <a:round/>
          </a:ln>
          <a:effectLst>
            <a:outerShdw blurRad="50800" dist="37674" dir="2700000" algn="tl" rotWithShape="0">
              <a:srgbClr val="000000">
                <a:alpha val="40000"/>
              </a:srgbClr>
            </a:outerShdw>
          </a:effectLst>
        </p:spPr>
        <p:style>
          <a:lnRef idx="2">
            <a:schemeClr val="accent5">
              <a:shade val="50000"/>
            </a:schemeClr>
          </a:lnRef>
          <a:fillRef idx="1">
            <a:schemeClr val="accent5"/>
          </a:fillRef>
          <a:effectRef idx="0">
            <a:schemeClr val="accent5"/>
          </a:effectRef>
          <a:fontRef idx="minor"/>
        </p:style>
        <p:txBody>
          <a:bodyPr lIns="90000" tIns="45000" rIns="90000" bIns="45000" anchor="ctr">
            <a:noAutofit/>
          </a:bodyPr>
          <a:lstStyle/>
          <a:p>
            <a:pPr algn="ctr">
              <a:lnSpc>
                <a:spcPct val="100000"/>
              </a:lnSpc>
            </a:pPr>
            <a:r>
              <a:rPr lang="en-US" sz="1600" b="1" strike="noStrike" spc="-1">
                <a:solidFill>
                  <a:srgbClr val="000000"/>
                </a:solidFill>
                <a:latin typeface="Noto Sans"/>
                <a:ea typeface="DejaVu Sans"/>
              </a:rPr>
              <a:t>DFDL Implementation</a:t>
            </a:r>
            <a:endParaRPr lang="en-US" sz="1600" b="0" strike="noStrike" spc="-1">
              <a:latin typeface="Arial"/>
            </a:endParaRPr>
          </a:p>
        </p:txBody>
      </p:sp>
      <p:sp>
        <p:nvSpPr>
          <p:cNvPr id="281" name="CustomShape 4"/>
          <p:cNvSpPr/>
          <p:nvPr/>
        </p:nvSpPr>
        <p:spPr>
          <a:xfrm>
            <a:off x="5342040" y="2460960"/>
            <a:ext cx="1459080" cy="1081440"/>
          </a:xfrm>
          <a:prstGeom prst="can">
            <a:avLst>
              <a:gd name="adj" fmla="val 25000"/>
            </a:avLst>
          </a:prstGeom>
          <a:solidFill>
            <a:schemeClr val="accent5"/>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600" b="1" strike="noStrike" spc="-1">
                <a:solidFill>
                  <a:srgbClr val="000000"/>
                </a:solidFill>
                <a:latin typeface="Noto Sans"/>
                <a:ea typeface="DejaVu Sans"/>
              </a:rPr>
              <a:t>DFDL Schema</a:t>
            </a:r>
            <a:endParaRPr lang="en-US" sz="1600" b="0" strike="noStrike" spc="-1">
              <a:latin typeface="Arial"/>
            </a:endParaRPr>
          </a:p>
        </p:txBody>
      </p:sp>
      <p:sp>
        <p:nvSpPr>
          <p:cNvPr id="282" name="CustomShape 5"/>
          <p:cNvSpPr/>
          <p:nvPr/>
        </p:nvSpPr>
        <p:spPr>
          <a:xfrm>
            <a:off x="7637040" y="2658240"/>
            <a:ext cx="1887120" cy="727920"/>
          </a:xfrm>
          <a:prstGeom prst="rect">
            <a:avLst/>
          </a:prstGeom>
          <a:solidFill>
            <a:srgbClr val="D7EAD6"/>
          </a:solidFill>
          <a:ln>
            <a:solidFill>
              <a:schemeClr val="tx2"/>
            </a:solidFill>
            <a:round/>
          </a:ln>
          <a:effectLst>
            <a:outerShdw blurRad="50800" dist="37674" dir="2700000" algn="tl" rotWithShape="0">
              <a:srgbClr val="000000">
                <a:alpha val="40000"/>
              </a:srgbClr>
            </a:outerShdw>
          </a:effectLst>
        </p:spPr>
        <p:style>
          <a:lnRef idx="2">
            <a:schemeClr val="accent5">
              <a:shade val="50000"/>
            </a:schemeClr>
          </a:lnRef>
          <a:fillRef idx="1">
            <a:schemeClr val="accent5"/>
          </a:fillRef>
          <a:effectRef idx="0">
            <a:schemeClr val="accent5"/>
          </a:effectRef>
          <a:fontRef idx="minor"/>
        </p:style>
        <p:txBody>
          <a:bodyPr lIns="90000" tIns="45000" rIns="90000" bIns="45000" anchor="ctr">
            <a:noAutofit/>
          </a:bodyPr>
          <a:lstStyle/>
          <a:p>
            <a:pPr algn="ctr">
              <a:lnSpc>
                <a:spcPct val="100000"/>
              </a:lnSpc>
            </a:pPr>
            <a:r>
              <a:rPr lang="en-US" sz="1600" b="1" strike="noStrike" spc="-1">
                <a:solidFill>
                  <a:srgbClr val="000000"/>
                </a:solidFill>
                <a:latin typeface="Noto Sans"/>
                <a:ea typeface="DejaVu Sans"/>
              </a:rPr>
              <a:t>DFDL Implementation</a:t>
            </a:r>
            <a:endParaRPr lang="en-US" sz="1600" b="0" strike="noStrike" spc="-1">
              <a:latin typeface="Arial"/>
            </a:endParaRPr>
          </a:p>
        </p:txBody>
      </p:sp>
      <p:sp>
        <p:nvSpPr>
          <p:cNvPr id="283" name="CustomShape 6"/>
          <p:cNvSpPr/>
          <p:nvPr/>
        </p:nvSpPr>
        <p:spPr>
          <a:xfrm>
            <a:off x="5095440" y="4116240"/>
            <a:ext cx="2004480" cy="531000"/>
          </a:xfrm>
          <a:prstGeom prst="rect">
            <a:avLst/>
          </a:prstGeom>
          <a:solidFill>
            <a:schemeClr val="bg1">
              <a:lumMod val="85000"/>
            </a:schemeClr>
          </a:solidFill>
          <a:ln>
            <a:solidFill>
              <a:srgbClr val="000000"/>
            </a:solidFill>
            <a:prstDash val="dash"/>
            <a:round/>
          </a:ln>
          <a:effectLst>
            <a:outerShdw blurRad="50800" dist="37674" dir="2700000" algn="tl" rotWithShape="0">
              <a:srgbClr val="000000">
                <a:alpha val="40000"/>
              </a:srgbClr>
            </a:outerShdw>
          </a:effectLst>
        </p:spPr>
        <p:style>
          <a:lnRef idx="2">
            <a:schemeClr val="accent3">
              <a:shade val="50000"/>
            </a:schemeClr>
          </a:lnRef>
          <a:fillRef idx="1">
            <a:schemeClr val="accent3"/>
          </a:fillRef>
          <a:effectRef idx="0">
            <a:schemeClr val="accent3"/>
          </a:effectRef>
          <a:fontRef idx="minor"/>
        </p:style>
        <p:txBody>
          <a:bodyPr lIns="90000" tIns="45000" rIns="90000" bIns="45000" anchor="ctr">
            <a:noAutofit/>
          </a:bodyPr>
          <a:lstStyle/>
          <a:p>
            <a:pPr algn="ctr">
              <a:lnSpc>
                <a:spcPct val="100000"/>
              </a:lnSpc>
            </a:pPr>
            <a:r>
              <a:rPr lang="en-US" sz="1600" b="1" i="1" strike="noStrike" spc="-1">
                <a:solidFill>
                  <a:srgbClr val="000000"/>
                </a:solidFill>
                <a:latin typeface="Noto Sans"/>
                <a:ea typeface="Arial Unicode MS"/>
              </a:rPr>
              <a:t>Element</a:t>
            </a:r>
            <a:endParaRPr lang="en-US" sz="1600" b="0" strike="noStrike" spc="-1">
              <a:latin typeface="Arial"/>
            </a:endParaRPr>
          </a:p>
          <a:p>
            <a:pPr algn="ctr">
              <a:lnSpc>
                <a:spcPct val="100000"/>
              </a:lnSpc>
            </a:pPr>
            <a:r>
              <a:rPr lang="en-US" sz="1600" b="1" strike="noStrike" spc="-1">
                <a:solidFill>
                  <a:srgbClr val="000000"/>
                </a:solidFill>
                <a:latin typeface="Noto Sans"/>
                <a:ea typeface="Arial Unicode MS"/>
              </a:rPr>
              <a:t>Name: </a:t>
            </a:r>
            <a:r>
              <a:rPr lang="en-US" sz="1600" b="0" strike="noStrike" spc="-1">
                <a:solidFill>
                  <a:srgbClr val="000000"/>
                </a:solidFill>
                <a:latin typeface="Noto Sans"/>
                <a:ea typeface="Arial Unicode MS"/>
              </a:rPr>
              <a:t>rPair</a:t>
            </a:r>
            <a:endParaRPr lang="en-US" sz="1600" b="0" strike="noStrike" spc="-1">
              <a:latin typeface="Arial"/>
            </a:endParaRPr>
          </a:p>
        </p:txBody>
      </p:sp>
      <p:sp>
        <p:nvSpPr>
          <p:cNvPr id="284" name="CustomShape 7"/>
          <p:cNvSpPr/>
          <p:nvPr/>
        </p:nvSpPr>
        <p:spPr>
          <a:xfrm>
            <a:off x="6215400" y="5029200"/>
            <a:ext cx="2004480" cy="989640"/>
          </a:xfrm>
          <a:prstGeom prst="rect">
            <a:avLst/>
          </a:prstGeom>
          <a:solidFill>
            <a:schemeClr val="bg1">
              <a:lumMod val="85000"/>
            </a:schemeClr>
          </a:solidFill>
          <a:ln>
            <a:solidFill>
              <a:srgbClr val="000000"/>
            </a:solidFill>
            <a:prstDash val="dash"/>
            <a:round/>
          </a:ln>
          <a:effectLst>
            <a:outerShdw blurRad="50800" dist="37674" dir="2700000" algn="tl" rotWithShape="0">
              <a:srgbClr val="000000">
                <a:alpha val="40000"/>
              </a:srgbClr>
            </a:outerShdw>
          </a:effectLst>
        </p:spPr>
        <p:style>
          <a:lnRef idx="2">
            <a:schemeClr val="accent3">
              <a:shade val="50000"/>
            </a:schemeClr>
          </a:lnRef>
          <a:fillRef idx="1">
            <a:schemeClr val="accent3"/>
          </a:fillRef>
          <a:effectRef idx="0">
            <a:schemeClr val="accent3"/>
          </a:effectRef>
          <a:fontRef idx="minor"/>
        </p:style>
        <p:txBody>
          <a:bodyPr lIns="90000" tIns="45000" rIns="90000" bIns="45000" anchor="ctr">
            <a:noAutofit/>
          </a:bodyPr>
          <a:lstStyle/>
          <a:p>
            <a:pPr algn="ctr">
              <a:lnSpc>
                <a:spcPct val="100000"/>
              </a:lnSpc>
            </a:pPr>
            <a:r>
              <a:rPr lang="en-US" sz="1600" b="1" i="1" strike="noStrike" spc="-1">
                <a:solidFill>
                  <a:srgbClr val="000000"/>
                </a:solidFill>
                <a:latin typeface="Noto Sans"/>
                <a:ea typeface="Arial Unicode MS"/>
              </a:rPr>
              <a:t>Element</a:t>
            </a:r>
            <a:endParaRPr lang="en-US" sz="1600" b="0" strike="noStrike" spc="-1">
              <a:latin typeface="Arial"/>
            </a:endParaRPr>
          </a:p>
          <a:p>
            <a:pPr algn="ctr">
              <a:lnSpc>
                <a:spcPct val="100000"/>
              </a:lnSpc>
            </a:pPr>
            <a:r>
              <a:rPr lang="en-US" sz="1600" b="1" strike="noStrike" spc="-1">
                <a:solidFill>
                  <a:srgbClr val="000000"/>
                </a:solidFill>
                <a:latin typeface="Noto Sans"/>
                <a:ea typeface="Arial Unicode MS"/>
              </a:rPr>
              <a:t>Name: </a:t>
            </a:r>
            <a:r>
              <a:rPr lang="en-US" sz="1600" b="0" strike="noStrike" spc="-1">
                <a:solidFill>
                  <a:srgbClr val="000000"/>
                </a:solidFill>
                <a:latin typeface="Noto Sans"/>
                <a:ea typeface="Arial Unicode MS"/>
              </a:rPr>
              <a:t>rpngx</a:t>
            </a:r>
            <a:endParaRPr lang="en-US" sz="1600" b="0" strike="noStrike" spc="-1">
              <a:latin typeface="Arial"/>
            </a:endParaRPr>
          </a:p>
          <a:p>
            <a:pPr algn="ctr">
              <a:lnSpc>
                <a:spcPct val="100000"/>
              </a:lnSpc>
            </a:pPr>
            <a:r>
              <a:rPr lang="en-US" sz="1600" b="1" strike="noStrike" spc="-1">
                <a:solidFill>
                  <a:srgbClr val="000000"/>
                </a:solidFill>
                <a:latin typeface="Noto Sans"/>
                <a:ea typeface="Arial Unicode MS"/>
              </a:rPr>
              <a:t>Value:</a:t>
            </a:r>
            <a:r>
              <a:rPr lang="en-US" sz="1600" b="0" strike="noStrike" spc="-1">
                <a:solidFill>
                  <a:srgbClr val="000000"/>
                </a:solidFill>
                <a:latin typeface="Noto Sans"/>
                <a:ea typeface="Arial Unicode MS"/>
              </a:rPr>
              <a:t> -7.1E8</a:t>
            </a:r>
            <a:endParaRPr lang="en-US" sz="1600" b="0" strike="noStrike" spc="-1">
              <a:latin typeface="Arial"/>
            </a:endParaRPr>
          </a:p>
          <a:p>
            <a:pPr algn="ctr">
              <a:lnSpc>
                <a:spcPct val="100000"/>
              </a:lnSpc>
            </a:pPr>
            <a:r>
              <a:rPr lang="en-US" sz="1600" b="1" strike="noStrike" spc="-1">
                <a:solidFill>
                  <a:srgbClr val="000000"/>
                </a:solidFill>
                <a:latin typeface="Noto Sans"/>
                <a:ea typeface="Arial Unicode MS"/>
              </a:rPr>
              <a:t>Type:</a:t>
            </a:r>
            <a:r>
              <a:rPr lang="en-US" sz="1600" b="0" strike="noStrike" spc="-1">
                <a:solidFill>
                  <a:srgbClr val="000000"/>
                </a:solidFill>
                <a:latin typeface="Noto Sans"/>
                <a:ea typeface="Arial Unicode MS"/>
              </a:rPr>
              <a:t> Double</a:t>
            </a:r>
            <a:endParaRPr lang="en-US" sz="1600" b="0" strike="noStrike" spc="-1">
              <a:latin typeface="Arial"/>
            </a:endParaRPr>
          </a:p>
        </p:txBody>
      </p:sp>
      <p:sp>
        <p:nvSpPr>
          <p:cNvPr id="285" name="CustomShape 8"/>
          <p:cNvSpPr/>
          <p:nvPr/>
        </p:nvSpPr>
        <p:spPr>
          <a:xfrm>
            <a:off x="4015440" y="5029200"/>
            <a:ext cx="2004480" cy="989640"/>
          </a:xfrm>
          <a:prstGeom prst="rect">
            <a:avLst/>
          </a:prstGeom>
          <a:solidFill>
            <a:schemeClr val="bg1">
              <a:lumMod val="85000"/>
            </a:schemeClr>
          </a:solidFill>
          <a:ln>
            <a:solidFill>
              <a:srgbClr val="000000"/>
            </a:solidFill>
            <a:prstDash val="dash"/>
            <a:round/>
          </a:ln>
          <a:effectLst>
            <a:outerShdw blurRad="50800" dist="37674" dir="2700000" algn="tl" rotWithShape="0">
              <a:srgbClr val="000000">
                <a:alpha val="40000"/>
              </a:srgbClr>
            </a:outerShdw>
          </a:effectLst>
        </p:spPr>
        <p:style>
          <a:lnRef idx="2">
            <a:schemeClr val="accent3">
              <a:shade val="50000"/>
            </a:schemeClr>
          </a:lnRef>
          <a:fillRef idx="1">
            <a:schemeClr val="accent3"/>
          </a:fillRef>
          <a:effectRef idx="0">
            <a:schemeClr val="accent3"/>
          </a:effectRef>
          <a:fontRef idx="minor"/>
        </p:style>
        <p:txBody>
          <a:bodyPr lIns="90000" tIns="45000" rIns="90000" bIns="45000" anchor="ctr">
            <a:noAutofit/>
          </a:bodyPr>
          <a:lstStyle/>
          <a:p>
            <a:pPr algn="ctr">
              <a:lnSpc>
                <a:spcPct val="100000"/>
              </a:lnSpc>
            </a:pPr>
            <a:r>
              <a:rPr lang="en-US" sz="1600" b="1" i="1" strike="noStrike" spc="-1">
                <a:solidFill>
                  <a:srgbClr val="000000"/>
                </a:solidFill>
                <a:latin typeface="Noto Sans"/>
                <a:ea typeface="Arial Unicode MS"/>
              </a:rPr>
              <a:t>Element</a:t>
            </a:r>
            <a:endParaRPr lang="en-US" sz="1600" b="0" strike="noStrike" spc="-1">
              <a:latin typeface="Arial"/>
            </a:endParaRPr>
          </a:p>
          <a:p>
            <a:pPr algn="ctr">
              <a:lnSpc>
                <a:spcPct val="100000"/>
              </a:lnSpc>
            </a:pPr>
            <a:r>
              <a:rPr lang="en-US" sz="1600" b="1" strike="noStrike" spc="-1">
                <a:solidFill>
                  <a:srgbClr val="000000"/>
                </a:solidFill>
                <a:latin typeface="Noto Sans"/>
                <a:ea typeface="Arial Unicode MS"/>
              </a:rPr>
              <a:t>Name: </a:t>
            </a:r>
            <a:r>
              <a:rPr lang="en-US" sz="1600" b="0" strike="noStrike" spc="-1">
                <a:solidFill>
                  <a:srgbClr val="000000"/>
                </a:solidFill>
                <a:latin typeface="Noto Sans"/>
                <a:ea typeface="Arial Unicode MS"/>
              </a:rPr>
              <a:t>rLimit</a:t>
            </a:r>
            <a:endParaRPr lang="en-US" sz="1600" b="0" strike="noStrike" spc="-1">
              <a:latin typeface="Arial"/>
            </a:endParaRPr>
          </a:p>
          <a:p>
            <a:pPr algn="ctr">
              <a:lnSpc>
                <a:spcPct val="100000"/>
              </a:lnSpc>
            </a:pPr>
            <a:r>
              <a:rPr lang="en-US" sz="1600" b="1" strike="noStrike" spc="-1">
                <a:solidFill>
                  <a:srgbClr val="000000"/>
                </a:solidFill>
                <a:latin typeface="Noto Sans"/>
                <a:ea typeface="Arial Unicode MS"/>
              </a:rPr>
              <a:t>Value: </a:t>
            </a:r>
            <a:r>
              <a:rPr lang="en-US" sz="1600" b="0" strike="noStrike" spc="-1">
                <a:solidFill>
                  <a:srgbClr val="000000"/>
                </a:solidFill>
                <a:latin typeface="Noto Sans"/>
                <a:ea typeface="Arial Unicode MS"/>
              </a:rPr>
              <a:t>5</a:t>
            </a:r>
            <a:endParaRPr lang="en-US" sz="1600" b="0" strike="noStrike" spc="-1">
              <a:latin typeface="Arial"/>
            </a:endParaRPr>
          </a:p>
          <a:p>
            <a:pPr algn="ctr">
              <a:lnSpc>
                <a:spcPct val="100000"/>
              </a:lnSpc>
            </a:pPr>
            <a:r>
              <a:rPr lang="en-US" sz="1600" b="1" strike="noStrike" spc="-1">
                <a:solidFill>
                  <a:srgbClr val="000000"/>
                </a:solidFill>
                <a:latin typeface="Noto Sans"/>
                <a:ea typeface="Arial Unicode MS"/>
              </a:rPr>
              <a:t>Type: </a:t>
            </a:r>
            <a:r>
              <a:rPr lang="en-US" sz="1600" b="0" strike="noStrike" spc="-1">
                <a:solidFill>
                  <a:srgbClr val="000000"/>
                </a:solidFill>
                <a:latin typeface="Noto Sans"/>
                <a:ea typeface="Arial Unicode MS"/>
              </a:rPr>
              <a:t>Int</a:t>
            </a:r>
            <a:endParaRPr lang="en-US" sz="1600" b="0" strike="noStrike" spc="-1">
              <a:latin typeface="Arial"/>
            </a:endParaRPr>
          </a:p>
        </p:txBody>
      </p:sp>
      <p:sp>
        <p:nvSpPr>
          <p:cNvPr id="286" name="CustomShape 9"/>
          <p:cNvSpPr/>
          <p:nvPr/>
        </p:nvSpPr>
        <p:spPr>
          <a:xfrm rot="5400000">
            <a:off x="5369040" y="4298760"/>
            <a:ext cx="379800" cy="1078920"/>
          </a:xfrm>
          <a:prstGeom prst="bentConnector3">
            <a:avLst>
              <a:gd name="adj1" fmla="val 50000"/>
            </a:avLst>
          </a:prstGeom>
          <a:ln w="28440">
            <a:solidFill>
              <a:schemeClr val="tx2"/>
            </a:solidFill>
            <a:round/>
          </a:ln>
        </p:spPr>
        <p:style>
          <a:lnRef idx="2">
            <a:schemeClr val="accent3">
              <a:shade val="50000"/>
            </a:schemeClr>
          </a:lnRef>
          <a:fillRef idx="1">
            <a:schemeClr val="accent3"/>
          </a:fillRef>
          <a:effectRef idx="0">
            <a:schemeClr val="accent3"/>
          </a:effectRef>
          <a:fontRef idx="minor"/>
        </p:style>
      </p:sp>
      <p:sp>
        <p:nvSpPr>
          <p:cNvPr id="287" name="CustomShape 10"/>
          <p:cNvSpPr/>
          <p:nvPr/>
        </p:nvSpPr>
        <p:spPr>
          <a:xfrm rot="18900000">
            <a:off x="7101720" y="3630960"/>
            <a:ext cx="676800" cy="257760"/>
          </a:xfrm>
          <a:prstGeom prst="rightArrow">
            <a:avLst>
              <a:gd name="adj1" fmla="val 50000"/>
              <a:gd name="adj2" fmla="val 50000"/>
            </a:avLst>
          </a:prstGeom>
          <a:solidFill>
            <a:schemeClr val="bg2"/>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8" name="CustomShape 11"/>
          <p:cNvSpPr/>
          <p:nvPr/>
        </p:nvSpPr>
        <p:spPr>
          <a:xfrm rot="8100000">
            <a:off x="4425480" y="2151000"/>
            <a:ext cx="676800" cy="269640"/>
          </a:xfrm>
          <a:prstGeom prst="rightArrow">
            <a:avLst>
              <a:gd name="adj1" fmla="val 50000"/>
              <a:gd name="adj2" fmla="val 50000"/>
            </a:avLst>
          </a:prstGeom>
          <a:solidFill>
            <a:schemeClr val="bg2"/>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9" name="CustomShape 12"/>
          <p:cNvSpPr/>
          <p:nvPr/>
        </p:nvSpPr>
        <p:spPr>
          <a:xfrm rot="10800000">
            <a:off x="4665240" y="2849400"/>
            <a:ext cx="520560" cy="282960"/>
          </a:xfrm>
          <a:prstGeom prst="rightArrow">
            <a:avLst>
              <a:gd name="adj1" fmla="val 50000"/>
              <a:gd name="adj2" fmla="val 50000"/>
            </a:avLst>
          </a:prstGeom>
          <a:solidFill>
            <a:schemeClr val="bg2"/>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0" name="CustomShape 13"/>
          <p:cNvSpPr/>
          <p:nvPr/>
        </p:nvSpPr>
        <p:spPr>
          <a:xfrm>
            <a:off x="6958800" y="2847960"/>
            <a:ext cx="520560" cy="298080"/>
          </a:xfrm>
          <a:prstGeom prst="rightArrow">
            <a:avLst>
              <a:gd name="adj1" fmla="val 50000"/>
              <a:gd name="adj2" fmla="val 50000"/>
            </a:avLst>
          </a:prstGeom>
          <a:solidFill>
            <a:schemeClr val="bg2"/>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1" name="CustomShape 14"/>
          <p:cNvSpPr/>
          <p:nvPr/>
        </p:nvSpPr>
        <p:spPr>
          <a:xfrm rot="13500000">
            <a:off x="7146720" y="2133000"/>
            <a:ext cx="676800" cy="271080"/>
          </a:xfrm>
          <a:prstGeom prst="rightArrow">
            <a:avLst>
              <a:gd name="adj1" fmla="val 50000"/>
              <a:gd name="adj2" fmla="val 50000"/>
            </a:avLst>
          </a:prstGeom>
          <a:solidFill>
            <a:schemeClr val="bg2"/>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2" name="CustomShape 15"/>
          <p:cNvSpPr/>
          <p:nvPr/>
        </p:nvSpPr>
        <p:spPr>
          <a:xfrm rot="2700000">
            <a:off x="4443480" y="3627720"/>
            <a:ext cx="676800" cy="271080"/>
          </a:xfrm>
          <a:prstGeom prst="rightArrow">
            <a:avLst>
              <a:gd name="adj1" fmla="val 50000"/>
              <a:gd name="adj2" fmla="val 50000"/>
            </a:avLst>
          </a:prstGeom>
          <a:solidFill>
            <a:schemeClr val="bg2"/>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3" name="CustomShape 16"/>
          <p:cNvSpPr/>
          <p:nvPr/>
        </p:nvSpPr>
        <p:spPr>
          <a:xfrm>
            <a:off x="2317680" y="2198160"/>
            <a:ext cx="8157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800" b="1" strike="noStrike" spc="-1">
                <a:solidFill>
                  <a:srgbClr val="000000"/>
                </a:solidFill>
                <a:latin typeface="Noto Sans"/>
                <a:ea typeface="DejaVu Sans"/>
              </a:rPr>
              <a:t>Parse</a:t>
            </a:r>
            <a:endParaRPr lang="en-US" sz="1800" b="0" strike="noStrike" spc="-1">
              <a:latin typeface="Arial"/>
            </a:endParaRPr>
          </a:p>
        </p:txBody>
      </p:sp>
      <p:sp>
        <p:nvSpPr>
          <p:cNvPr id="294" name="CustomShape 17"/>
          <p:cNvSpPr/>
          <p:nvPr/>
        </p:nvSpPr>
        <p:spPr>
          <a:xfrm>
            <a:off x="8746200" y="2198160"/>
            <a:ext cx="11404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800" b="1" strike="noStrike" spc="-1">
                <a:solidFill>
                  <a:srgbClr val="000000"/>
                </a:solidFill>
                <a:latin typeface="Noto Sans"/>
                <a:ea typeface="DejaVu Sans"/>
              </a:rPr>
              <a:t>Unparse</a:t>
            </a:r>
            <a:endParaRPr lang="en-US" sz="1800" b="0" strike="noStrike" spc="-1">
              <a:latin typeface="Arial"/>
            </a:endParaRPr>
          </a:p>
        </p:txBody>
      </p:sp>
      <p:sp>
        <p:nvSpPr>
          <p:cNvPr id="295" name="CustomShape 18"/>
          <p:cNvSpPr/>
          <p:nvPr/>
        </p:nvSpPr>
        <p:spPr>
          <a:xfrm>
            <a:off x="3892320" y="4294800"/>
            <a:ext cx="99864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800" b="1" strike="noStrike" spc="-1" dirty="0">
                <a:solidFill>
                  <a:srgbClr val="000000"/>
                </a:solidFill>
                <a:latin typeface="Noto Sans"/>
                <a:ea typeface="DejaVu Sans"/>
              </a:rPr>
              <a:t>Infoset</a:t>
            </a:r>
            <a:endParaRPr lang="en-US" sz="1800" b="0" strike="noStrike" spc="-1" dirty="0">
              <a:latin typeface="Arial"/>
            </a:endParaRPr>
          </a:p>
        </p:txBody>
      </p:sp>
      <p:sp>
        <p:nvSpPr>
          <p:cNvPr id="296" name="CustomShape 19"/>
          <p:cNvSpPr/>
          <p:nvPr/>
        </p:nvSpPr>
        <p:spPr>
          <a:xfrm rot="16200000" flipH="1">
            <a:off x="6468120" y="4278600"/>
            <a:ext cx="379800" cy="1118880"/>
          </a:xfrm>
          <a:prstGeom prst="bentConnector3">
            <a:avLst>
              <a:gd name="adj1" fmla="val 50000"/>
            </a:avLst>
          </a:prstGeom>
          <a:ln w="28440">
            <a:solidFill>
              <a:schemeClr val="tx2"/>
            </a:solidFill>
            <a:round/>
          </a:ln>
        </p:spPr>
        <p:style>
          <a:lnRef idx="2">
            <a:schemeClr val="accent3">
              <a:shade val="50000"/>
            </a:schemeClr>
          </a:lnRef>
          <a:fillRef idx="1">
            <a:schemeClr val="accent3"/>
          </a:fillRef>
          <a:effectRef idx="0">
            <a:schemeClr val="accent3"/>
          </a:effectRef>
          <a:fontRef idx="minor"/>
        </p:style>
      </p:sp>
      <p:sp>
        <p:nvSpPr>
          <p:cNvPr id="297" name="CustomShape 20"/>
          <p:cNvSpPr/>
          <p:nvPr/>
        </p:nvSpPr>
        <p:spPr>
          <a:xfrm>
            <a:off x="3522600" y="1344960"/>
            <a:ext cx="72612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800" b="1" strike="noStrike" spc="-1">
                <a:solidFill>
                  <a:srgbClr val="000000"/>
                </a:solidFill>
                <a:latin typeface="Noto Sans"/>
                <a:ea typeface="DejaVu Sans"/>
              </a:rPr>
              <a:t>Data</a:t>
            </a:r>
            <a:endParaRPr lang="en-US" sz="1800" b="0" strike="noStrike" spc="-1">
              <a:latin typeface="Arial"/>
            </a:endParaRPr>
          </a:p>
        </p:txBody>
      </p:sp>
      <p:sp>
        <p:nvSpPr>
          <p:cNvPr id="298" name="CustomShape 21"/>
          <p:cNvSpPr/>
          <p:nvPr/>
        </p:nvSpPr>
        <p:spPr>
          <a:xfrm>
            <a:off x="9101520" y="3875390"/>
            <a:ext cx="2900053" cy="309170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tabLst>
                <a:tab pos="457200" algn="l"/>
              </a:tabLst>
            </a:pPr>
            <a:r>
              <a:rPr lang="en-US" sz="1800" b="1" strike="noStrike" spc="-1" dirty="0">
                <a:solidFill>
                  <a:srgbClr val="23408F"/>
                </a:solidFill>
                <a:latin typeface="Noto Sans"/>
                <a:ea typeface="DejaVu Sans"/>
              </a:rPr>
              <a:t>XML</a:t>
            </a:r>
          </a:p>
          <a:p>
            <a:pPr algn="ctr">
              <a:lnSpc>
                <a:spcPct val="100000"/>
              </a:lnSpc>
              <a:tabLst>
                <a:tab pos="457200" algn="l"/>
              </a:tabLst>
            </a:pPr>
            <a:r>
              <a:rPr lang="en-US" b="1" spc="-1" dirty="0">
                <a:solidFill>
                  <a:srgbClr val="23408F"/>
                </a:solidFill>
                <a:latin typeface="Noto Sans"/>
              </a:rPr>
              <a:t>or </a:t>
            </a:r>
          </a:p>
          <a:p>
            <a:pPr algn="ctr">
              <a:lnSpc>
                <a:spcPct val="100000"/>
              </a:lnSpc>
              <a:tabLst>
                <a:tab pos="457200" algn="l"/>
              </a:tabLst>
            </a:pPr>
            <a:r>
              <a:rPr lang="en-US" sz="1800" b="1" strike="noStrike" spc="-1" dirty="0">
                <a:solidFill>
                  <a:srgbClr val="23408F"/>
                </a:solidFill>
                <a:latin typeface="Noto Sans"/>
              </a:rPr>
              <a:t>EXI (binary XML) </a:t>
            </a:r>
            <a:r>
              <a:rPr lang="en-US" sz="1800" b="1" i="1" strike="noStrike" spc="-1" dirty="0">
                <a:solidFill>
                  <a:srgbClr val="23408F"/>
                </a:solidFill>
                <a:latin typeface="Noto Sans"/>
              </a:rPr>
              <a:t>new!</a:t>
            </a:r>
            <a:endParaRPr lang="en-US" sz="1800" b="0" i="1" strike="noStrike" spc="-1" dirty="0">
              <a:latin typeface="Arial"/>
            </a:endParaRPr>
          </a:p>
          <a:p>
            <a:pPr algn="ctr">
              <a:lnSpc>
                <a:spcPct val="100000"/>
              </a:lnSpc>
              <a:tabLst>
                <a:tab pos="457200" algn="l"/>
              </a:tabLst>
            </a:pPr>
            <a:r>
              <a:rPr lang="en-US" sz="1500" b="1" strike="noStrike" spc="-1" dirty="0">
                <a:solidFill>
                  <a:srgbClr val="23408F"/>
                </a:solidFill>
                <a:latin typeface="Noto Sans"/>
                <a:ea typeface="DejaVu Sans"/>
              </a:rPr>
              <a:t>or</a:t>
            </a:r>
            <a:endParaRPr lang="en-US" sz="1500" b="0" strike="noStrike" spc="-1" dirty="0">
              <a:latin typeface="Arial"/>
            </a:endParaRPr>
          </a:p>
          <a:p>
            <a:pPr algn="ctr">
              <a:lnSpc>
                <a:spcPct val="100000"/>
              </a:lnSpc>
              <a:tabLst>
                <a:tab pos="457200" algn="l"/>
              </a:tabLst>
            </a:pPr>
            <a:r>
              <a:rPr lang="en-US" sz="1800" b="1" strike="noStrike" spc="-1" dirty="0">
                <a:solidFill>
                  <a:srgbClr val="23408F"/>
                </a:solidFill>
                <a:latin typeface="Noto Sans"/>
                <a:ea typeface="DejaVu Sans"/>
              </a:rPr>
              <a:t>JSON</a:t>
            </a:r>
            <a:endParaRPr lang="en-US" sz="1800" b="0" strike="noStrike" spc="-1" dirty="0">
              <a:latin typeface="Arial"/>
            </a:endParaRPr>
          </a:p>
          <a:p>
            <a:pPr algn="ctr">
              <a:lnSpc>
                <a:spcPct val="100000"/>
              </a:lnSpc>
              <a:tabLst>
                <a:tab pos="457200" algn="l"/>
              </a:tabLst>
            </a:pPr>
            <a:r>
              <a:rPr lang="en-US" sz="1800" b="1" strike="noStrike" spc="-1" dirty="0">
                <a:solidFill>
                  <a:srgbClr val="23408F"/>
                </a:solidFill>
                <a:latin typeface="Noto Sans"/>
                <a:ea typeface="DejaVu Sans"/>
              </a:rPr>
              <a:t>or</a:t>
            </a:r>
            <a:endParaRPr lang="en-US" sz="1800" b="0" strike="noStrike" spc="-1" dirty="0">
              <a:latin typeface="Arial"/>
            </a:endParaRPr>
          </a:p>
          <a:p>
            <a:pPr algn="ctr" hangingPunct="1">
              <a:lnSpc>
                <a:spcPct val="100000"/>
              </a:lnSpc>
            </a:pPr>
            <a:r>
              <a:rPr lang="en-US" altLang="en-US" b="1" dirty="0">
                <a:solidFill>
                  <a:srgbClr val="23408F"/>
                </a:solidFill>
                <a:latin typeface="Noto Sans" panose="020B0502040504020204" pitchFamily="34" charset="0"/>
              </a:rPr>
              <a:t>Apache NiFi Records</a:t>
            </a:r>
          </a:p>
          <a:p>
            <a:pPr algn="ctr" hangingPunct="1">
              <a:lnSpc>
                <a:spcPct val="100000"/>
              </a:lnSpc>
            </a:pPr>
            <a:r>
              <a:rPr lang="en-US" altLang="en-US" b="1" dirty="0">
                <a:solidFill>
                  <a:srgbClr val="23408F"/>
                </a:solidFill>
                <a:latin typeface="Noto Sans" panose="020B0502040504020204" pitchFamily="34" charset="0"/>
              </a:rPr>
              <a:t>or</a:t>
            </a:r>
          </a:p>
          <a:p>
            <a:pPr algn="ctr" hangingPunct="1">
              <a:lnSpc>
                <a:spcPct val="100000"/>
              </a:lnSpc>
            </a:pPr>
            <a:r>
              <a:rPr lang="en-US" altLang="en-US" b="1" dirty="0">
                <a:solidFill>
                  <a:srgbClr val="23408F"/>
                </a:solidFill>
                <a:latin typeface="Noto Sans" panose="020B0502040504020204" pitchFamily="34" charset="0"/>
              </a:rPr>
              <a:t>Apache Drill ....</a:t>
            </a:r>
          </a:p>
          <a:p>
            <a:pPr algn="ctr" hangingPunct="1">
              <a:lnSpc>
                <a:spcPct val="100000"/>
              </a:lnSpc>
            </a:pPr>
            <a:r>
              <a:rPr lang="en-US" altLang="en-US" b="1" dirty="0">
                <a:solidFill>
                  <a:srgbClr val="23408F"/>
                </a:solidFill>
                <a:latin typeface="Noto Sans" panose="020B0502040504020204" pitchFamily="34" charset="0"/>
              </a:rPr>
              <a:t>etc.</a:t>
            </a:r>
          </a:p>
          <a:p>
            <a:pPr algn="ctr">
              <a:lnSpc>
                <a:spcPct val="100000"/>
              </a:lnSpc>
              <a:tabLst>
                <a:tab pos="457200" algn="l"/>
              </a:tabLst>
            </a:pPr>
            <a:endParaRPr lang="en-US" sz="1800" b="0" strike="noStrike" spc="-1" dirty="0">
              <a:latin typeface="Arial"/>
            </a:endParaRPr>
          </a:p>
        </p:txBody>
      </p:sp>
      <p:sp>
        <p:nvSpPr>
          <p:cNvPr id="299" name="CustomShape 22"/>
          <p:cNvSpPr/>
          <p:nvPr/>
        </p:nvSpPr>
        <p:spPr>
          <a:xfrm rot="10800000">
            <a:off x="8513280" y="4888440"/>
            <a:ext cx="520560" cy="282960"/>
          </a:xfrm>
          <a:prstGeom prst="rightArrow">
            <a:avLst>
              <a:gd name="adj1" fmla="val 50000"/>
              <a:gd name="adj2" fmla="val 50000"/>
            </a:avLst>
          </a:prstGeom>
          <a:solidFill>
            <a:schemeClr val="bg2"/>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0" name="CustomShape 23"/>
          <p:cNvSpPr/>
          <p:nvPr/>
        </p:nvSpPr>
        <p:spPr>
          <a:xfrm>
            <a:off x="8580960" y="5272200"/>
            <a:ext cx="520560" cy="298080"/>
          </a:xfrm>
          <a:prstGeom prst="rightArrow">
            <a:avLst>
              <a:gd name="adj1" fmla="val 50000"/>
              <a:gd name="adj2" fmla="val 50000"/>
            </a:avLst>
          </a:prstGeom>
          <a:solidFill>
            <a:schemeClr val="bg2"/>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1" name="TextShape 24"/>
          <p:cNvSpPr txBox="1"/>
          <p:nvPr/>
        </p:nvSpPr>
        <p:spPr>
          <a:xfrm>
            <a:off x="277560" y="164880"/>
            <a:ext cx="10515240" cy="705960"/>
          </a:xfrm>
          <a:prstGeom prst="rect">
            <a:avLst/>
          </a:prstGeom>
          <a:noFill/>
          <a:ln>
            <a:noFill/>
          </a:ln>
        </p:spPr>
        <p:txBody>
          <a:bodyPr anchor="ctr">
            <a:noAutofit/>
          </a:bodyPr>
          <a:lstStyle/>
          <a:p>
            <a:pPr>
              <a:lnSpc>
                <a:spcPct val="90000"/>
              </a:lnSpc>
            </a:pPr>
            <a:endParaRPr lang="en-US" sz="3600" b="0" strike="noStrike" spc="-1" dirty="0">
              <a:solidFill>
                <a:srgbClr val="000000"/>
              </a:solidFill>
              <a:latin typeface="Noto Sans"/>
            </a:endParaRPr>
          </a:p>
        </p:txBody>
      </p:sp>
      <p:sp>
        <p:nvSpPr>
          <p:cNvPr id="2" name="Title 1">
            <a:extLst>
              <a:ext uri="{FF2B5EF4-FFF2-40B4-BE49-F238E27FC236}">
                <a16:creationId xmlns:a16="http://schemas.microsoft.com/office/drawing/2014/main" id="{E5CD1A39-B95A-6323-BEB1-DACE975C99A3}"/>
              </a:ext>
            </a:extLst>
          </p:cNvPr>
          <p:cNvSpPr>
            <a:spLocks noGrp="1"/>
          </p:cNvSpPr>
          <p:nvPr>
            <p:ph type="title"/>
          </p:nvPr>
        </p:nvSpPr>
        <p:spPr/>
        <p:txBody>
          <a:bodyPr/>
          <a:lstStyle/>
          <a:p>
            <a:r>
              <a:rPr lang="en-US" dirty="0"/>
              <a:t>DFDL Data and Infoset Lifecycle</a:t>
            </a:r>
          </a:p>
        </p:txBody>
      </p:sp>
      <p:sp>
        <p:nvSpPr>
          <p:cNvPr id="4" name="Slide Number Placeholder 3">
            <a:extLst>
              <a:ext uri="{FF2B5EF4-FFF2-40B4-BE49-F238E27FC236}">
                <a16:creationId xmlns:a16="http://schemas.microsoft.com/office/drawing/2014/main" id="{E2DBDAD0-6A5E-C864-9FA6-7B120A0AE16D}"/>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17</a:t>
            </a:fld>
            <a:endParaRPr lang="en-US" sz="1200" b="0" strike="noStrike" spc="-1">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ED562C-1A32-C643-2D6D-3FE4AB38F077}"/>
              </a:ext>
            </a:extLst>
          </p:cNvPr>
          <p:cNvSpPr>
            <a:spLocks noGrp="1"/>
          </p:cNvSpPr>
          <p:nvPr>
            <p:ph type="title" idx="10"/>
          </p:nvPr>
        </p:nvSpPr>
        <p:spPr/>
        <p:txBody>
          <a:bodyPr/>
          <a:lstStyle/>
          <a:p>
            <a:r>
              <a:rPr lang="en-US" dirty="0"/>
              <a:t>Internals of Apache Daffodil</a:t>
            </a:r>
          </a:p>
        </p:txBody>
      </p:sp>
      <p:sp>
        <p:nvSpPr>
          <p:cNvPr id="3" name="Slide Number Placeholder 2">
            <a:extLst>
              <a:ext uri="{FF2B5EF4-FFF2-40B4-BE49-F238E27FC236}">
                <a16:creationId xmlns:a16="http://schemas.microsoft.com/office/drawing/2014/main" id="{61A4F6D1-65A1-77BB-79C5-3224482069FC}"/>
              </a:ext>
            </a:extLst>
          </p:cNvPr>
          <p:cNvSpPr>
            <a:spLocks noGrp="1"/>
          </p:cNvSpPr>
          <p:nvPr>
            <p:ph type="sldNum" idx="11"/>
          </p:nvPr>
        </p:nvSpPr>
        <p:spPr/>
        <p:txBody>
          <a:bodyPr/>
          <a:lstStyle/>
          <a:p>
            <a:pPr algn="r">
              <a:lnSpc>
                <a:spcPct val="100000"/>
              </a:lnSpc>
            </a:pPr>
            <a:fld id="{12577B02-A1D1-463A-981D-1390603FF1D0}" type="slidenum">
              <a:rPr lang="en-US" sz="1200" b="0" strike="noStrike" spc="-1" smtClean="0">
                <a:solidFill>
                  <a:srgbClr val="B2B2B2"/>
                </a:solidFill>
                <a:latin typeface="Noto Sans"/>
              </a:rPr>
              <a:t>18</a:t>
            </a:fld>
            <a:endParaRPr lang="en-US" sz="1200" b="0" strike="noStrike" spc="-1">
              <a:latin typeface="Times New Roman"/>
            </a:endParaRPr>
          </a:p>
        </p:txBody>
      </p:sp>
    </p:spTree>
    <p:extLst>
      <p:ext uri="{BB962C8B-B14F-4D97-AF65-F5344CB8AC3E}">
        <p14:creationId xmlns:p14="http://schemas.microsoft.com/office/powerpoint/2010/main" val="310940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BEB2-5EEB-10F2-3408-4D9CCAB9D3C9}"/>
              </a:ext>
            </a:extLst>
          </p:cNvPr>
          <p:cNvSpPr>
            <a:spLocks noGrp="1"/>
          </p:cNvSpPr>
          <p:nvPr>
            <p:ph type="title" idx="10"/>
          </p:nvPr>
        </p:nvSpPr>
        <p:spPr/>
        <p:txBody>
          <a:bodyPr/>
          <a:lstStyle/>
          <a:p>
            <a:r>
              <a:rPr lang="en-US" dirty="0"/>
              <a:t>Apache Daffodil</a:t>
            </a:r>
          </a:p>
        </p:txBody>
      </p:sp>
      <p:sp>
        <p:nvSpPr>
          <p:cNvPr id="3" name="Text Placeholder 2">
            <a:extLst>
              <a:ext uri="{FF2B5EF4-FFF2-40B4-BE49-F238E27FC236}">
                <a16:creationId xmlns:a16="http://schemas.microsoft.com/office/drawing/2014/main" id="{09BCF88F-EC38-7C81-2D33-EC45BE5B65C2}"/>
              </a:ext>
            </a:extLst>
          </p:cNvPr>
          <p:cNvSpPr>
            <a:spLocks noGrp="1"/>
          </p:cNvSpPr>
          <p:nvPr>
            <p:ph type="body" sz="quarter" idx="11"/>
          </p:nvPr>
        </p:nvSpPr>
        <p:spPr>
          <a:xfrm>
            <a:off x="277560" y="1320367"/>
            <a:ext cx="5457415" cy="4738688"/>
          </a:xfrm>
        </p:spPr>
        <p:txBody>
          <a:bodyPr>
            <a:normAutofit fontScale="92500" lnSpcReduction="10000"/>
          </a:bodyPr>
          <a:lstStyle/>
          <a:p>
            <a:r>
              <a:rPr lang="en-US" dirty="0"/>
              <a:t>Daffodil contains</a:t>
            </a:r>
          </a:p>
          <a:p>
            <a:pPr lvl="1"/>
            <a:r>
              <a:rPr lang="en-US" dirty="0"/>
              <a:t>Full-blown compiler for DFDL schemas</a:t>
            </a:r>
          </a:p>
          <a:p>
            <a:pPr lvl="1"/>
            <a:r>
              <a:rPr lang="en-US" dirty="0"/>
              <a:t>JVM-based low-level runtime for parse/unparse</a:t>
            </a:r>
          </a:p>
          <a:p>
            <a:pPr lvl="1"/>
            <a:r>
              <a:rPr lang="en-US" dirty="0"/>
              <a:t>Big test suite (TDML)</a:t>
            </a:r>
          </a:p>
          <a:p>
            <a:pPr lvl="1"/>
            <a:r>
              <a:rPr lang="en-US" dirty="0">
                <a:solidFill>
                  <a:srgbClr val="C00000"/>
                </a:solidFill>
              </a:rPr>
              <a:t>New: C-code generating runtime for parse/unparse</a:t>
            </a:r>
          </a:p>
          <a:p>
            <a:r>
              <a:rPr lang="en-US" dirty="0"/>
              <a:t>Written in Scala</a:t>
            </a:r>
          </a:p>
          <a:p>
            <a:pPr lvl="1"/>
            <a:r>
              <a:rPr lang="en-US" dirty="0"/>
              <a:t>Extensive use of Functional Programming </a:t>
            </a:r>
          </a:p>
          <a:p>
            <a:endParaRPr lang="en-US" dirty="0"/>
          </a:p>
        </p:txBody>
      </p:sp>
      <p:sp>
        <p:nvSpPr>
          <p:cNvPr id="4" name="Slide Number Placeholder 3">
            <a:extLst>
              <a:ext uri="{FF2B5EF4-FFF2-40B4-BE49-F238E27FC236}">
                <a16:creationId xmlns:a16="http://schemas.microsoft.com/office/drawing/2014/main" id="{31823458-527E-F294-3B4C-F7BF4024D316}"/>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19</a:t>
            </a:fld>
            <a:endParaRPr lang="en-US" sz="1200" b="0" strike="noStrike" spc="-1">
              <a:latin typeface="Times New Roman"/>
            </a:endParaRPr>
          </a:p>
        </p:txBody>
      </p:sp>
      <p:graphicFrame>
        <p:nvGraphicFramePr>
          <p:cNvPr id="5" name="Chart 4">
            <a:extLst>
              <a:ext uri="{FF2B5EF4-FFF2-40B4-BE49-F238E27FC236}">
                <a16:creationId xmlns:a16="http://schemas.microsoft.com/office/drawing/2014/main" id="{6ACE4DD2-0946-C091-5640-28205D28E9C0}"/>
              </a:ext>
            </a:extLst>
          </p:cNvPr>
          <p:cNvGraphicFramePr/>
          <p:nvPr>
            <p:extLst>
              <p:ext uri="{D42A27DB-BD31-4B8C-83A1-F6EECF244321}">
                <p14:modId xmlns:p14="http://schemas.microsoft.com/office/powerpoint/2010/main" val="1864717311"/>
              </p:ext>
            </p:extLst>
          </p:nvPr>
        </p:nvGraphicFramePr>
        <p:xfrm>
          <a:off x="4404804" y="1013852"/>
          <a:ext cx="8763000" cy="525261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1">
            <a:extLst>
              <a:ext uri="{FF2B5EF4-FFF2-40B4-BE49-F238E27FC236}">
                <a16:creationId xmlns:a16="http://schemas.microsoft.com/office/drawing/2014/main" id="{97A7DD4B-0756-F1B2-2BC6-B1F669733205}"/>
              </a:ext>
            </a:extLst>
          </p:cNvPr>
          <p:cNvSpPr txBox="1"/>
          <p:nvPr/>
        </p:nvSpPr>
        <p:spPr>
          <a:xfrm>
            <a:off x="10007686" y="4605146"/>
            <a:ext cx="346570"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000" dirty="0">
                <a:latin typeface="+mn-lt"/>
              </a:rPr>
              <a:t>C</a:t>
            </a:r>
          </a:p>
        </p:txBody>
      </p:sp>
    </p:spTree>
    <p:extLst>
      <p:ext uri="{BB962C8B-B14F-4D97-AF65-F5344CB8AC3E}">
        <p14:creationId xmlns:p14="http://schemas.microsoft.com/office/powerpoint/2010/main" val="313732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 name="CustomShape 1"/>
          <p:cNvSpPr/>
          <p:nvPr/>
        </p:nvSpPr>
        <p:spPr>
          <a:xfrm>
            <a:off x="177480" y="162360"/>
            <a:ext cx="11731320" cy="562320"/>
          </a:xfrm>
          <a:prstGeom prst="rect">
            <a:avLst/>
          </a:prstGeom>
          <a:noFill/>
          <a:ln>
            <a:noFill/>
          </a:ln>
        </p:spPr>
        <p:style>
          <a:lnRef idx="0">
            <a:scrgbClr r="0" g="0" b="0"/>
          </a:lnRef>
          <a:fillRef idx="0">
            <a:scrgbClr r="0" g="0" b="0"/>
          </a:fillRef>
          <a:effectRef idx="0">
            <a:scrgbClr r="0" g="0" b="0"/>
          </a:effectRef>
          <a:fontRef idx="minor"/>
        </p:style>
      </p:sp>
      <p:sp>
        <p:nvSpPr>
          <p:cNvPr id="226" name="TextShape 4"/>
          <p:cNvSpPr txBox="1"/>
          <p:nvPr/>
        </p:nvSpPr>
        <p:spPr>
          <a:xfrm>
            <a:off x="9448920" y="6492960"/>
            <a:ext cx="2742840" cy="364680"/>
          </a:xfrm>
          <a:prstGeom prst="rect">
            <a:avLst/>
          </a:prstGeom>
          <a:noFill/>
          <a:ln>
            <a:noFill/>
          </a:ln>
        </p:spPr>
        <p:txBody>
          <a:bodyPr anchor="ctr">
            <a:noAutofit/>
          </a:bodyPr>
          <a:lstStyle/>
          <a:p>
            <a:pPr algn="r">
              <a:lnSpc>
                <a:spcPct val="100000"/>
              </a:lnSpc>
            </a:pPr>
            <a:fld id="{ADF09BC2-BFC9-4998-8F57-934FA3D3F7F5}" type="slidenum">
              <a:rPr lang="en-US" sz="1200" b="0" strike="noStrike" spc="-1">
                <a:solidFill>
                  <a:srgbClr val="B2B2B2"/>
                </a:solidFill>
                <a:latin typeface="Noto Sans"/>
              </a:rPr>
              <a:t>2</a:t>
            </a:fld>
            <a:endParaRPr lang="en-US" sz="1200" b="0" strike="noStrike" spc="-1">
              <a:latin typeface="Times New Roman"/>
            </a:endParaRPr>
          </a:p>
        </p:txBody>
      </p:sp>
      <p:sp>
        <p:nvSpPr>
          <p:cNvPr id="6" name="Title 5">
            <a:extLst>
              <a:ext uri="{FF2B5EF4-FFF2-40B4-BE49-F238E27FC236}">
                <a16:creationId xmlns:a16="http://schemas.microsoft.com/office/drawing/2014/main" id="{5BA91ED0-7E2D-C13D-19DB-A569A30653DA}"/>
              </a:ext>
            </a:extLst>
          </p:cNvPr>
          <p:cNvSpPr>
            <a:spLocks noGrp="1"/>
          </p:cNvSpPr>
          <p:nvPr>
            <p:ph type="title" idx="10"/>
          </p:nvPr>
        </p:nvSpPr>
        <p:spPr/>
        <p:txBody>
          <a:bodyPr/>
          <a:lstStyle/>
          <a:p>
            <a:r>
              <a:rPr lang="en-US" dirty="0"/>
              <a:t>Abstract</a:t>
            </a:r>
          </a:p>
        </p:txBody>
      </p:sp>
      <p:sp>
        <p:nvSpPr>
          <p:cNvPr id="7" name="Text Placeholder 6">
            <a:extLst>
              <a:ext uri="{FF2B5EF4-FFF2-40B4-BE49-F238E27FC236}">
                <a16:creationId xmlns:a16="http://schemas.microsoft.com/office/drawing/2014/main" id="{175F1244-98B4-BE5F-7F2B-70C33429F770}"/>
              </a:ext>
            </a:extLst>
          </p:cNvPr>
          <p:cNvSpPr>
            <a:spLocks noGrp="1"/>
          </p:cNvSpPr>
          <p:nvPr>
            <p:ph type="body" idx="11"/>
          </p:nvPr>
        </p:nvSpPr>
        <p:spPr/>
        <p:txBody>
          <a:bodyPr>
            <a:normAutofit fontScale="85000" lnSpcReduction="20000"/>
          </a:bodyPr>
          <a:lstStyle/>
          <a:p>
            <a:pPr>
              <a:lnSpc>
                <a:spcPct val="120000"/>
              </a:lnSpc>
            </a:pPr>
            <a:r>
              <a:rPr lang="en-US" dirty="0"/>
              <a:t>Daffodil contains a </a:t>
            </a:r>
            <a:r>
              <a:rPr lang="en-US" i="1" dirty="0"/>
              <a:t>schema compiler</a:t>
            </a:r>
            <a:r>
              <a:rPr lang="en-US" dirty="0"/>
              <a:t> for Data Format </a:t>
            </a:r>
            <a:r>
              <a:rPr lang="en-US" dirty="0" err="1"/>
              <a:t>DescriptionLanguage</a:t>
            </a:r>
            <a:r>
              <a:rPr lang="en-US" dirty="0"/>
              <a:t> (DFDL)</a:t>
            </a:r>
          </a:p>
          <a:p>
            <a:pPr>
              <a:lnSpc>
                <a:spcPct val="120000"/>
              </a:lnSpc>
            </a:pPr>
            <a:r>
              <a:rPr lang="en-US" dirty="0"/>
              <a:t>Daffodil: written in Scala using functional programming</a:t>
            </a:r>
          </a:p>
          <a:p>
            <a:pPr lvl="1">
              <a:lnSpc>
                <a:spcPct val="120000"/>
              </a:lnSpc>
            </a:pPr>
            <a:r>
              <a:rPr lang="en-US" dirty="0"/>
              <a:t>Object-Oriented Lazy Attribute Grammars (OOLAG).</a:t>
            </a:r>
          </a:p>
          <a:p>
            <a:pPr>
              <a:lnSpc>
                <a:spcPct val="120000"/>
              </a:lnSpc>
            </a:pPr>
            <a:r>
              <a:rPr lang="en-US" dirty="0"/>
              <a:t>Daffodil now supports multiple different runtime environments</a:t>
            </a:r>
          </a:p>
          <a:p>
            <a:pPr lvl="1">
              <a:lnSpc>
                <a:spcPct val="120000"/>
              </a:lnSpc>
            </a:pPr>
            <a:r>
              <a:rPr lang="en-US" dirty="0"/>
              <a:t>Scala for the JVM (original)</a:t>
            </a:r>
          </a:p>
          <a:p>
            <a:pPr lvl="1">
              <a:lnSpc>
                <a:spcPct val="120000"/>
              </a:lnSpc>
            </a:pPr>
            <a:r>
              <a:rPr lang="en-US" dirty="0"/>
              <a:t>C-code generator (new!)</a:t>
            </a:r>
          </a:p>
          <a:p>
            <a:pPr>
              <a:lnSpc>
                <a:spcPct val="120000"/>
              </a:lnSpc>
            </a:pPr>
            <a:r>
              <a:rPr lang="en-US" dirty="0"/>
              <a:t>Cool new </a:t>
            </a:r>
            <a:r>
              <a:rPr lang="en-US" dirty="0" err="1"/>
              <a:t>new</a:t>
            </a:r>
            <a:r>
              <a:rPr lang="en-US" dirty="0"/>
              <a:t> aspects of Daffodil </a:t>
            </a:r>
          </a:p>
          <a:p>
            <a:pPr lvl="1">
              <a:lnSpc>
                <a:spcPct val="120000"/>
              </a:lnSpc>
            </a:pPr>
            <a:r>
              <a:rPr lang="en-US" dirty="0"/>
              <a:t>Daffodil </a:t>
            </a:r>
            <a:r>
              <a:rPr lang="en-US" dirty="0" err="1"/>
              <a:t>VSCode</a:t>
            </a:r>
            <a:r>
              <a:rPr lang="en-US" dirty="0"/>
              <a:t>-based </a:t>
            </a:r>
            <a:r>
              <a:rPr lang="en-US" b="1" i="1" dirty="0"/>
              <a:t>data debugger</a:t>
            </a:r>
          </a:p>
          <a:p>
            <a:pPr lvl="1">
              <a:lnSpc>
                <a:spcPct val="120000"/>
              </a:lnSpc>
            </a:pPr>
            <a:r>
              <a:rPr lang="en-US" dirty="0"/>
              <a:t>EXI - dense binary "XML"</a:t>
            </a:r>
          </a:p>
          <a:p>
            <a:endParaRPr lang="en-US" dirty="0"/>
          </a:p>
          <a:p>
            <a:endParaRPr lang="en-US" dirty="0"/>
          </a:p>
        </p:txBody>
      </p:sp>
      <p:sp>
        <p:nvSpPr>
          <p:cNvPr id="12" name="Slide Number Placeholder 11">
            <a:extLst>
              <a:ext uri="{FF2B5EF4-FFF2-40B4-BE49-F238E27FC236}">
                <a16:creationId xmlns:a16="http://schemas.microsoft.com/office/drawing/2014/main" id="{67D93702-C394-DB9A-D87A-11D9B0102324}"/>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2</a:t>
            </a:fld>
            <a:endParaRPr lang="en-US" sz="120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42CFA520-0132-4CF8-80F9-7AA2701826D2}"/>
              </a:ext>
            </a:extLst>
          </p:cNvPr>
          <p:cNvSpPr>
            <a:spLocks noGrp="1" noChangeArrowheads="1"/>
          </p:cNvSpPr>
          <p:nvPr>
            <p:ph type="title" idx="10"/>
          </p:nvPr>
        </p:nvSpPr>
        <p:spPr/>
        <p:txBody>
          <a:bodyPr/>
          <a:lstStyle/>
          <a:p>
            <a:r>
              <a:rPr lang="en-US" altLang="en-US" dirty="0"/>
              <a:t>Apache Daffodil </a:t>
            </a:r>
          </a:p>
        </p:txBody>
      </p:sp>
      <p:sp>
        <p:nvSpPr>
          <p:cNvPr id="27650" name="Rectangle 2">
            <a:extLst>
              <a:ext uri="{FF2B5EF4-FFF2-40B4-BE49-F238E27FC236}">
                <a16:creationId xmlns:a16="http://schemas.microsoft.com/office/drawing/2014/main" id="{6E5268A0-2C47-437C-B81D-152662A17379}"/>
              </a:ext>
            </a:extLst>
          </p:cNvPr>
          <p:cNvSpPr>
            <a:spLocks noGrp="1" noChangeArrowheads="1"/>
          </p:cNvSpPr>
          <p:nvPr>
            <p:ph type="body" sz="quarter" idx="11"/>
          </p:nvPr>
        </p:nvSpPr>
        <p:spPr/>
        <p:txBody>
          <a:bodyPr>
            <a:normAutofit fontScale="85000" lnSpcReduction="20000"/>
          </a:bodyPr>
          <a:lstStyle/>
          <a:p>
            <a:r>
              <a:rPr lang="en-US" altLang="en-US" dirty="0"/>
              <a:t>Jar libraries – runs on JVM</a:t>
            </a:r>
          </a:p>
          <a:p>
            <a:pPr lvl="1"/>
            <a:r>
              <a:rPr lang="en-US" altLang="en-US" b="1" i="1" dirty="0"/>
              <a:t>DFDL Schema Compiler</a:t>
            </a:r>
            <a:r>
              <a:rPr lang="en-US" altLang="en-US" dirty="0"/>
              <a:t>, runtime, utilities, TDML runner</a:t>
            </a:r>
          </a:p>
          <a:p>
            <a:pPr lvl="1"/>
            <a:r>
              <a:rPr lang="en-US" altLang="en-US" dirty="0"/>
              <a:t>Signed Jars available from Maven Central</a:t>
            </a:r>
          </a:p>
          <a:p>
            <a:pPr lvl="1"/>
            <a:r>
              <a:rPr lang="en-US" altLang="en-US" dirty="0"/>
              <a:t>Java &amp; Scala API with documentation</a:t>
            </a:r>
          </a:p>
          <a:p>
            <a:pPr lvl="1"/>
            <a:r>
              <a:rPr lang="en-US" altLang="en-US" dirty="0"/>
              <a:t>new: C-generator backend </a:t>
            </a:r>
          </a:p>
          <a:p>
            <a:pPr lvl="2"/>
            <a:r>
              <a:rPr lang="en-US" altLang="en-US" dirty="0"/>
              <a:t>(today: handles small subset of DFDL)</a:t>
            </a:r>
          </a:p>
          <a:p>
            <a:pPr lvl="1"/>
            <a:endParaRPr lang="en-US" altLang="en-US" dirty="0"/>
          </a:p>
          <a:p>
            <a:r>
              <a:rPr lang="en-US" altLang="en-US" dirty="0"/>
              <a:t>Command Line Interface</a:t>
            </a:r>
          </a:p>
          <a:p>
            <a:pPr lvl="1"/>
            <a:r>
              <a:rPr lang="en-US" altLang="en-US" dirty="0"/>
              <a:t>Interactive CLI debugger and trace</a:t>
            </a:r>
          </a:p>
          <a:p>
            <a:pPr lvl="1"/>
            <a:r>
              <a:rPr lang="en-US" altLang="en-US" dirty="0"/>
              <a:t>XML, JSON, and EXI (new!) for parse-output, unparse-input</a:t>
            </a:r>
          </a:p>
          <a:p>
            <a:pPr lvl="1"/>
            <a:endParaRPr lang="en-US" altLang="en-US" dirty="0"/>
          </a:p>
          <a:p>
            <a:r>
              <a:rPr lang="en-US" altLang="en-US" dirty="0"/>
              <a:t>New: Can also get the Daffodil </a:t>
            </a:r>
            <a:r>
              <a:rPr lang="en-US" altLang="en-US" dirty="0" err="1"/>
              <a:t>VSCode</a:t>
            </a:r>
            <a:r>
              <a:rPr lang="en-US" altLang="en-US" dirty="0"/>
              <a:t> Extension</a:t>
            </a:r>
          </a:p>
          <a:p>
            <a:endParaRPr lang="en-US" altLang="en-US" dirty="0"/>
          </a:p>
        </p:txBody>
      </p:sp>
      <p:sp>
        <p:nvSpPr>
          <p:cNvPr id="3" name="Thought Bubble: Cloud 2">
            <a:extLst>
              <a:ext uri="{FF2B5EF4-FFF2-40B4-BE49-F238E27FC236}">
                <a16:creationId xmlns:a16="http://schemas.microsoft.com/office/drawing/2014/main" id="{01147EF9-9EDA-4247-92D5-E9B873CBF368}"/>
              </a:ext>
            </a:extLst>
          </p:cNvPr>
          <p:cNvSpPr/>
          <p:nvPr/>
        </p:nvSpPr>
        <p:spPr bwMode="auto">
          <a:xfrm>
            <a:off x="5784542" y="164880"/>
            <a:ext cx="4191000" cy="944562"/>
          </a:xfrm>
          <a:prstGeom prst="cloudCallout">
            <a:avLst>
              <a:gd name="adj1" fmla="val -70079"/>
              <a:gd name="adj2" fmla="val -3373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en-US" sz="2000" b="1" dirty="0">
                <a:latin typeface="Noto Sans" panose="020B0502040504020204" pitchFamily="34" charset="0"/>
              </a:rPr>
              <a:t>If you download it, what do you get?</a:t>
            </a:r>
          </a:p>
        </p:txBody>
      </p:sp>
      <p:sp>
        <p:nvSpPr>
          <p:cNvPr id="6" name="Slide Number Placeholder 5">
            <a:extLst>
              <a:ext uri="{FF2B5EF4-FFF2-40B4-BE49-F238E27FC236}">
                <a16:creationId xmlns:a16="http://schemas.microsoft.com/office/drawing/2014/main" id="{2099F70E-46C5-1C75-8788-3D9FE0A33CF1}"/>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20</a:t>
            </a:fld>
            <a:endParaRPr lang="en-US" sz="1200" b="0" strike="noStrike" spc="-1">
              <a:latin typeface="Times New Roman"/>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6EB-42A0-2FB8-0003-51B05BE7E7B8}"/>
              </a:ext>
            </a:extLst>
          </p:cNvPr>
          <p:cNvSpPr>
            <a:spLocks noGrp="1"/>
          </p:cNvSpPr>
          <p:nvPr>
            <p:ph type="title"/>
          </p:nvPr>
        </p:nvSpPr>
        <p:spPr/>
        <p:txBody>
          <a:bodyPr/>
          <a:lstStyle/>
          <a:p>
            <a:r>
              <a:rPr lang="en-US" dirty="0"/>
              <a:t>Any Compiler</a:t>
            </a:r>
          </a:p>
        </p:txBody>
      </p:sp>
      <p:sp>
        <p:nvSpPr>
          <p:cNvPr id="3" name="Slide Number Placeholder 2">
            <a:extLst>
              <a:ext uri="{FF2B5EF4-FFF2-40B4-BE49-F238E27FC236}">
                <a16:creationId xmlns:a16="http://schemas.microsoft.com/office/drawing/2014/main" id="{10D56E24-AA96-A5B5-D60E-D30E4D7C7B8F}"/>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21</a:t>
            </a:fld>
            <a:endParaRPr lang="en-US" sz="1200" b="0" strike="noStrike" spc="-1">
              <a:latin typeface="Times New Roman"/>
            </a:endParaRPr>
          </a:p>
        </p:txBody>
      </p:sp>
      <p:sp>
        <p:nvSpPr>
          <p:cNvPr id="4" name="Flowchart: Multidocument 3">
            <a:extLst>
              <a:ext uri="{FF2B5EF4-FFF2-40B4-BE49-F238E27FC236}">
                <a16:creationId xmlns:a16="http://schemas.microsoft.com/office/drawing/2014/main" id="{7AEC06AC-4DC8-79D7-B099-28F53498A727}"/>
              </a:ext>
            </a:extLst>
          </p:cNvPr>
          <p:cNvSpPr/>
          <p:nvPr/>
        </p:nvSpPr>
        <p:spPr>
          <a:xfrm>
            <a:off x="175337" y="2791514"/>
            <a:ext cx="1198902" cy="880845"/>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textual syntax</a:t>
            </a:r>
          </a:p>
        </p:txBody>
      </p:sp>
      <p:sp>
        <p:nvSpPr>
          <p:cNvPr id="5" name="Flowchart: Extract 4">
            <a:extLst>
              <a:ext uri="{FF2B5EF4-FFF2-40B4-BE49-F238E27FC236}">
                <a16:creationId xmlns:a16="http://schemas.microsoft.com/office/drawing/2014/main" id="{F54CD5FF-8159-E88B-78B9-20060D26BBB4}"/>
              </a:ext>
            </a:extLst>
          </p:cNvPr>
          <p:cNvSpPr/>
          <p:nvPr/>
        </p:nvSpPr>
        <p:spPr>
          <a:xfrm>
            <a:off x="1954635" y="2197916"/>
            <a:ext cx="1198902" cy="1954634"/>
          </a:xfrm>
          <a:prstGeom prst="flowChartExtra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AST</a:t>
            </a:r>
          </a:p>
        </p:txBody>
      </p:sp>
      <p:sp>
        <p:nvSpPr>
          <p:cNvPr id="6" name="Arrow: Right 5">
            <a:extLst>
              <a:ext uri="{FF2B5EF4-FFF2-40B4-BE49-F238E27FC236}">
                <a16:creationId xmlns:a16="http://schemas.microsoft.com/office/drawing/2014/main" id="{06E4B80A-A086-442D-6CF5-67F137205903}"/>
              </a:ext>
            </a:extLst>
          </p:cNvPr>
          <p:cNvSpPr/>
          <p:nvPr/>
        </p:nvSpPr>
        <p:spPr>
          <a:xfrm>
            <a:off x="1543574" y="2969703"/>
            <a:ext cx="612397" cy="2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Curved Up 6">
            <a:extLst>
              <a:ext uri="{FF2B5EF4-FFF2-40B4-BE49-F238E27FC236}">
                <a16:creationId xmlns:a16="http://schemas.microsoft.com/office/drawing/2014/main" id="{A982BE3C-841E-B2E4-7510-0DF4E74B718B}"/>
              </a:ext>
            </a:extLst>
          </p:cNvPr>
          <p:cNvSpPr/>
          <p:nvPr/>
        </p:nvSpPr>
        <p:spPr>
          <a:xfrm flipH="1">
            <a:off x="1954635" y="4261607"/>
            <a:ext cx="1198901" cy="8724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lowchart: Extract 7">
            <a:extLst>
              <a:ext uri="{FF2B5EF4-FFF2-40B4-BE49-F238E27FC236}">
                <a16:creationId xmlns:a16="http://schemas.microsoft.com/office/drawing/2014/main" id="{ED136FED-748F-D3C7-C9FC-96F0BDD2136A}"/>
              </a:ext>
            </a:extLst>
          </p:cNvPr>
          <p:cNvSpPr/>
          <p:nvPr/>
        </p:nvSpPr>
        <p:spPr>
          <a:xfrm>
            <a:off x="3631710" y="2197916"/>
            <a:ext cx="1198902" cy="1954634"/>
          </a:xfrm>
          <a:prstGeom prst="flowChartExtra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Next</a:t>
            </a:r>
          </a:p>
        </p:txBody>
      </p:sp>
      <p:sp>
        <p:nvSpPr>
          <p:cNvPr id="9" name="Arrow: Right 8">
            <a:extLst>
              <a:ext uri="{FF2B5EF4-FFF2-40B4-BE49-F238E27FC236}">
                <a16:creationId xmlns:a16="http://schemas.microsoft.com/office/drawing/2014/main" id="{486CA8C9-FB36-7DF8-73F7-9EA0224CE179}"/>
              </a:ext>
            </a:extLst>
          </p:cNvPr>
          <p:cNvSpPr/>
          <p:nvPr/>
        </p:nvSpPr>
        <p:spPr>
          <a:xfrm>
            <a:off x="3220649" y="2969703"/>
            <a:ext cx="612397" cy="2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Curved Up 9">
            <a:extLst>
              <a:ext uri="{FF2B5EF4-FFF2-40B4-BE49-F238E27FC236}">
                <a16:creationId xmlns:a16="http://schemas.microsoft.com/office/drawing/2014/main" id="{9CCA6744-BCA2-02F0-A32A-E752F77CC23D}"/>
              </a:ext>
            </a:extLst>
          </p:cNvPr>
          <p:cNvSpPr/>
          <p:nvPr/>
        </p:nvSpPr>
        <p:spPr>
          <a:xfrm flipH="1">
            <a:off x="3631710" y="4261607"/>
            <a:ext cx="1198901" cy="8724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Extract 10">
            <a:extLst>
              <a:ext uri="{FF2B5EF4-FFF2-40B4-BE49-F238E27FC236}">
                <a16:creationId xmlns:a16="http://schemas.microsoft.com/office/drawing/2014/main" id="{1277A42D-E0CF-DC6A-E306-306A4B281148}"/>
              </a:ext>
            </a:extLst>
          </p:cNvPr>
          <p:cNvSpPr/>
          <p:nvPr/>
        </p:nvSpPr>
        <p:spPr>
          <a:xfrm>
            <a:off x="5308785" y="2197916"/>
            <a:ext cx="1198902" cy="1954634"/>
          </a:xfrm>
          <a:prstGeom prst="flowChartExtra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Next</a:t>
            </a:r>
          </a:p>
        </p:txBody>
      </p:sp>
      <p:sp>
        <p:nvSpPr>
          <p:cNvPr id="12" name="Arrow: Right 11">
            <a:extLst>
              <a:ext uri="{FF2B5EF4-FFF2-40B4-BE49-F238E27FC236}">
                <a16:creationId xmlns:a16="http://schemas.microsoft.com/office/drawing/2014/main" id="{4D70C510-6208-363D-EF64-86B95BAD951C}"/>
              </a:ext>
            </a:extLst>
          </p:cNvPr>
          <p:cNvSpPr/>
          <p:nvPr/>
        </p:nvSpPr>
        <p:spPr>
          <a:xfrm>
            <a:off x="4897724" y="2969703"/>
            <a:ext cx="612397" cy="2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Curved Up 12">
            <a:extLst>
              <a:ext uri="{FF2B5EF4-FFF2-40B4-BE49-F238E27FC236}">
                <a16:creationId xmlns:a16="http://schemas.microsoft.com/office/drawing/2014/main" id="{08C3F1B8-DDC9-C3DC-7512-53D59282A02A}"/>
              </a:ext>
            </a:extLst>
          </p:cNvPr>
          <p:cNvSpPr/>
          <p:nvPr/>
        </p:nvSpPr>
        <p:spPr>
          <a:xfrm flipH="1">
            <a:off x="5308785" y="4261607"/>
            <a:ext cx="1198901" cy="8724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67FD28F1-71A5-C08B-8191-47B83CAE86D7}"/>
              </a:ext>
            </a:extLst>
          </p:cNvPr>
          <p:cNvSpPr txBox="1"/>
          <p:nvPr/>
        </p:nvSpPr>
        <p:spPr>
          <a:xfrm>
            <a:off x="6652470" y="2969703"/>
            <a:ext cx="636713" cy="769441"/>
          </a:xfrm>
          <a:prstGeom prst="rect">
            <a:avLst/>
          </a:prstGeom>
          <a:noFill/>
        </p:spPr>
        <p:txBody>
          <a:bodyPr wrap="none" rtlCol="0">
            <a:spAutoFit/>
          </a:bodyPr>
          <a:lstStyle/>
          <a:p>
            <a:r>
              <a:rPr lang="en-US" sz="4400" dirty="0"/>
              <a:t>...</a:t>
            </a:r>
          </a:p>
        </p:txBody>
      </p:sp>
      <p:sp>
        <p:nvSpPr>
          <p:cNvPr id="15" name="Flowchart: Extract 14">
            <a:extLst>
              <a:ext uri="{FF2B5EF4-FFF2-40B4-BE49-F238E27FC236}">
                <a16:creationId xmlns:a16="http://schemas.microsoft.com/office/drawing/2014/main" id="{8D3B0516-CDE5-218C-C036-DA0D3A9EFC6B}"/>
              </a:ext>
            </a:extLst>
          </p:cNvPr>
          <p:cNvSpPr/>
          <p:nvPr/>
        </p:nvSpPr>
        <p:spPr>
          <a:xfrm>
            <a:off x="7324530" y="2172750"/>
            <a:ext cx="1198902" cy="1954634"/>
          </a:xfrm>
          <a:prstGeom prst="flowChartExtra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Final</a:t>
            </a:r>
          </a:p>
        </p:txBody>
      </p:sp>
      <p:sp>
        <p:nvSpPr>
          <p:cNvPr id="16" name="Arrow: Right 15">
            <a:extLst>
              <a:ext uri="{FF2B5EF4-FFF2-40B4-BE49-F238E27FC236}">
                <a16:creationId xmlns:a16="http://schemas.microsoft.com/office/drawing/2014/main" id="{AED4FB72-F84A-0F75-F14B-1F90AA38E1A7}"/>
              </a:ext>
            </a:extLst>
          </p:cNvPr>
          <p:cNvSpPr/>
          <p:nvPr/>
        </p:nvSpPr>
        <p:spPr>
          <a:xfrm>
            <a:off x="6913469" y="2944537"/>
            <a:ext cx="612397" cy="2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Curved Up 16">
            <a:extLst>
              <a:ext uri="{FF2B5EF4-FFF2-40B4-BE49-F238E27FC236}">
                <a16:creationId xmlns:a16="http://schemas.microsoft.com/office/drawing/2014/main" id="{EF81738A-B7BC-E0E3-95E5-472D005A3C30}"/>
              </a:ext>
            </a:extLst>
          </p:cNvPr>
          <p:cNvSpPr/>
          <p:nvPr/>
        </p:nvSpPr>
        <p:spPr>
          <a:xfrm flipH="1">
            <a:off x="7324530" y="4236441"/>
            <a:ext cx="1198901" cy="8724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Right 17">
            <a:extLst>
              <a:ext uri="{FF2B5EF4-FFF2-40B4-BE49-F238E27FC236}">
                <a16:creationId xmlns:a16="http://schemas.microsoft.com/office/drawing/2014/main" id="{2573E0A3-DABD-D228-92B7-9A4F7A3A0433}"/>
              </a:ext>
            </a:extLst>
          </p:cNvPr>
          <p:cNvSpPr/>
          <p:nvPr/>
        </p:nvSpPr>
        <p:spPr>
          <a:xfrm>
            <a:off x="8695406" y="2963489"/>
            <a:ext cx="612397" cy="2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ultidocument 18">
            <a:extLst>
              <a:ext uri="{FF2B5EF4-FFF2-40B4-BE49-F238E27FC236}">
                <a16:creationId xmlns:a16="http://schemas.microsoft.com/office/drawing/2014/main" id="{034928C9-45C9-D1C4-6617-7248905F9DE9}"/>
              </a:ext>
            </a:extLst>
          </p:cNvPr>
          <p:cNvSpPr/>
          <p:nvPr/>
        </p:nvSpPr>
        <p:spPr>
          <a:xfrm>
            <a:off x="9479778" y="2816680"/>
            <a:ext cx="1198902" cy="880845"/>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output</a:t>
            </a:r>
          </a:p>
        </p:txBody>
      </p:sp>
      <p:sp>
        <p:nvSpPr>
          <p:cNvPr id="20" name="Speech Bubble: Rectangle with Corners Rounded 19">
            <a:extLst>
              <a:ext uri="{FF2B5EF4-FFF2-40B4-BE49-F238E27FC236}">
                <a16:creationId xmlns:a16="http://schemas.microsoft.com/office/drawing/2014/main" id="{B6933AC3-3E78-93C8-0571-21EDEE1C8B36}"/>
              </a:ext>
            </a:extLst>
          </p:cNvPr>
          <p:cNvSpPr/>
          <p:nvPr/>
        </p:nvSpPr>
        <p:spPr>
          <a:xfrm>
            <a:off x="1954634" y="5352176"/>
            <a:ext cx="1878411" cy="813732"/>
          </a:xfrm>
          <a:prstGeom prst="wedgeRoundRectCallout">
            <a:avLst>
              <a:gd name="adj1" fmla="val -14657"/>
              <a:gd name="adj2" fmla="val -7976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Stay within a representation</a:t>
            </a:r>
          </a:p>
        </p:txBody>
      </p:sp>
      <p:sp>
        <p:nvSpPr>
          <p:cNvPr id="21" name="Speech Bubble: Rectangle with Corners Rounded 20">
            <a:extLst>
              <a:ext uri="{FF2B5EF4-FFF2-40B4-BE49-F238E27FC236}">
                <a16:creationId xmlns:a16="http://schemas.microsoft.com/office/drawing/2014/main" id="{3BB2BEC8-A4C4-FD1E-376C-5B68050250DA}"/>
              </a:ext>
            </a:extLst>
          </p:cNvPr>
          <p:cNvSpPr/>
          <p:nvPr/>
        </p:nvSpPr>
        <p:spPr>
          <a:xfrm>
            <a:off x="2842782" y="1276525"/>
            <a:ext cx="1878411" cy="813732"/>
          </a:xfrm>
          <a:prstGeom prst="wedgeRoundRectCallout">
            <a:avLst>
              <a:gd name="adj1" fmla="val -15997"/>
              <a:gd name="adj2" fmla="val 1676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Construct a different representation</a:t>
            </a:r>
          </a:p>
        </p:txBody>
      </p:sp>
      <p:sp>
        <p:nvSpPr>
          <p:cNvPr id="22" name="Speech Bubble: Rectangle with Corners Rounded 21">
            <a:extLst>
              <a:ext uri="{FF2B5EF4-FFF2-40B4-BE49-F238E27FC236}">
                <a16:creationId xmlns:a16="http://schemas.microsoft.com/office/drawing/2014/main" id="{4ABF08C3-42B7-423B-9A0B-17D016F8B1C4}"/>
              </a:ext>
            </a:extLst>
          </p:cNvPr>
          <p:cNvSpPr/>
          <p:nvPr/>
        </p:nvSpPr>
        <p:spPr>
          <a:xfrm>
            <a:off x="9524204" y="4872338"/>
            <a:ext cx="1878411" cy="813732"/>
          </a:xfrm>
          <a:prstGeom prst="wedgeRoundRectCallout">
            <a:avLst>
              <a:gd name="adj1" fmla="val -88793"/>
              <a:gd name="adj2" fmla="val -10966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Organized into passes</a:t>
            </a:r>
          </a:p>
        </p:txBody>
      </p:sp>
      <p:sp>
        <p:nvSpPr>
          <p:cNvPr id="23" name="Speech Bubble: Rectangle with Corners Rounded 22">
            <a:extLst>
              <a:ext uri="{FF2B5EF4-FFF2-40B4-BE49-F238E27FC236}">
                <a16:creationId xmlns:a16="http://schemas.microsoft.com/office/drawing/2014/main" id="{59369949-6BAB-9E81-7315-651A92F91EDA}"/>
              </a:ext>
            </a:extLst>
          </p:cNvPr>
          <p:cNvSpPr/>
          <p:nvPr/>
        </p:nvSpPr>
        <p:spPr>
          <a:xfrm>
            <a:off x="58550" y="4092618"/>
            <a:ext cx="1878411" cy="813732"/>
          </a:xfrm>
          <a:prstGeom prst="wedgeRoundRectCallout">
            <a:avLst>
              <a:gd name="adj1" fmla="val 53395"/>
              <a:gd name="adj2" fmla="val -7174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Abstract Syntax Tree</a:t>
            </a:r>
          </a:p>
        </p:txBody>
      </p:sp>
    </p:spTree>
    <p:extLst>
      <p:ext uri="{BB962C8B-B14F-4D97-AF65-F5344CB8AC3E}">
        <p14:creationId xmlns:p14="http://schemas.microsoft.com/office/powerpoint/2010/main" val="2609875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6EB-42A0-2FB8-0003-51B05BE7E7B8}"/>
              </a:ext>
            </a:extLst>
          </p:cNvPr>
          <p:cNvSpPr>
            <a:spLocks noGrp="1"/>
          </p:cNvSpPr>
          <p:nvPr>
            <p:ph type="title"/>
          </p:nvPr>
        </p:nvSpPr>
        <p:spPr/>
        <p:txBody>
          <a:bodyPr/>
          <a:lstStyle/>
          <a:p>
            <a:r>
              <a:rPr lang="en-US" dirty="0"/>
              <a:t>Daffodil Schema Compiler</a:t>
            </a:r>
          </a:p>
        </p:txBody>
      </p:sp>
      <p:sp>
        <p:nvSpPr>
          <p:cNvPr id="3" name="Slide Number Placeholder 2">
            <a:extLst>
              <a:ext uri="{FF2B5EF4-FFF2-40B4-BE49-F238E27FC236}">
                <a16:creationId xmlns:a16="http://schemas.microsoft.com/office/drawing/2014/main" id="{10D56E24-AA96-A5B5-D60E-D30E4D7C7B8F}"/>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22</a:t>
            </a:fld>
            <a:endParaRPr lang="en-US" sz="1200" b="0" strike="noStrike" spc="-1">
              <a:latin typeface="Times New Roman"/>
            </a:endParaRPr>
          </a:p>
        </p:txBody>
      </p:sp>
      <p:sp>
        <p:nvSpPr>
          <p:cNvPr id="4" name="Flowchart: Multidocument 3">
            <a:extLst>
              <a:ext uri="{FF2B5EF4-FFF2-40B4-BE49-F238E27FC236}">
                <a16:creationId xmlns:a16="http://schemas.microsoft.com/office/drawing/2014/main" id="{7AEC06AC-4DC8-79D7-B099-28F53498A727}"/>
              </a:ext>
            </a:extLst>
          </p:cNvPr>
          <p:cNvSpPr/>
          <p:nvPr/>
        </p:nvSpPr>
        <p:spPr>
          <a:xfrm>
            <a:off x="175337" y="2791514"/>
            <a:ext cx="1198902" cy="880845"/>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DFDL syntax</a:t>
            </a:r>
          </a:p>
        </p:txBody>
      </p:sp>
      <p:sp>
        <p:nvSpPr>
          <p:cNvPr id="5" name="Flowchart: Extract 4">
            <a:extLst>
              <a:ext uri="{FF2B5EF4-FFF2-40B4-BE49-F238E27FC236}">
                <a16:creationId xmlns:a16="http://schemas.microsoft.com/office/drawing/2014/main" id="{F54CD5FF-8159-E88B-78B9-20060D26BBB4}"/>
              </a:ext>
            </a:extLst>
          </p:cNvPr>
          <p:cNvSpPr/>
          <p:nvPr/>
        </p:nvSpPr>
        <p:spPr>
          <a:xfrm>
            <a:off x="1954635" y="2197916"/>
            <a:ext cx="1198902" cy="1954634"/>
          </a:xfrm>
          <a:prstGeom prst="flowChartExtra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6" name="Arrow: Right 5">
            <a:extLst>
              <a:ext uri="{FF2B5EF4-FFF2-40B4-BE49-F238E27FC236}">
                <a16:creationId xmlns:a16="http://schemas.microsoft.com/office/drawing/2014/main" id="{06E4B80A-A086-442D-6CF5-67F137205903}"/>
              </a:ext>
            </a:extLst>
          </p:cNvPr>
          <p:cNvSpPr/>
          <p:nvPr/>
        </p:nvSpPr>
        <p:spPr>
          <a:xfrm>
            <a:off x="1543574" y="2969703"/>
            <a:ext cx="612397" cy="2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Curved Up 6">
            <a:extLst>
              <a:ext uri="{FF2B5EF4-FFF2-40B4-BE49-F238E27FC236}">
                <a16:creationId xmlns:a16="http://schemas.microsoft.com/office/drawing/2014/main" id="{A982BE3C-841E-B2E4-7510-0DF4E74B718B}"/>
              </a:ext>
            </a:extLst>
          </p:cNvPr>
          <p:cNvSpPr/>
          <p:nvPr/>
        </p:nvSpPr>
        <p:spPr>
          <a:xfrm flipH="1">
            <a:off x="1954635" y="4261607"/>
            <a:ext cx="1198901" cy="8724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lowchart: Extract 7">
            <a:extLst>
              <a:ext uri="{FF2B5EF4-FFF2-40B4-BE49-F238E27FC236}">
                <a16:creationId xmlns:a16="http://schemas.microsoft.com/office/drawing/2014/main" id="{ED136FED-748F-D3C7-C9FC-96F0BDD2136A}"/>
              </a:ext>
            </a:extLst>
          </p:cNvPr>
          <p:cNvSpPr/>
          <p:nvPr/>
        </p:nvSpPr>
        <p:spPr>
          <a:xfrm>
            <a:off x="3631710" y="2197916"/>
            <a:ext cx="1198902" cy="1954634"/>
          </a:xfrm>
          <a:prstGeom prst="flowChartExtra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400" dirty="0"/>
          </a:p>
        </p:txBody>
      </p:sp>
      <p:sp>
        <p:nvSpPr>
          <p:cNvPr id="9" name="Arrow: Right 8">
            <a:extLst>
              <a:ext uri="{FF2B5EF4-FFF2-40B4-BE49-F238E27FC236}">
                <a16:creationId xmlns:a16="http://schemas.microsoft.com/office/drawing/2014/main" id="{486CA8C9-FB36-7DF8-73F7-9EA0224CE179}"/>
              </a:ext>
            </a:extLst>
          </p:cNvPr>
          <p:cNvSpPr/>
          <p:nvPr/>
        </p:nvSpPr>
        <p:spPr>
          <a:xfrm>
            <a:off x="3220649" y="2969703"/>
            <a:ext cx="612397" cy="2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Curved Up 9">
            <a:extLst>
              <a:ext uri="{FF2B5EF4-FFF2-40B4-BE49-F238E27FC236}">
                <a16:creationId xmlns:a16="http://schemas.microsoft.com/office/drawing/2014/main" id="{9CCA6744-BCA2-02F0-A32A-E752F77CC23D}"/>
              </a:ext>
            </a:extLst>
          </p:cNvPr>
          <p:cNvSpPr/>
          <p:nvPr/>
        </p:nvSpPr>
        <p:spPr>
          <a:xfrm flipH="1">
            <a:off x="3631710" y="4261607"/>
            <a:ext cx="1198901" cy="8724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Extract 10">
            <a:extLst>
              <a:ext uri="{FF2B5EF4-FFF2-40B4-BE49-F238E27FC236}">
                <a16:creationId xmlns:a16="http://schemas.microsoft.com/office/drawing/2014/main" id="{1277A42D-E0CF-DC6A-E306-306A4B281148}"/>
              </a:ext>
            </a:extLst>
          </p:cNvPr>
          <p:cNvSpPr/>
          <p:nvPr/>
        </p:nvSpPr>
        <p:spPr>
          <a:xfrm>
            <a:off x="5308785" y="2197916"/>
            <a:ext cx="1198902" cy="1954634"/>
          </a:xfrm>
          <a:prstGeom prst="flowChartExtra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Back-end</a:t>
            </a:r>
          </a:p>
        </p:txBody>
      </p:sp>
      <p:sp>
        <p:nvSpPr>
          <p:cNvPr id="12" name="Arrow: Right 11">
            <a:extLst>
              <a:ext uri="{FF2B5EF4-FFF2-40B4-BE49-F238E27FC236}">
                <a16:creationId xmlns:a16="http://schemas.microsoft.com/office/drawing/2014/main" id="{4D70C510-6208-363D-EF64-86B95BAD951C}"/>
              </a:ext>
            </a:extLst>
          </p:cNvPr>
          <p:cNvSpPr/>
          <p:nvPr/>
        </p:nvSpPr>
        <p:spPr>
          <a:xfrm>
            <a:off x="4897724" y="2969703"/>
            <a:ext cx="612397" cy="2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Curved Up 12">
            <a:extLst>
              <a:ext uri="{FF2B5EF4-FFF2-40B4-BE49-F238E27FC236}">
                <a16:creationId xmlns:a16="http://schemas.microsoft.com/office/drawing/2014/main" id="{08C3F1B8-DDC9-C3DC-7512-53D59282A02A}"/>
              </a:ext>
            </a:extLst>
          </p:cNvPr>
          <p:cNvSpPr/>
          <p:nvPr/>
        </p:nvSpPr>
        <p:spPr>
          <a:xfrm flipH="1">
            <a:off x="5308785" y="4261607"/>
            <a:ext cx="1198901" cy="8724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Right 17">
            <a:extLst>
              <a:ext uri="{FF2B5EF4-FFF2-40B4-BE49-F238E27FC236}">
                <a16:creationId xmlns:a16="http://schemas.microsoft.com/office/drawing/2014/main" id="{2573E0A3-DABD-D228-92B7-9A4F7A3A0433}"/>
              </a:ext>
            </a:extLst>
          </p:cNvPr>
          <p:cNvSpPr/>
          <p:nvPr/>
        </p:nvSpPr>
        <p:spPr>
          <a:xfrm>
            <a:off x="6507686" y="2941301"/>
            <a:ext cx="612397" cy="2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ultidocument 18">
            <a:extLst>
              <a:ext uri="{FF2B5EF4-FFF2-40B4-BE49-F238E27FC236}">
                <a16:creationId xmlns:a16="http://schemas.microsoft.com/office/drawing/2014/main" id="{034928C9-45C9-D1C4-6617-7248905F9DE9}"/>
              </a:ext>
            </a:extLst>
          </p:cNvPr>
          <p:cNvSpPr/>
          <p:nvPr/>
        </p:nvSpPr>
        <p:spPr>
          <a:xfrm>
            <a:off x="7292058" y="2794492"/>
            <a:ext cx="1198902" cy="880845"/>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output</a:t>
            </a:r>
          </a:p>
        </p:txBody>
      </p:sp>
      <p:sp>
        <p:nvSpPr>
          <p:cNvPr id="20" name="Speech Bubble: Rectangle with Corners Rounded 19">
            <a:extLst>
              <a:ext uri="{FF2B5EF4-FFF2-40B4-BE49-F238E27FC236}">
                <a16:creationId xmlns:a16="http://schemas.microsoft.com/office/drawing/2014/main" id="{B6933AC3-3E78-93C8-0571-21EDEE1C8B36}"/>
              </a:ext>
            </a:extLst>
          </p:cNvPr>
          <p:cNvSpPr/>
          <p:nvPr/>
        </p:nvSpPr>
        <p:spPr>
          <a:xfrm>
            <a:off x="76224" y="4705792"/>
            <a:ext cx="1878411" cy="813732"/>
          </a:xfrm>
          <a:prstGeom prst="wedgeRoundRectCallout">
            <a:avLst>
              <a:gd name="adj1" fmla="val 54566"/>
              <a:gd name="adj2" fmla="val -13440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DFDL Schema Object Model (DSOM)</a:t>
            </a:r>
          </a:p>
        </p:txBody>
      </p:sp>
      <p:sp>
        <p:nvSpPr>
          <p:cNvPr id="21" name="Speech Bubble: Rectangle with Corners Rounded 20">
            <a:extLst>
              <a:ext uri="{FF2B5EF4-FFF2-40B4-BE49-F238E27FC236}">
                <a16:creationId xmlns:a16="http://schemas.microsoft.com/office/drawing/2014/main" id="{3BB2BEC8-A4C4-FD1E-376C-5B68050250DA}"/>
              </a:ext>
            </a:extLst>
          </p:cNvPr>
          <p:cNvSpPr/>
          <p:nvPr/>
        </p:nvSpPr>
        <p:spPr>
          <a:xfrm>
            <a:off x="2554085" y="1235761"/>
            <a:ext cx="2551339" cy="813732"/>
          </a:xfrm>
          <a:prstGeom prst="wedgeRoundRectCallout">
            <a:avLst>
              <a:gd name="adj1" fmla="val -15997"/>
              <a:gd name="adj2" fmla="val 1676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Construct a different representation, lazily</a:t>
            </a:r>
          </a:p>
        </p:txBody>
      </p:sp>
      <p:sp>
        <p:nvSpPr>
          <p:cNvPr id="22" name="Speech Bubble: Rectangle with Corners Rounded 21">
            <a:extLst>
              <a:ext uri="{FF2B5EF4-FFF2-40B4-BE49-F238E27FC236}">
                <a16:creationId xmlns:a16="http://schemas.microsoft.com/office/drawing/2014/main" id="{4ABF08C3-42B7-423B-9A0B-17D016F8B1C4}"/>
              </a:ext>
            </a:extLst>
          </p:cNvPr>
          <p:cNvSpPr/>
          <p:nvPr/>
        </p:nvSpPr>
        <p:spPr>
          <a:xfrm>
            <a:off x="9038466" y="5108896"/>
            <a:ext cx="2579419" cy="1364984"/>
          </a:xfrm>
          <a:prstGeom prst="wedgeRoundRectCallout">
            <a:avLst>
              <a:gd name="adj1" fmla="val -86435"/>
              <a:gd name="adj2" fmla="val -15799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Ask for the output. Everything happens by Lazy Evaluation</a:t>
            </a:r>
          </a:p>
        </p:txBody>
      </p:sp>
      <p:sp>
        <p:nvSpPr>
          <p:cNvPr id="23" name="TextBox 22">
            <a:extLst>
              <a:ext uri="{FF2B5EF4-FFF2-40B4-BE49-F238E27FC236}">
                <a16:creationId xmlns:a16="http://schemas.microsoft.com/office/drawing/2014/main" id="{DD1CAD88-C37F-6E4D-B478-EFB1AAFFD98C}"/>
              </a:ext>
            </a:extLst>
          </p:cNvPr>
          <p:cNvSpPr txBox="1"/>
          <p:nvPr/>
        </p:nvSpPr>
        <p:spPr>
          <a:xfrm>
            <a:off x="2155971" y="3585970"/>
            <a:ext cx="869149" cy="369332"/>
          </a:xfrm>
          <a:prstGeom prst="rect">
            <a:avLst/>
          </a:prstGeom>
          <a:noFill/>
        </p:spPr>
        <p:txBody>
          <a:bodyPr wrap="none" rtlCol="0">
            <a:spAutoFit/>
          </a:bodyPr>
          <a:lstStyle/>
          <a:p>
            <a:r>
              <a:rPr lang="en-US" dirty="0"/>
              <a:t>DSOM</a:t>
            </a:r>
          </a:p>
        </p:txBody>
      </p:sp>
      <p:sp>
        <p:nvSpPr>
          <p:cNvPr id="24" name="Speech Bubble: Rectangle with Corners Rounded 23">
            <a:extLst>
              <a:ext uri="{FF2B5EF4-FFF2-40B4-BE49-F238E27FC236}">
                <a16:creationId xmlns:a16="http://schemas.microsoft.com/office/drawing/2014/main" id="{33A56941-3215-6A18-8C27-1915DFADB9A5}"/>
              </a:ext>
            </a:extLst>
          </p:cNvPr>
          <p:cNvSpPr/>
          <p:nvPr/>
        </p:nvSpPr>
        <p:spPr>
          <a:xfrm>
            <a:off x="6201424" y="1093956"/>
            <a:ext cx="3106379" cy="813732"/>
          </a:xfrm>
          <a:prstGeom prst="wedgeRoundRectCallout">
            <a:avLst>
              <a:gd name="adj1" fmla="val -108323"/>
              <a:gd name="adj2" fmla="val 12023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Each new representation is a pure function (lazy) of the prior representation</a:t>
            </a:r>
          </a:p>
        </p:txBody>
      </p:sp>
      <p:sp>
        <p:nvSpPr>
          <p:cNvPr id="25" name="TextBox 24">
            <a:extLst>
              <a:ext uri="{FF2B5EF4-FFF2-40B4-BE49-F238E27FC236}">
                <a16:creationId xmlns:a16="http://schemas.microsoft.com/office/drawing/2014/main" id="{83905CA1-16CC-D0D0-613D-82C41E5FD2CE}"/>
              </a:ext>
            </a:extLst>
          </p:cNvPr>
          <p:cNvSpPr txBox="1"/>
          <p:nvPr/>
        </p:nvSpPr>
        <p:spPr>
          <a:xfrm>
            <a:off x="3841963" y="3650170"/>
            <a:ext cx="854721" cy="369332"/>
          </a:xfrm>
          <a:prstGeom prst="rect">
            <a:avLst/>
          </a:prstGeom>
          <a:noFill/>
        </p:spPr>
        <p:txBody>
          <a:bodyPr wrap="none" rtlCol="0">
            <a:spAutoFit/>
          </a:bodyPr>
          <a:lstStyle/>
          <a:p>
            <a:r>
              <a:rPr lang="en-US" dirty="0"/>
              <a:t>GRAM</a:t>
            </a:r>
          </a:p>
        </p:txBody>
      </p:sp>
      <p:sp>
        <p:nvSpPr>
          <p:cNvPr id="26" name="Speech Bubble: Rectangle with Corners Rounded 25">
            <a:extLst>
              <a:ext uri="{FF2B5EF4-FFF2-40B4-BE49-F238E27FC236}">
                <a16:creationId xmlns:a16="http://schemas.microsoft.com/office/drawing/2014/main" id="{51DFECDB-0B1C-061F-F5B4-FC658CBC4C72}"/>
              </a:ext>
            </a:extLst>
          </p:cNvPr>
          <p:cNvSpPr/>
          <p:nvPr/>
        </p:nvSpPr>
        <p:spPr>
          <a:xfrm>
            <a:off x="2590545" y="5620180"/>
            <a:ext cx="5412552" cy="994095"/>
          </a:xfrm>
          <a:prstGeom prst="wedgeRoundRectCallout">
            <a:avLst>
              <a:gd name="adj1" fmla="val -42653"/>
              <a:gd name="adj2" fmla="val -13160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Within each representation each member (aka 'attribute') is a pure function (lazy) of the existing 'tree' and attributes. </a:t>
            </a:r>
          </a:p>
        </p:txBody>
      </p:sp>
    </p:spTree>
    <p:extLst>
      <p:ext uri="{BB962C8B-B14F-4D97-AF65-F5344CB8AC3E}">
        <p14:creationId xmlns:p14="http://schemas.microsoft.com/office/powerpoint/2010/main" val="3104775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73FB55-B033-F91D-A3DC-ED94FD57E6C1}"/>
              </a:ext>
            </a:extLst>
          </p:cNvPr>
          <p:cNvSpPr>
            <a:spLocks noGrp="1"/>
          </p:cNvSpPr>
          <p:nvPr>
            <p:ph type="title" idx="10"/>
          </p:nvPr>
        </p:nvSpPr>
        <p:spPr/>
        <p:txBody>
          <a:bodyPr/>
          <a:lstStyle/>
          <a:p>
            <a:r>
              <a:rPr lang="en-US" dirty="0"/>
              <a:t>DSOM</a:t>
            </a:r>
          </a:p>
        </p:txBody>
      </p:sp>
      <p:sp>
        <p:nvSpPr>
          <p:cNvPr id="2" name="Text Placeholder 1">
            <a:extLst>
              <a:ext uri="{FF2B5EF4-FFF2-40B4-BE49-F238E27FC236}">
                <a16:creationId xmlns:a16="http://schemas.microsoft.com/office/drawing/2014/main" id="{1A043E7B-232A-AEE3-AD5B-5BB4668FF539}"/>
              </a:ext>
            </a:extLst>
          </p:cNvPr>
          <p:cNvSpPr>
            <a:spLocks noGrp="1"/>
          </p:cNvSpPr>
          <p:nvPr>
            <p:ph type="body" sz="quarter" idx="11"/>
          </p:nvPr>
        </p:nvSpPr>
        <p:spPr>
          <a:xfrm>
            <a:off x="388162" y="1048624"/>
            <a:ext cx="11415676" cy="4183400"/>
          </a:xfrm>
        </p:spPr>
        <p:txBody>
          <a:bodyPr/>
          <a:lstStyle/>
          <a:p>
            <a:r>
              <a:rPr lang="en-US" dirty="0"/>
              <a:t>Similar to XML Schema Object Model (XSOM)</a:t>
            </a:r>
          </a:p>
          <a:p>
            <a:r>
              <a:rPr lang="en-US" dirty="0"/>
              <a:t>Scala, lazy functional programming</a:t>
            </a:r>
          </a:p>
        </p:txBody>
      </p:sp>
      <p:sp>
        <p:nvSpPr>
          <p:cNvPr id="4" name="Slide Number Placeholder 3">
            <a:extLst>
              <a:ext uri="{FF2B5EF4-FFF2-40B4-BE49-F238E27FC236}">
                <a16:creationId xmlns:a16="http://schemas.microsoft.com/office/drawing/2014/main" id="{95254B8E-4633-717F-8F65-0CEDB43E91AE}"/>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23</a:t>
            </a:fld>
            <a:endParaRPr lang="en-US" sz="1200" b="0" strike="noStrike" spc="-1">
              <a:latin typeface="Times New Roman"/>
            </a:endParaRPr>
          </a:p>
        </p:txBody>
      </p:sp>
      <p:pic>
        <p:nvPicPr>
          <p:cNvPr id="1026" name="Picture 2">
            <a:extLst>
              <a:ext uri="{FF2B5EF4-FFF2-40B4-BE49-F238E27FC236}">
                <a16:creationId xmlns:a16="http://schemas.microsoft.com/office/drawing/2014/main" id="{752CE775-B3BF-4513-AA95-82F524209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23" y="2342464"/>
            <a:ext cx="12192000" cy="451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652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FEB679-45EA-BF20-E328-3A36F75299FB}"/>
              </a:ext>
            </a:extLst>
          </p:cNvPr>
          <p:cNvSpPr>
            <a:spLocks noGrp="1"/>
          </p:cNvSpPr>
          <p:nvPr>
            <p:ph type="title" idx="10"/>
          </p:nvPr>
        </p:nvSpPr>
        <p:spPr/>
        <p:txBody>
          <a:bodyPr/>
          <a:lstStyle/>
          <a:p>
            <a:r>
              <a:rPr lang="en-US" sz="3200" dirty="0"/>
              <a:t>OOLAG - Object Oriented Lazy Attribute Grammars</a:t>
            </a:r>
          </a:p>
        </p:txBody>
      </p:sp>
      <p:sp>
        <p:nvSpPr>
          <p:cNvPr id="5" name="Text Placeholder 4">
            <a:extLst>
              <a:ext uri="{FF2B5EF4-FFF2-40B4-BE49-F238E27FC236}">
                <a16:creationId xmlns:a16="http://schemas.microsoft.com/office/drawing/2014/main" id="{1EF3A1D9-F3CB-A37D-6D29-0DCA950EA690}"/>
              </a:ext>
            </a:extLst>
          </p:cNvPr>
          <p:cNvSpPr>
            <a:spLocks noGrp="1"/>
          </p:cNvSpPr>
          <p:nvPr>
            <p:ph type="body" sz="quarter" idx="11"/>
          </p:nvPr>
        </p:nvSpPr>
        <p:spPr/>
        <p:txBody>
          <a:bodyPr>
            <a:normAutofit fontScale="92500" lnSpcReduction="10000"/>
          </a:bodyPr>
          <a:lstStyle/>
          <a:p>
            <a:r>
              <a:rPr lang="en-US" dirty="0"/>
              <a:t>Functional Programming Idiom for Compilers</a:t>
            </a:r>
          </a:p>
          <a:p>
            <a:pPr lvl="1"/>
            <a:r>
              <a:rPr lang="en-US" dirty="0" err="1"/>
              <a:t>Johnsson</a:t>
            </a:r>
            <a:r>
              <a:rPr lang="en-US" dirty="0"/>
              <a:t>, Thomas. (1995). </a:t>
            </a:r>
            <a:r>
              <a:rPr lang="en-US" i="1" dirty="0"/>
              <a:t>Attribute Grammars as a Functional Programming Paradigm</a:t>
            </a:r>
            <a:r>
              <a:rPr lang="en-US" dirty="0"/>
              <a:t>. LNCS. 274. 10.1007/3-540-18317-5_10. </a:t>
            </a:r>
          </a:p>
          <a:p>
            <a:r>
              <a:rPr lang="en-US" dirty="0"/>
              <a:t>Attribute grammars - a grammar with 'attribute' computations</a:t>
            </a:r>
          </a:p>
          <a:p>
            <a:pPr lvl="1"/>
            <a:r>
              <a:rPr lang="en-US" dirty="0"/>
              <a:t>Wikipedia "Attribute Grammar"</a:t>
            </a:r>
          </a:p>
          <a:p>
            <a:pPr lvl="1"/>
            <a:r>
              <a:rPr lang="en-US" dirty="0"/>
              <a:t>synthetic (bottom up)</a:t>
            </a:r>
          </a:p>
          <a:p>
            <a:pPr lvl="1"/>
            <a:r>
              <a:rPr lang="en-US" dirty="0"/>
              <a:t>inherited (top down) (Not the OO notion of inherit)</a:t>
            </a:r>
          </a:p>
          <a:p>
            <a:r>
              <a:rPr lang="en-US" dirty="0"/>
              <a:t>Object-Orientation</a:t>
            </a:r>
          </a:p>
          <a:p>
            <a:pPr lvl="1"/>
            <a:r>
              <a:rPr lang="en-US" dirty="0" err="1"/>
              <a:t>Mixins</a:t>
            </a:r>
            <a:r>
              <a:rPr lang="en-US" dirty="0"/>
              <a:t> (via Scala traits), Inheritance</a:t>
            </a:r>
          </a:p>
          <a:p>
            <a:r>
              <a:rPr lang="en-US" dirty="0"/>
              <a:t>Powerful pattern for Rich Transformations (like compilers)</a:t>
            </a:r>
          </a:p>
        </p:txBody>
      </p:sp>
      <p:sp>
        <p:nvSpPr>
          <p:cNvPr id="3" name="Slide Number Placeholder 2">
            <a:extLst>
              <a:ext uri="{FF2B5EF4-FFF2-40B4-BE49-F238E27FC236}">
                <a16:creationId xmlns:a16="http://schemas.microsoft.com/office/drawing/2014/main" id="{E1E8857A-3C31-2EDA-A08D-9CBEF07E8B0A}"/>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24</a:t>
            </a:fld>
            <a:endParaRPr lang="en-US" sz="1200" b="0" strike="noStrike" spc="-1">
              <a:latin typeface="Times New Roman"/>
            </a:endParaRPr>
          </a:p>
        </p:txBody>
      </p:sp>
    </p:spTree>
    <p:extLst>
      <p:ext uri="{BB962C8B-B14F-4D97-AF65-F5344CB8AC3E}">
        <p14:creationId xmlns:p14="http://schemas.microsoft.com/office/powerpoint/2010/main" val="191981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FEB679-45EA-BF20-E328-3A36F75299FB}"/>
              </a:ext>
            </a:extLst>
          </p:cNvPr>
          <p:cNvSpPr>
            <a:spLocks noGrp="1"/>
          </p:cNvSpPr>
          <p:nvPr>
            <p:ph type="title" idx="10"/>
          </p:nvPr>
        </p:nvSpPr>
        <p:spPr/>
        <p:txBody>
          <a:bodyPr/>
          <a:lstStyle/>
          <a:p>
            <a:r>
              <a:rPr lang="en-US" sz="3200" dirty="0"/>
              <a:t>OOLAG - Object Oriented Lazy Attribute Grammars</a:t>
            </a:r>
          </a:p>
        </p:txBody>
      </p:sp>
      <p:sp>
        <p:nvSpPr>
          <p:cNvPr id="5" name="Text Placeholder 4">
            <a:extLst>
              <a:ext uri="{FF2B5EF4-FFF2-40B4-BE49-F238E27FC236}">
                <a16:creationId xmlns:a16="http://schemas.microsoft.com/office/drawing/2014/main" id="{1EF3A1D9-F3CB-A37D-6D29-0DCA950EA690}"/>
              </a:ext>
            </a:extLst>
          </p:cNvPr>
          <p:cNvSpPr>
            <a:spLocks noGrp="1"/>
          </p:cNvSpPr>
          <p:nvPr>
            <p:ph type="body" sz="quarter" idx="11"/>
          </p:nvPr>
        </p:nvSpPr>
        <p:spPr/>
        <p:txBody>
          <a:bodyPr>
            <a:normAutofit fontScale="92500" lnSpcReduction="10000"/>
          </a:bodyPr>
          <a:lstStyle/>
          <a:p>
            <a:pPr algn="l">
              <a:buFont typeface="Arial" panose="020B0604020202020204" pitchFamily="34" charset="0"/>
              <a:buChar char="•"/>
            </a:pPr>
            <a:r>
              <a:rPr lang="en-US" b="0" i="0" dirty="0">
                <a:solidFill>
                  <a:srgbClr val="172B4D"/>
                </a:solidFill>
                <a:effectLst/>
                <a:latin typeface="-apple-system"/>
              </a:rPr>
              <a:t>Lazy Evaluation - Avoids organizing compiler into 'passes' </a:t>
            </a:r>
          </a:p>
          <a:p>
            <a:pPr algn="l">
              <a:buFont typeface="Arial" panose="020B0604020202020204" pitchFamily="34" charset="0"/>
              <a:buChar char="•"/>
            </a:pPr>
            <a:r>
              <a:rPr lang="en-US" b="0" i="0" dirty="0">
                <a:solidFill>
                  <a:srgbClr val="172B4D"/>
                </a:solidFill>
                <a:effectLst/>
                <a:latin typeface="-apple-system"/>
              </a:rPr>
              <a:t>All values are special </a:t>
            </a:r>
            <a:r>
              <a:rPr lang="en-US" b="0" i="0" dirty="0" err="1">
                <a:solidFill>
                  <a:srgbClr val="172B4D"/>
                </a:solidFill>
                <a:effectLst/>
                <a:latin typeface="-apple-system"/>
              </a:rPr>
              <a:t>OOLAGValue</a:t>
            </a:r>
            <a:r>
              <a:rPr lang="en-US" b="0" i="0" dirty="0">
                <a:solidFill>
                  <a:srgbClr val="172B4D"/>
                </a:solidFill>
                <a:effectLst/>
                <a:latin typeface="-apple-system"/>
              </a:rPr>
              <a:t> that allow the answer of a computation to be</a:t>
            </a:r>
          </a:p>
          <a:p>
            <a:pPr lvl="1"/>
            <a:r>
              <a:rPr lang="en-US" b="0" i="0" dirty="0">
                <a:solidFill>
                  <a:srgbClr val="172B4D"/>
                </a:solidFill>
                <a:effectLst/>
                <a:latin typeface="-apple-system"/>
              </a:rPr>
              <a:t>an ordinary value</a:t>
            </a:r>
          </a:p>
          <a:p>
            <a:pPr lvl="1"/>
            <a:r>
              <a:rPr lang="en-US" b="0" i="0" dirty="0">
                <a:solidFill>
                  <a:srgbClr val="172B4D"/>
                </a:solidFill>
                <a:effectLst/>
                <a:latin typeface="-apple-system"/>
              </a:rPr>
              <a:t>a set of diagnostic objects, one or more of which are errors</a:t>
            </a:r>
          </a:p>
          <a:p>
            <a:pPr lvl="1"/>
            <a:r>
              <a:rPr lang="en-US" b="0" i="0" dirty="0">
                <a:solidFill>
                  <a:srgbClr val="172B4D"/>
                </a:solidFill>
                <a:effectLst/>
                <a:latin typeface="-apple-system"/>
              </a:rPr>
              <a:t>both (a value and diagnostics that are only warnings)</a:t>
            </a:r>
          </a:p>
          <a:p>
            <a:pPr algn="l">
              <a:buFont typeface="Arial" panose="020B0604020202020204" pitchFamily="34" charset="0"/>
              <a:buChar char="•"/>
            </a:pPr>
            <a:r>
              <a:rPr lang="en-US" b="0" i="0" dirty="0">
                <a:solidFill>
                  <a:srgbClr val="172B4D"/>
                </a:solidFill>
                <a:effectLst/>
                <a:latin typeface="-apple-system"/>
              </a:rPr>
              <a:t>Code is structured into </a:t>
            </a:r>
            <a:r>
              <a:rPr lang="en-US" b="0" i="0" dirty="0" err="1">
                <a:solidFill>
                  <a:srgbClr val="172B4D"/>
                </a:solidFill>
                <a:effectLst/>
                <a:latin typeface="-apple-system"/>
              </a:rPr>
              <a:t>OOLAGValue</a:t>
            </a:r>
            <a:r>
              <a:rPr lang="en-US" b="0" i="0" dirty="0">
                <a:solidFill>
                  <a:srgbClr val="172B4D"/>
                </a:solidFill>
                <a:effectLst/>
                <a:latin typeface="-apple-system"/>
              </a:rPr>
              <a:t> calculations (using the LV idiom) and </a:t>
            </a:r>
            <a:r>
              <a:rPr lang="en-US" b="0" i="0" dirty="0" err="1">
                <a:solidFill>
                  <a:srgbClr val="172B4D"/>
                </a:solidFill>
                <a:effectLst/>
                <a:latin typeface="-apple-system"/>
              </a:rPr>
              <a:t>OOLAGHost</a:t>
            </a:r>
            <a:r>
              <a:rPr lang="en-US" b="0" i="0" dirty="0">
                <a:solidFill>
                  <a:srgbClr val="172B4D"/>
                </a:solidFill>
                <a:effectLst/>
                <a:latin typeface="-apple-system"/>
              </a:rPr>
              <a:t> objects</a:t>
            </a:r>
          </a:p>
          <a:p>
            <a:pPr algn="l">
              <a:buFont typeface="Arial" panose="020B0604020202020204" pitchFamily="34" charset="0"/>
              <a:buChar char="•"/>
            </a:pPr>
            <a:r>
              <a:rPr lang="en-US" b="0" i="0" dirty="0" err="1">
                <a:solidFill>
                  <a:srgbClr val="172B4D"/>
                </a:solidFill>
                <a:effectLst/>
                <a:latin typeface="-apple-system"/>
              </a:rPr>
              <a:t>OOLAGHost</a:t>
            </a:r>
            <a:r>
              <a:rPr lang="en-US" b="0" i="0" dirty="0">
                <a:solidFill>
                  <a:srgbClr val="172B4D"/>
                </a:solidFill>
                <a:effectLst/>
                <a:latin typeface="-apple-system"/>
              </a:rPr>
              <a:t> objects carry a list of required evaluations that must be evaluated to insure they are 'done' and can answer the </a:t>
            </a:r>
            <a:r>
              <a:rPr lang="en-US" b="0" i="0" dirty="0" err="1">
                <a:solidFill>
                  <a:srgbClr val="172B4D"/>
                </a:solidFill>
                <a:effectLst/>
                <a:latin typeface="-apple-system"/>
              </a:rPr>
              <a:t>isError</a:t>
            </a:r>
            <a:r>
              <a:rPr lang="en-US" b="0" i="0" dirty="0">
                <a:solidFill>
                  <a:srgbClr val="172B4D"/>
                </a:solidFill>
                <a:effectLst/>
                <a:latin typeface="-apple-system"/>
              </a:rPr>
              <a:t> test. </a:t>
            </a:r>
          </a:p>
          <a:p>
            <a:endParaRPr lang="en-US" dirty="0"/>
          </a:p>
        </p:txBody>
      </p:sp>
      <p:sp>
        <p:nvSpPr>
          <p:cNvPr id="3" name="Slide Number Placeholder 2">
            <a:extLst>
              <a:ext uri="{FF2B5EF4-FFF2-40B4-BE49-F238E27FC236}">
                <a16:creationId xmlns:a16="http://schemas.microsoft.com/office/drawing/2014/main" id="{E1E8857A-3C31-2EDA-A08D-9CBEF07E8B0A}"/>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25</a:t>
            </a:fld>
            <a:endParaRPr lang="en-US" sz="1200" b="0" strike="noStrike" spc="-1">
              <a:latin typeface="Times New Roman"/>
            </a:endParaRPr>
          </a:p>
        </p:txBody>
      </p:sp>
    </p:spTree>
    <p:extLst>
      <p:ext uri="{BB962C8B-B14F-4D97-AF65-F5344CB8AC3E}">
        <p14:creationId xmlns:p14="http://schemas.microsoft.com/office/powerpoint/2010/main" val="2061561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A4AF-0D1F-105A-3307-D129F091FB5D}"/>
              </a:ext>
            </a:extLst>
          </p:cNvPr>
          <p:cNvSpPr>
            <a:spLocks noGrp="1"/>
          </p:cNvSpPr>
          <p:nvPr>
            <p:ph type="title" idx="10"/>
          </p:nvPr>
        </p:nvSpPr>
        <p:spPr/>
        <p:txBody>
          <a:bodyPr/>
          <a:lstStyle/>
          <a:p>
            <a:r>
              <a:rPr lang="en-US" dirty="0"/>
              <a:t>Lazy Evaluation in Scala</a:t>
            </a:r>
          </a:p>
        </p:txBody>
      </p:sp>
      <p:sp>
        <p:nvSpPr>
          <p:cNvPr id="3" name="Slide Number Placeholder 2">
            <a:extLst>
              <a:ext uri="{FF2B5EF4-FFF2-40B4-BE49-F238E27FC236}">
                <a16:creationId xmlns:a16="http://schemas.microsoft.com/office/drawing/2014/main" id="{9B6DEF9E-57E2-89F4-8D14-9E054F644C91}"/>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26</a:t>
            </a:fld>
            <a:endParaRPr lang="en-US" sz="1200" b="0" strike="noStrike" spc="-1">
              <a:latin typeface="Times New Roman"/>
            </a:endParaRPr>
          </a:p>
        </p:txBody>
      </p:sp>
      <p:sp>
        <p:nvSpPr>
          <p:cNvPr id="5" name="Rectangle 1">
            <a:extLst>
              <a:ext uri="{FF2B5EF4-FFF2-40B4-BE49-F238E27FC236}">
                <a16:creationId xmlns:a16="http://schemas.microsoft.com/office/drawing/2014/main" id="{6B195C65-9AD1-8F02-3499-526D525CEBC3}"/>
              </a:ext>
            </a:extLst>
          </p:cNvPr>
          <p:cNvSpPr>
            <a:spLocks noGrp="1" noChangeArrowheads="1"/>
          </p:cNvSpPr>
          <p:nvPr>
            <p:ph type="body" sz="quarter" idx="11"/>
          </p:nvPr>
        </p:nvSpPr>
        <p:spPr bwMode="auto">
          <a:xfrm>
            <a:off x="420435" y="1303907"/>
            <a:ext cx="9879628" cy="212365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428C"/>
                </a:solidFill>
                <a:effectLst/>
                <a:latin typeface="+mj-lt"/>
                <a:cs typeface="Noto Mono" panose="020B0609030804020204" pitchFamily="49" charset="0"/>
              </a:rPr>
              <a:t>on class Choice (extends Term)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00428C"/>
              </a:solidFill>
              <a:latin typeface="Noto Mono" panose="020B0609030804020204" pitchFamily="49" charset="0"/>
              <a:cs typeface="Noto Mon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lazy </a:t>
            </a:r>
            <a:r>
              <a:rPr kumimoji="0" lang="en-US" altLang="en-US" sz="2000" b="1" i="0" u="none" strike="noStrike" cap="none" normalizeH="0" baseline="0" dirty="0" err="1">
                <a:ln>
                  <a:noFill/>
                </a:ln>
                <a:solidFill>
                  <a:srgbClr val="00428C"/>
                </a:solidFill>
                <a:effectLst/>
                <a:latin typeface="Noto Mono" panose="020B0609030804020204" pitchFamily="49" charset="0"/>
                <a:cs typeface="Noto Mono" panose="020B0609030804020204" pitchFamily="49" charset="0"/>
              </a:rPr>
              <a:t>val</a:t>
            </a:r>
            <a:r>
              <a:rPr kumimoji="0" lang="en-US" altLang="en-US" sz="20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 </a:t>
            </a:r>
            <a:r>
              <a:rPr kumimoji="0" lang="en-US" altLang="en-US" sz="2000" b="0" i="1"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hasKnownRequiredSyntax</a:t>
            </a:r>
            <a:r>
              <a:rPr kumimoji="0" lang="en-US" altLang="en-US" sz="2000" b="0" i="1" u="none" strike="noStrike" cap="none" normalizeH="0" baseline="0" dirty="0">
                <a:ln>
                  <a:noFill/>
                </a:ln>
                <a:solidFill>
                  <a:srgbClr val="004B9F"/>
                </a:solidFill>
                <a:effectLst/>
                <a:latin typeface="Noto Mono" panose="020B0609030804020204" pitchFamily="49" charset="0"/>
                <a:cs typeface="Noto Mono" panose="020B0609030804020204" pitchFamily="49" charset="0"/>
              </a:rPr>
              <a:t>: Boolean </a:t>
            </a: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LV {</a:t>
            </a:r>
            <a:b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2000" b="0" i="1"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hasFraming</a:t>
            </a: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20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 </a:t>
            </a:r>
            <a:r>
              <a:rPr kumimoji="0" lang="en-US" altLang="en-US" sz="2000" b="0" i="1"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groupMembers</a:t>
            </a:r>
            <a:r>
              <a:rPr kumimoji="0" lang="en-US" altLang="en-US" sz="20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.forall</a:t>
            </a: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 _.</a:t>
            </a:r>
            <a:r>
              <a:rPr kumimoji="0" lang="en-US" altLang="en-US" sz="20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hasKnownRequiredSyntax</a:t>
            </a: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b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r>
              <a:rPr kumimoji="0" lang="en-US" altLang="en-US" sz="2000" b="0" i="1" u="none" strike="noStrike" cap="none" normalizeH="0" baseline="0" dirty="0">
                <a:ln>
                  <a:noFill/>
                </a:ln>
                <a:solidFill>
                  <a:srgbClr val="004B9F"/>
                </a:solidFill>
                <a:effectLst/>
                <a:latin typeface="Noto Mono" panose="020B0609030804020204" pitchFamily="49" charset="0"/>
                <a:cs typeface="Noto Mono" panose="020B0609030804020204" pitchFamily="49" charset="0"/>
              </a:rPr>
              <a:t>value</a:t>
            </a:r>
            <a:br>
              <a:rPr kumimoji="0" lang="en-US" altLang="en-US" sz="2000" b="0" i="1" u="none" strike="noStrike" cap="none" normalizeH="0" baseline="0" dirty="0">
                <a:ln>
                  <a:noFill/>
                </a:ln>
                <a:solidFill>
                  <a:srgbClr val="004B9F"/>
                </a:solidFill>
                <a:effectLst/>
                <a:latin typeface="Noto Mono" panose="020B0609030804020204" pitchFamily="49" charset="0"/>
                <a:cs typeface="Noto Mono" panose="020B06090308040202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F5834291-1EB7-4D39-17DB-2C96DA4DBB5C}"/>
              </a:ext>
            </a:extLst>
          </p:cNvPr>
          <p:cNvSpPr>
            <a:spLocks noChangeArrowheads="1"/>
          </p:cNvSpPr>
          <p:nvPr/>
        </p:nvSpPr>
        <p:spPr bwMode="auto">
          <a:xfrm>
            <a:off x="2231472" y="2855439"/>
            <a:ext cx="9034944" cy="341632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428C"/>
                </a:solidFill>
                <a:effectLst/>
                <a:latin typeface="+mj-lt"/>
                <a:cs typeface="Noto Mono" panose="020B0609030804020204" pitchFamily="49" charset="0"/>
              </a:rPr>
              <a:t>on class Term (a supertype of Choice)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428C"/>
              </a:solidFill>
              <a:latin typeface="Noto Mono" panose="020B0609030804020204" pitchFamily="49" charset="0"/>
              <a:cs typeface="Noto Mon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428C"/>
                </a:solidFill>
                <a:latin typeface="Noto Mono" panose="020B0609030804020204" pitchFamily="49" charset="0"/>
                <a:cs typeface="Noto Mono" panose="020B0609030804020204" pitchFamily="49" charset="0"/>
              </a:rPr>
              <a:t>def </a:t>
            </a:r>
            <a:r>
              <a:rPr lang="en-US" altLang="en-US" b="1" dirty="0" err="1">
                <a:solidFill>
                  <a:srgbClr val="00428C"/>
                </a:solidFill>
                <a:latin typeface="Noto Mono" panose="020B0609030804020204" pitchFamily="49" charset="0"/>
                <a:cs typeface="Noto Mono" panose="020B0609030804020204" pitchFamily="49" charset="0"/>
              </a:rPr>
              <a:t>hasKnownRequiredSyntax</a:t>
            </a:r>
            <a:r>
              <a:rPr lang="en-US" altLang="en-US" b="1" dirty="0">
                <a:solidFill>
                  <a:srgbClr val="00428C"/>
                </a:solidFill>
                <a:latin typeface="Noto Mono" panose="020B0609030804020204" pitchFamily="49" charset="0"/>
                <a:cs typeface="Noto Mono" panose="020B0609030804020204" pitchFamily="49" charset="0"/>
              </a:rPr>
              <a:t>: Boolean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428C"/>
              </a:solidFill>
              <a:latin typeface="Noto Mono" panose="020B0609030804020204" pitchFamily="49" charset="0"/>
              <a:cs typeface="Noto Mon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lazy </a:t>
            </a:r>
            <a:r>
              <a:rPr kumimoji="0" lang="en-US" altLang="en-US" b="1" i="0" u="none" strike="noStrike" cap="none" normalizeH="0" baseline="0" dirty="0" err="1">
                <a:ln>
                  <a:noFill/>
                </a:ln>
                <a:solidFill>
                  <a:srgbClr val="00428C"/>
                </a:solidFill>
                <a:effectLst/>
                <a:latin typeface="Noto Mono" panose="020B0609030804020204" pitchFamily="49" charset="0"/>
                <a:cs typeface="Noto Mono" panose="020B0609030804020204" pitchFamily="49" charset="0"/>
              </a:rPr>
              <a:t>val</a:t>
            </a:r>
            <a:r>
              <a:rPr kumimoji="0" lang="en-US" altLang="en-US"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 </a:t>
            </a:r>
            <a:r>
              <a:rPr kumimoji="0" lang="en-US" altLang="en-US" b="0" i="1"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hasFraming</a:t>
            </a:r>
            <a:r>
              <a:rPr kumimoji="0" lang="en-US" altLang="en-US" b="0" i="1" u="none" strike="noStrike" cap="none" normalizeH="0" baseline="0" dirty="0">
                <a:ln>
                  <a:noFill/>
                </a:ln>
                <a:solidFill>
                  <a:srgbClr val="004B9F"/>
                </a:solidFill>
                <a:effectLst/>
                <a:latin typeface="Noto Mono" panose="020B0609030804020204" pitchFamily="49" charset="0"/>
                <a:cs typeface="Noto Mono" panose="020B0609030804020204" pitchFamily="49" charset="0"/>
              </a:rPr>
              <a:t> </a:t>
            </a:r>
            <a:r>
              <a:rPr kumimoji="0" lang="en-US" altLang="en-US"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LV {</a:t>
            </a:r>
            <a:br>
              <a:rPr kumimoji="0" lang="en-US" altLang="en-US"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b="0" i="1"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hasInitiator</a:t>
            </a:r>
            <a:r>
              <a:rPr kumimoji="0" lang="en-US" altLang="en-US" b="0" i="1" u="none" strike="noStrike" cap="none" normalizeH="0" baseline="0" dirty="0">
                <a:ln>
                  <a:noFill/>
                </a:ln>
                <a:solidFill>
                  <a:srgbClr val="004B9F"/>
                </a:solidFill>
                <a:effectLst/>
                <a:latin typeface="Noto Mono" panose="020B0609030804020204" pitchFamily="49" charset="0"/>
                <a:cs typeface="Noto Mono" panose="020B0609030804020204" pitchFamily="49" charset="0"/>
              </a:rPr>
              <a:t> </a:t>
            </a:r>
            <a:r>
              <a:rPr kumimoji="0" lang="en-US" altLang="en-US" b="0" i="0" u="none" strike="noStrike" cap="none" normalizeH="0" baseline="0" dirty="0">
                <a:ln>
                  <a:noFill/>
                </a:ln>
                <a:solidFill>
                  <a:srgbClr val="000000"/>
                </a:solidFill>
                <a:effectLst/>
                <a:latin typeface="Noto Mono" panose="020B0609030804020204" pitchFamily="49" charset="0"/>
                <a:cs typeface="Noto Mono" panose="020B0609030804020204" pitchFamily="49" charset="0"/>
              </a:rPr>
              <a:t>|| </a:t>
            </a:r>
            <a:r>
              <a:rPr kumimoji="0" lang="en-US" altLang="en-US" b="0" i="1"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hasTerminator</a:t>
            </a:r>
            <a:r>
              <a:rPr kumimoji="0" lang="en-US" altLang="en-US" b="0" i="1" u="none" strike="noStrike" cap="none" normalizeH="0" baseline="0" dirty="0">
                <a:ln>
                  <a:noFill/>
                </a:ln>
                <a:solidFill>
                  <a:srgbClr val="004B9F"/>
                </a:solidFill>
                <a:effectLst/>
                <a:latin typeface="Noto Mono" panose="020B0609030804020204" pitchFamily="49" charset="0"/>
                <a:cs typeface="Noto Mono" panose="020B0609030804020204" pitchFamily="49" charset="0"/>
              </a:rPr>
              <a:t> </a:t>
            </a:r>
            <a:r>
              <a:rPr kumimoji="0" lang="en-US" altLang="en-US" b="0" i="0" u="none" strike="noStrike" cap="none" normalizeH="0" baseline="0" dirty="0">
                <a:ln>
                  <a:noFill/>
                </a:ln>
                <a:solidFill>
                  <a:srgbClr val="000000"/>
                </a:solidFill>
                <a:effectLst/>
                <a:latin typeface="Noto Mono" panose="020B0609030804020204" pitchFamily="49" charset="0"/>
                <a:cs typeface="Noto Mono" panose="020B0609030804020204" pitchFamily="49" charset="0"/>
              </a:rPr>
              <a:t>|| !</a:t>
            </a:r>
            <a:r>
              <a:rPr kumimoji="0" lang="en-US" altLang="en-US" b="0" i="1"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hasNoSkipRegions</a:t>
            </a:r>
            <a:endParaRPr kumimoji="0" lang="en-US" altLang="en-US" b="0" i="1" u="none" strike="noStrike" cap="none" normalizeH="0" baseline="0" dirty="0">
              <a:ln>
                <a:noFill/>
              </a:ln>
              <a:solidFill>
                <a:srgbClr val="004B9F"/>
              </a:solidFill>
              <a:effectLst/>
              <a:latin typeface="Noto Mono" panose="020B0609030804020204" pitchFamily="49" charset="0"/>
              <a:cs typeface="Noto Mon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r>
              <a:rPr kumimoji="0" lang="en-US" altLang="en-US" b="0" i="1" u="none" strike="noStrike" cap="none" normalizeH="0" baseline="0" dirty="0">
                <a:ln>
                  <a:noFill/>
                </a:ln>
                <a:solidFill>
                  <a:srgbClr val="004B9F"/>
                </a:solidFill>
                <a:effectLst/>
                <a:latin typeface="Noto Mono" panose="020B0609030804020204" pitchFamily="49" charset="0"/>
                <a:cs typeface="Noto Mono" panose="020B0609030804020204" pitchFamily="49" charset="0"/>
              </a:rPr>
              <a:t>value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i="1" dirty="0">
              <a:solidFill>
                <a:srgbClr val="004B9F"/>
              </a:solidFill>
              <a:latin typeface="Noto Mono" panose="020B0609030804020204" pitchFamily="49" charset="0"/>
              <a:cs typeface="Noto Mon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lazy </a:t>
            </a:r>
            <a:r>
              <a:rPr kumimoji="0" lang="en-US" altLang="en-US" b="1" i="0" u="none" strike="noStrike" cap="none" normalizeH="0" baseline="0" dirty="0" err="1">
                <a:ln>
                  <a:noFill/>
                </a:ln>
                <a:solidFill>
                  <a:srgbClr val="00428C"/>
                </a:solidFill>
                <a:effectLst/>
                <a:latin typeface="Noto Mono" panose="020B0609030804020204" pitchFamily="49" charset="0"/>
                <a:cs typeface="Noto Mono" panose="020B0609030804020204" pitchFamily="49" charset="0"/>
              </a:rPr>
              <a:t>val</a:t>
            </a:r>
            <a:r>
              <a:rPr kumimoji="0" lang="en-US" altLang="en-US"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 </a:t>
            </a:r>
            <a:r>
              <a:rPr kumimoji="0" lang="en-US" altLang="en-US" b="0" i="1"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hasNoSkipRegions</a:t>
            </a:r>
            <a:r>
              <a:rPr kumimoji="0" lang="en-US" altLang="en-US" b="0" i="1" u="none" strike="noStrike" cap="none" normalizeH="0" baseline="0" dirty="0">
                <a:ln>
                  <a:noFill/>
                </a:ln>
                <a:solidFill>
                  <a:srgbClr val="004B9F"/>
                </a:solidFill>
                <a:effectLst/>
                <a:latin typeface="Noto Mono" panose="020B0609030804020204" pitchFamily="49" charset="0"/>
                <a:cs typeface="Noto Mono" panose="020B0609030804020204" pitchFamily="49" charset="0"/>
              </a:rPr>
              <a:t> </a:t>
            </a:r>
            <a:r>
              <a:rPr kumimoji="0" lang="en-US" altLang="en-US"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LV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80808"/>
                </a:solidFill>
                <a:latin typeface="Noto Mono" panose="020B0609030804020204" pitchFamily="49" charset="0"/>
                <a:cs typeface="Noto Mono" panose="020B0609030804020204" pitchFamily="49" charset="0"/>
              </a:rPr>
              <a:t> </a:t>
            </a:r>
            <a:r>
              <a:rPr kumimoji="0" lang="en-US" altLang="en-US"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leadingSkip </a:t>
            </a:r>
            <a:r>
              <a:rPr kumimoji="0" lang="en-US" altLang="en-US" b="0" i="0" u="none" strike="noStrike" cap="none" normalizeH="0" baseline="0" dirty="0">
                <a:ln>
                  <a:noFill/>
                </a:ln>
                <a:solidFill>
                  <a:srgbClr val="000000"/>
                </a:solidFill>
                <a:effectLst/>
                <a:latin typeface="Noto Mono" panose="020B0609030804020204" pitchFamily="49" charset="0"/>
                <a:cs typeface="Noto Mono" panose="020B0609030804020204" pitchFamily="49" charset="0"/>
              </a:rPr>
              <a:t>== </a:t>
            </a:r>
            <a:r>
              <a:rPr kumimoji="0" lang="en-US" altLang="en-US" b="1" i="0" u="none" strike="noStrike" cap="none" normalizeH="0" baseline="0" dirty="0">
                <a:ln>
                  <a:noFill/>
                </a:ln>
                <a:solidFill>
                  <a:srgbClr val="3777E6"/>
                </a:solidFill>
                <a:effectLst/>
                <a:latin typeface="Noto Mono" panose="020B0609030804020204" pitchFamily="49" charset="0"/>
                <a:cs typeface="Noto Mono" panose="020B0609030804020204" pitchFamily="49" charset="0"/>
              </a:rPr>
              <a:t>0 </a:t>
            </a:r>
            <a:r>
              <a:rPr kumimoji="0" lang="en-US" altLang="en-US" b="0" i="0" u="none" strike="noStrike" cap="none" normalizeH="0" baseline="0" dirty="0">
                <a:ln>
                  <a:noFill/>
                </a:ln>
                <a:solidFill>
                  <a:srgbClr val="000000"/>
                </a:solidFill>
                <a:effectLst/>
                <a:latin typeface="Noto Mono" panose="020B0609030804020204" pitchFamily="49" charset="0"/>
                <a:cs typeface="Noto Mono" panose="020B0609030804020204" pitchFamily="49" charset="0"/>
              </a:rPr>
              <a:t>&amp;&amp; </a:t>
            </a:r>
            <a:r>
              <a:rPr kumimoji="0" lang="en-US" altLang="en-US"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trailingSkip </a:t>
            </a:r>
            <a:r>
              <a:rPr kumimoji="0" lang="en-US" altLang="en-US" b="0" i="0" u="none" strike="noStrike" cap="none" normalizeH="0" baseline="0" dirty="0">
                <a:ln>
                  <a:noFill/>
                </a:ln>
                <a:solidFill>
                  <a:srgbClr val="000000"/>
                </a:solidFill>
                <a:effectLst/>
                <a:latin typeface="Noto Mono" panose="020B0609030804020204" pitchFamily="49" charset="0"/>
                <a:cs typeface="Noto Mono" panose="020B0609030804020204" pitchFamily="49" charset="0"/>
              </a:rPr>
              <a:t>== </a:t>
            </a:r>
            <a:r>
              <a:rPr kumimoji="0" lang="en-US" altLang="en-US" b="1" i="0" u="none" strike="noStrike" cap="none" normalizeH="0" baseline="0" dirty="0">
                <a:ln>
                  <a:noFill/>
                </a:ln>
                <a:solidFill>
                  <a:srgbClr val="3777E6"/>
                </a:solidFill>
                <a:effectLst/>
                <a:latin typeface="Noto Mono" panose="020B0609030804020204" pitchFamily="49" charset="0"/>
                <a:cs typeface="Noto Mono" panose="020B06090308040202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r>
              <a:rPr kumimoji="0" lang="en-US" altLang="en-US" b="0" i="1" u="none" strike="noStrike" cap="none" normalizeH="0" baseline="0" dirty="0">
                <a:ln>
                  <a:noFill/>
                </a:ln>
                <a:solidFill>
                  <a:srgbClr val="004B9F"/>
                </a:solidFill>
                <a:effectLst/>
                <a:latin typeface="Noto Mono" panose="020B0609030804020204" pitchFamily="49" charset="0"/>
                <a:cs typeface="Noto Mono" panose="020B0609030804020204" pitchFamily="49" charset="0"/>
              </a:rPr>
              <a:t>value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F51DAC0B-0936-572A-5F2D-C5B16833C527}"/>
              </a:ext>
            </a:extLst>
          </p:cNvPr>
          <p:cNvSpPr>
            <a:spLocks noChangeArrowheads="1"/>
          </p:cNvSpPr>
          <p:nvPr/>
        </p:nvSpPr>
        <p:spPr bwMode="auto">
          <a:xfrm>
            <a:off x="420434" y="4890225"/>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326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A4AF-0D1F-105A-3307-D129F091FB5D}"/>
              </a:ext>
            </a:extLst>
          </p:cNvPr>
          <p:cNvSpPr>
            <a:spLocks noGrp="1"/>
          </p:cNvSpPr>
          <p:nvPr>
            <p:ph type="title" idx="10"/>
          </p:nvPr>
        </p:nvSpPr>
        <p:spPr/>
        <p:txBody>
          <a:bodyPr/>
          <a:lstStyle/>
          <a:p>
            <a:r>
              <a:rPr lang="en-US" dirty="0"/>
              <a:t>Lazy Evaluation in Scala</a:t>
            </a:r>
          </a:p>
        </p:txBody>
      </p:sp>
      <p:sp>
        <p:nvSpPr>
          <p:cNvPr id="3" name="Slide Number Placeholder 2">
            <a:extLst>
              <a:ext uri="{FF2B5EF4-FFF2-40B4-BE49-F238E27FC236}">
                <a16:creationId xmlns:a16="http://schemas.microsoft.com/office/drawing/2014/main" id="{9B6DEF9E-57E2-89F4-8D14-9E054F644C91}"/>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27</a:t>
            </a:fld>
            <a:endParaRPr lang="en-US" sz="1200" b="0" strike="noStrike" spc="-1">
              <a:latin typeface="Times New Roman"/>
            </a:endParaRPr>
          </a:p>
        </p:txBody>
      </p:sp>
      <p:sp>
        <p:nvSpPr>
          <p:cNvPr id="5" name="Rectangle 1">
            <a:extLst>
              <a:ext uri="{FF2B5EF4-FFF2-40B4-BE49-F238E27FC236}">
                <a16:creationId xmlns:a16="http://schemas.microsoft.com/office/drawing/2014/main" id="{6B195C65-9AD1-8F02-3499-526D525CEBC3}"/>
              </a:ext>
            </a:extLst>
          </p:cNvPr>
          <p:cNvSpPr>
            <a:spLocks noGrp="1" noChangeArrowheads="1"/>
          </p:cNvSpPr>
          <p:nvPr>
            <p:ph type="body" sz="quarter" idx="11"/>
          </p:nvPr>
        </p:nvSpPr>
        <p:spPr bwMode="auto">
          <a:xfrm>
            <a:off x="689376" y="1323056"/>
            <a:ext cx="7417415" cy="335476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428C"/>
                </a:solidFill>
                <a:effectLst/>
                <a:latin typeface="+mj-lt"/>
                <a:cs typeface="Noto Mono" panose="020B0609030804020204" pitchFamily="49" charset="0"/>
              </a:rPr>
              <a:t>on class Sequence (extends Term)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00428C"/>
              </a:solidFill>
              <a:latin typeface="Noto Mono" panose="020B0609030804020204" pitchFamily="49" charset="0"/>
              <a:cs typeface="Noto Mon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lazy </a:t>
            </a:r>
            <a:r>
              <a:rPr kumimoji="0" lang="en-US" altLang="en-US" sz="2000" b="1" i="0" u="none" strike="noStrike" cap="none" normalizeH="0" baseline="0" dirty="0" err="1">
                <a:ln>
                  <a:noFill/>
                </a:ln>
                <a:solidFill>
                  <a:srgbClr val="00428C"/>
                </a:solidFill>
                <a:effectLst/>
                <a:latin typeface="Noto Mono" panose="020B0609030804020204" pitchFamily="49" charset="0"/>
                <a:cs typeface="Noto Mono" panose="020B0609030804020204" pitchFamily="49" charset="0"/>
              </a:rPr>
              <a:t>val</a:t>
            </a:r>
            <a:r>
              <a:rPr kumimoji="0" lang="en-US" altLang="en-US" sz="20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 </a:t>
            </a:r>
            <a:r>
              <a:rPr kumimoji="0" lang="en-US" altLang="en-US" sz="2000" b="0" i="1"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hasKnownRequiredSyntax</a:t>
            </a:r>
            <a:r>
              <a:rPr kumimoji="0" lang="en-US" altLang="en-US" sz="2000" b="0" i="1" u="none" strike="noStrike" cap="none" normalizeH="0" baseline="0" dirty="0">
                <a:ln>
                  <a:noFill/>
                </a:ln>
                <a:solidFill>
                  <a:srgbClr val="004B9F"/>
                </a:solidFill>
                <a:effectLst/>
                <a:latin typeface="Noto Mono" panose="020B0609030804020204" pitchFamily="49" charset="0"/>
                <a:cs typeface="Noto Mono" panose="020B0609030804020204" pitchFamily="49" charset="0"/>
              </a:rPr>
              <a:t>: Boolean </a:t>
            </a: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LV {</a:t>
            </a:r>
            <a:b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2000" b="0" i="1"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hasFraming</a:t>
            </a: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20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428C"/>
                </a:solidFill>
                <a:latin typeface="Noto Mono" panose="020B0609030804020204" pitchFamily="49" charset="0"/>
                <a:cs typeface="Noto Mono" panose="020B0609030804020204" pitchFamily="49" charset="0"/>
              </a:rPr>
              <a:t> </a:t>
            </a:r>
            <a:r>
              <a:rPr kumimoji="0" lang="en-US" altLang="en-US" sz="2000" b="0" i="1"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groupMembers</a:t>
            </a:r>
            <a:r>
              <a:rPr kumimoji="0" lang="en-US" altLang="en-US" sz="20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.exists</a:t>
            </a: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 m =&gt;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80808"/>
                </a:solidFill>
                <a:latin typeface="Noto Mono" panose="020B0609030804020204" pitchFamily="49" charset="0"/>
                <a:cs typeface="Noto Mono" panose="020B0609030804020204" pitchFamily="49" charset="0"/>
              </a:rPr>
              <a:t>   </a:t>
            </a:r>
            <a:r>
              <a:rPr lang="en-US" altLang="en-US" sz="2000" dirty="0" err="1">
                <a:solidFill>
                  <a:srgbClr val="080808"/>
                </a:solidFill>
                <a:latin typeface="Noto Mono" panose="020B0609030804020204" pitchFamily="49" charset="0"/>
                <a:cs typeface="Noto Mono" panose="020B0609030804020204" pitchFamily="49" charset="0"/>
              </a:rPr>
              <a:t>m.isRequired</a:t>
            </a:r>
            <a:r>
              <a:rPr lang="en-US" altLang="en-US" sz="2000" dirty="0">
                <a:solidFill>
                  <a:srgbClr val="080808"/>
                </a:solidFill>
                <a:latin typeface="Noto Mono" panose="020B0609030804020204" pitchFamily="49" charset="0"/>
                <a:cs typeface="Noto Mono" panose="020B0609030804020204" pitchFamily="49" charset="0"/>
              </a:rPr>
              <a:t> &amp;&amp;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20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m.hasKnownRequiredSyntax</a:t>
            </a: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80808"/>
                </a:solidFill>
                <a:latin typeface="Noto Mono" panose="020B0609030804020204" pitchFamily="49" charset="0"/>
                <a:cs typeface="Noto Mono" panose="020B0609030804020204" pitchFamily="49" charset="0"/>
              </a:rPr>
              <a:t> </a:t>
            </a: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20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r>
              <a:rPr kumimoji="0" lang="en-US" altLang="en-US" sz="2000" b="0" i="1" u="none" strike="noStrike" cap="none" normalizeH="0" baseline="0" dirty="0">
                <a:ln>
                  <a:noFill/>
                </a:ln>
                <a:solidFill>
                  <a:srgbClr val="004B9F"/>
                </a:solidFill>
                <a:effectLst/>
                <a:latin typeface="Noto Mono" panose="020B0609030804020204" pitchFamily="49" charset="0"/>
                <a:cs typeface="Noto Mono" panose="020B0609030804020204" pitchFamily="49" charset="0"/>
              </a:rPr>
              <a:t>value</a:t>
            </a:r>
            <a:br>
              <a:rPr kumimoji="0" lang="en-US" altLang="en-US" sz="2000" b="0" i="1" u="none" strike="noStrike" cap="none" normalizeH="0" baseline="0" dirty="0">
                <a:ln>
                  <a:noFill/>
                </a:ln>
                <a:solidFill>
                  <a:srgbClr val="004B9F"/>
                </a:solidFill>
                <a:effectLst/>
                <a:latin typeface="Noto Mono" panose="020B0609030804020204" pitchFamily="49" charset="0"/>
                <a:cs typeface="Noto Mono" panose="020B06090308040202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F51DAC0B-0936-572A-5F2D-C5B16833C527}"/>
              </a:ext>
            </a:extLst>
          </p:cNvPr>
          <p:cNvSpPr>
            <a:spLocks noChangeArrowheads="1"/>
          </p:cNvSpPr>
          <p:nvPr/>
        </p:nvSpPr>
        <p:spPr bwMode="auto">
          <a:xfrm>
            <a:off x="420434" y="4890225"/>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2250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9AE6-FC29-23BE-6492-FD05E05706DE}"/>
              </a:ext>
            </a:extLst>
          </p:cNvPr>
          <p:cNvSpPr>
            <a:spLocks noGrp="1"/>
          </p:cNvSpPr>
          <p:nvPr>
            <p:ph type="title" idx="10"/>
          </p:nvPr>
        </p:nvSpPr>
        <p:spPr/>
        <p:txBody>
          <a:bodyPr/>
          <a:lstStyle/>
          <a:p>
            <a:r>
              <a:rPr lang="en-US" dirty="0"/>
              <a:t>OOLAG Host and OOLAG Value</a:t>
            </a:r>
          </a:p>
        </p:txBody>
      </p:sp>
      <p:sp>
        <p:nvSpPr>
          <p:cNvPr id="3" name="Text Placeholder 2">
            <a:extLst>
              <a:ext uri="{FF2B5EF4-FFF2-40B4-BE49-F238E27FC236}">
                <a16:creationId xmlns:a16="http://schemas.microsoft.com/office/drawing/2014/main" id="{39164DEA-66D0-64B3-5893-09C96C63DF8D}"/>
              </a:ext>
            </a:extLst>
          </p:cNvPr>
          <p:cNvSpPr>
            <a:spLocks noGrp="1"/>
          </p:cNvSpPr>
          <p:nvPr>
            <p:ph type="body" sz="quarter" idx="11"/>
          </p:nvPr>
        </p:nvSpPr>
        <p:spPr>
          <a:xfrm>
            <a:off x="277560" y="920734"/>
            <a:ext cx="11415676" cy="1936846"/>
          </a:xfrm>
        </p:spPr>
        <p:txBody>
          <a:bodyPr>
            <a:normAutofit fontScale="70000" lnSpcReduction="20000"/>
          </a:bodyPr>
          <a:lstStyle/>
          <a:p>
            <a:r>
              <a:rPr lang="en-US" dirty="0"/>
              <a:t>Error accumulation</a:t>
            </a:r>
          </a:p>
          <a:p>
            <a:pPr lvl="1"/>
            <a:r>
              <a:rPr lang="en-US" dirty="0"/>
              <a:t>Gathering more than one error before giving up</a:t>
            </a:r>
          </a:p>
          <a:p>
            <a:pPr lvl="1"/>
            <a:r>
              <a:rPr lang="en-US" dirty="0"/>
              <a:t>Avoiding duplicates</a:t>
            </a:r>
          </a:p>
          <a:p>
            <a:pPr lvl="1"/>
            <a:r>
              <a:rPr lang="en-US" dirty="0"/>
              <a:t>Associating file and line number with the right object to 'blame' from the DFDL schema</a:t>
            </a:r>
          </a:p>
          <a:p>
            <a:r>
              <a:rPr lang="en-US" dirty="0"/>
              <a:t>Circular Definition Detection</a:t>
            </a:r>
          </a:p>
        </p:txBody>
      </p:sp>
      <p:sp>
        <p:nvSpPr>
          <p:cNvPr id="4" name="Slide Number Placeholder 3">
            <a:extLst>
              <a:ext uri="{FF2B5EF4-FFF2-40B4-BE49-F238E27FC236}">
                <a16:creationId xmlns:a16="http://schemas.microsoft.com/office/drawing/2014/main" id="{6662AD4B-D13D-6C39-512F-0AA4B765EB60}"/>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28</a:t>
            </a:fld>
            <a:endParaRPr lang="en-US" sz="1200" b="0" strike="noStrike" spc="-1">
              <a:latin typeface="Times New Roman"/>
            </a:endParaRPr>
          </a:p>
        </p:txBody>
      </p:sp>
      <p:sp>
        <p:nvSpPr>
          <p:cNvPr id="5" name="Rectangle 4">
            <a:extLst>
              <a:ext uri="{FF2B5EF4-FFF2-40B4-BE49-F238E27FC236}">
                <a16:creationId xmlns:a16="http://schemas.microsoft.com/office/drawing/2014/main" id="{FE605C7B-88AD-7206-227E-74A730BD30E6}"/>
              </a:ext>
            </a:extLst>
          </p:cNvPr>
          <p:cNvSpPr/>
          <p:nvPr/>
        </p:nvSpPr>
        <p:spPr>
          <a:xfrm>
            <a:off x="999317" y="2745525"/>
            <a:ext cx="2524059" cy="203588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OOLAGHost</a:t>
            </a:r>
            <a:endParaRPr lang="en-US" dirty="0"/>
          </a:p>
          <a:p>
            <a:endParaRPr lang="en-US" dirty="0"/>
          </a:p>
          <a:p>
            <a:r>
              <a:rPr lang="en-US" dirty="0" err="1"/>
              <a:t>isError</a:t>
            </a:r>
            <a:endParaRPr lang="en-US" dirty="0"/>
          </a:p>
          <a:p>
            <a:r>
              <a:rPr lang="en-US" dirty="0" err="1"/>
              <a:t>requiredAttributes</a:t>
            </a:r>
            <a:endParaRPr lang="en-US" dirty="0"/>
          </a:p>
          <a:p>
            <a:r>
              <a:rPr lang="en-US" dirty="0" err="1"/>
              <a:t>fileLineInfo</a:t>
            </a:r>
            <a:endParaRPr lang="en-US" dirty="0"/>
          </a:p>
          <a:p>
            <a:r>
              <a:rPr lang="en-US" dirty="0" err="1"/>
              <a:t>keepGoing</a:t>
            </a:r>
            <a:endParaRPr lang="en-US" dirty="0"/>
          </a:p>
          <a:p>
            <a:pPr algn="ctr"/>
            <a:endParaRPr lang="en-US" dirty="0"/>
          </a:p>
        </p:txBody>
      </p:sp>
      <p:sp>
        <p:nvSpPr>
          <p:cNvPr id="6" name="Rectangle 5">
            <a:extLst>
              <a:ext uri="{FF2B5EF4-FFF2-40B4-BE49-F238E27FC236}">
                <a16:creationId xmlns:a16="http://schemas.microsoft.com/office/drawing/2014/main" id="{35CB5D5F-9E40-DB51-8033-0DCCD4C4E971}"/>
              </a:ext>
            </a:extLst>
          </p:cNvPr>
          <p:cNvSpPr/>
          <p:nvPr/>
        </p:nvSpPr>
        <p:spPr>
          <a:xfrm>
            <a:off x="8079995" y="2745526"/>
            <a:ext cx="2602481" cy="163585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OOLAGValue</a:t>
            </a:r>
            <a:r>
              <a:rPr lang="en-US" dirty="0"/>
              <a:t>[T]</a:t>
            </a:r>
          </a:p>
          <a:p>
            <a:pPr algn="ctr"/>
            <a:endParaRPr lang="en-US" dirty="0"/>
          </a:p>
          <a:p>
            <a:r>
              <a:rPr lang="en-US" dirty="0"/>
              <a:t>value: T (catches all)</a:t>
            </a:r>
          </a:p>
          <a:p>
            <a:r>
              <a:rPr lang="en-US" dirty="0" err="1"/>
              <a:t>hasValue</a:t>
            </a:r>
            <a:r>
              <a:rPr lang="en-US" dirty="0"/>
              <a:t>: Boolean</a:t>
            </a:r>
          </a:p>
          <a:p>
            <a:r>
              <a:rPr lang="en-US" dirty="0" err="1"/>
              <a:t>isEvaluated</a:t>
            </a:r>
            <a:r>
              <a:rPr lang="en-US" dirty="0"/>
              <a:t>: Boolean</a:t>
            </a:r>
          </a:p>
          <a:p>
            <a:pPr algn="ctr"/>
            <a:endParaRPr lang="en-US" dirty="0"/>
          </a:p>
        </p:txBody>
      </p:sp>
      <p:cxnSp>
        <p:nvCxnSpPr>
          <p:cNvPr id="8" name="Straight Arrow Connector 7">
            <a:extLst>
              <a:ext uri="{FF2B5EF4-FFF2-40B4-BE49-F238E27FC236}">
                <a16:creationId xmlns:a16="http://schemas.microsoft.com/office/drawing/2014/main" id="{7D3290F9-6B6E-4724-9841-E307361663C9}"/>
              </a:ext>
            </a:extLst>
          </p:cNvPr>
          <p:cNvCxnSpPr/>
          <p:nvPr/>
        </p:nvCxnSpPr>
        <p:spPr>
          <a:xfrm>
            <a:off x="3523376" y="3039141"/>
            <a:ext cx="4556620" cy="0"/>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5C71A9F-891E-4AF4-0521-75E7D61CD35F}"/>
              </a:ext>
            </a:extLst>
          </p:cNvPr>
          <p:cNvCxnSpPr>
            <a:cxnSpLocks/>
          </p:cNvCxnSpPr>
          <p:nvPr/>
        </p:nvCxnSpPr>
        <p:spPr>
          <a:xfrm flipH="1">
            <a:off x="3523376" y="4199818"/>
            <a:ext cx="4556620" cy="0"/>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A7E0038-57E5-4154-3668-A00DEAAD63C0}"/>
              </a:ext>
            </a:extLst>
          </p:cNvPr>
          <p:cNvSpPr txBox="1"/>
          <p:nvPr/>
        </p:nvSpPr>
        <p:spPr>
          <a:xfrm>
            <a:off x="4269228" y="2635905"/>
            <a:ext cx="2371162" cy="369332"/>
          </a:xfrm>
          <a:prstGeom prst="rect">
            <a:avLst/>
          </a:prstGeom>
          <a:noFill/>
        </p:spPr>
        <p:txBody>
          <a:bodyPr wrap="none" rtlCol="0">
            <a:spAutoFit/>
          </a:bodyPr>
          <a:lstStyle/>
          <a:p>
            <a:r>
              <a:rPr lang="en-US" dirty="0"/>
              <a:t>attributes/members</a:t>
            </a:r>
          </a:p>
        </p:txBody>
      </p:sp>
      <p:sp>
        <p:nvSpPr>
          <p:cNvPr id="13" name="TextBox 12">
            <a:extLst>
              <a:ext uri="{FF2B5EF4-FFF2-40B4-BE49-F238E27FC236}">
                <a16:creationId xmlns:a16="http://schemas.microsoft.com/office/drawing/2014/main" id="{AFEA066C-123D-B21C-E2AF-C0386AE535C2}"/>
              </a:ext>
            </a:extLst>
          </p:cNvPr>
          <p:cNvSpPr txBox="1"/>
          <p:nvPr/>
        </p:nvSpPr>
        <p:spPr>
          <a:xfrm>
            <a:off x="3523376" y="2669809"/>
            <a:ext cx="316112"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7AF27169-AB66-5C19-8782-7BE283338DF1}"/>
              </a:ext>
            </a:extLst>
          </p:cNvPr>
          <p:cNvSpPr txBox="1"/>
          <p:nvPr/>
        </p:nvSpPr>
        <p:spPr>
          <a:xfrm>
            <a:off x="7733118" y="2666217"/>
            <a:ext cx="311304"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B67BA164-DACE-2AAA-5F48-375B5DCA351B}"/>
              </a:ext>
            </a:extLst>
          </p:cNvPr>
          <p:cNvSpPr txBox="1"/>
          <p:nvPr/>
        </p:nvSpPr>
        <p:spPr>
          <a:xfrm>
            <a:off x="3523376" y="3775275"/>
            <a:ext cx="316112" cy="369332"/>
          </a:xfrm>
          <a:prstGeom prst="rect">
            <a:avLst/>
          </a:prstGeom>
          <a:noFill/>
        </p:spPr>
        <p:txBody>
          <a:bodyPr wrap="none" rtlCol="0">
            <a:spAutoFit/>
          </a:bodyPr>
          <a:lstStyle/>
          <a:p>
            <a:r>
              <a:rPr lang="en-US" dirty="0"/>
              <a:t>1</a:t>
            </a:r>
          </a:p>
        </p:txBody>
      </p:sp>
      <p:sp>
        <p:nvSpPr>
          <p:cNvPr id="16" name="TextBox 15">
            <a:extLst>
              <a:ext uri="{FF2B5EF4-FFF2-40B4-BE49-F238E27FC236}">
                <a16:creationId xmlns:a16="http://schemas.microsoft.com/office/drawing/2014/main" id="{A482401A-417C-66D0-A3BD-7BA343B4C614}"/>
              </a:ext>
            </a:extLst>
          </p:cNvPr>
          <p:cNvSpPr txBox="1"/>
          <p:nvPr/>
        </p:nvSpPr>
        <p:spPr>
          <a:xfrm>
            <a:off x="6644519" y="3830486"/>
            <a:ext cx="660758" cy="369332"/>
          </a:xfrm>
          <a:prstGeom prst="rect">
            <a:avLst/>
          </a:prstGeom>
          <a:noFill/>
        </p:spPr>
        <p:txBody>
          <a:bodyPr wrap="none" rtlCol="0">
            <a:spAutoFit/>
          </a:bodyPr>
          <a:lstStyle/>
          <a:p>
            <a:r>
              <a:rPr lang="en-US" dirty="0"/>
              <a:t>host</a:t>
            </a:r>
          </a:p>
        </p:txBody>
      </p:sp>
      <p:sp>
        <p:nvSpPr>
          <p:cNvPr id="17" name="Rectangle 16">
            <a:extLst>
              <a:ext uri="{FF2B5EF4-FFF2-40B4-BE49-F238E27FC236}">
                <a16:creationId xmlns:a16="http://schemas.microsoft.com/office/drawing/2014/main" id="{CF59CDFC-C372-806C-8C7D-B3BFD507EB23}"/>
              </a:ext>
            </a:extLst>
          </p:cNvPr>
          <p:cNvSpPr/>
          <p:nvPr/>
        </p:nvSpPr>
        <p:spPr>
          <a:xfrm>
            <a:off x="4863828" y="4801371"/>
            <a:ext cx="2114026" cy="163585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Diagnostic</a:t>
            </a:r>
          </a:p>
          <a:p>
            <a:pPr algn="ctr"/>
            <a:endParaRPr lang="en-US" dirty="0"/>
          </a:p>
          <a:p>
            <a:r>
              <a:rPr lang="en-US" dirty="0" err="1"/>
              <a:t>isError</a:t>
            </a:r>
            <a:endParaRPr lang="en-US" dirty="0"/>
          </a:p>
          <a:p>
            <a:r>
              <a:rPr lang="en-US" dirty="0"/>
              <a:t>cause/message</a:t>
            </a:r>
          </a:p>
          <a:p>
            <a:pPr algn="ctr"/>
            <a:endParaRPr lang="en-US" dirty="0"/>
          </a:p>
        </p:txBody>
      </p:sp>
      <p:cxnSp>
        <p:nvCxnSpPr>
          <p:cNvPr id="18" name="Straight Arrow Connector 17">
            <a:extLst>
              <a:ext uri="{FF2B5EF4-FFF2-40B4-BE49-F238E27FC236}">
                <a16:creationId xmlns:a16="http://schemas.microsoft.com/office/drawing/2014/main" id="{82B5274E-EC8C-E56A-13F0-B8D9973AEDC4}"/>
              </a:ext>
            </a:extLst>
          </p:cNvPr>
          <p:cNvCxnSpPr>
            <a:cxnSpLocks/>
            <a:stCxn id="5" idx="2"/>
          </p:cNvCxnSpPr>
          <p:nvPr/>
        </p:nvCxnSpPr>
        <p:spPr>
          <a:xfrm>
            <a:off x="2261347" y="4781408"/>
            <a:ext cx="2602481" cy="1032606"/>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19B1BCE2-0DF1-CA3A-D00C-1EDE8DBCDA4B}"/>
              </a:ext>
            </a:extLst>
          </p:cNvPr>
          <p:cNvSpPr txBox="1"/>
          <p:nvPr/>
        </p:nvSpPr>
        <p:spPr>
          <a:xfrm rot="1360726">
            <a:off x="3131601" y="5060029"/>
            <a:ext cx="1415772" cy="369332"/>
          </a:xfrm>
          <a:prstGeom prst="rect">
            <a:avLst/>
          </a:prstGeom>
          <a:noFill/>
        </p:spPr>
        <p:txBody>
          <a:bodyPr wrap="none" rtlCol="0">
            <a:spAutoFit/>
          </a:bodyPr>
          <a:lstStyle/>
          <a:p>
            <a:r>
              <a:rPr lang="en-US" dirty="0"/>
              <a:t>diagnostics</a:t>
            </a:r>
          </a:p>
        </p:txBody>
      </p:sp>
      <p:sp>
        <p:nvSpPr>
          <p:cNvPr id="22" name="TextBox 21">
            <a:extLst>
              <a:ext uri="{FF2B5EF4-FFF2-40B4-BE49-F238E27FC236}">
                <a16:creationId xmlns:a16="http://schemas.microsoft.com/office/drawing/2014/main" id="{E648B0C5-4ECC-012F-321C-DC55DDE37547}"/>
              </a:ext>
            </a:extLst>
          </p:cNvPr>
          <p:cNvSpPr txBox="1"/>
          <p:nvPr/>
        </p:nvSpPr>
        <p:spPr>
          <a:xfrm>
            <a:off x="4546654" y="5434632"/>
            <a:ext cx="311304" cy="369332"/>
          </a:xfrm>
          <a:prstGeom prst="rect">
            <a:avLst/>
          </a:prstGeom>
          <a:noFill/>
        </p:spPr>
        <p:txBody>
          <a:bodyPr wrap="none" rtlCol="0">
            <a:spAutoFit/>
          </a:bodyPr>
          <a:lstStyle/>
          <a:p>
            <a:r>
              <a:rPr lang="en-US" dirty="0"/>
              <a:t>*</a:t>
            </a:r>
          </a:p>
        </p:txBody>
      </p:sp>
      <p:cxnSp>
        <p:nvCxnSpPr>
          <p:cNvPr id="24" name="Straight Arrow Connector 23">
            <a:extLst>
              <a:ext uri="{FF2B5EF4-FFF2-40B4-BE49-F238E27FC236}">
                <a16:creationId xmlns:a16="http://schemas.microsoft.com/office/drawing/2014/main" id="{F4C96913-D30F-97B4-3B34-499294F1CF85}"/>
              </a:ext>
            </a:extLst>
          </p:cNvPr>
          <p:cNvCxnSpPr>
            <a:cxnSpLocks/>
          </p:cNvCxnSpPr>
          <p:nvPr/>
        </p:nvCxnSpPr>
        <p:spPr>
          <a:xfrm flipH="1" flipV="1">
            <a:off x="1391203" y="4801371"/>
            <a:ext cx="3466755" cy="1469843"/>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2127DB05-D060-671B-D615-804B9A161981}"/>
              </a:ext>
            </a:extLst>
          </p:cNvPr>
          <p:cNvSpPr txBox="1"/>
          <p:nvPr/>
        </p:nvSpPr>
        <p:spPr>
          <a:xfrm rot="1467036">
            <a:off x="2906107" y="5293564"/>
            <a:ext cx="995785" cy="369332"/>
          </a:xfrm>
          <a:prstGeom prst="rect">
            <a:avLst/>
          </a:prstGeom>
          <a:noFill/>
        </p:spPr>
        <p:txBody>
          <a:bodyPr wrap="none" rtlCol="0">
            <a:spAutoFit/>
          </a:bodyPr>
          <a:lstStyle/>
          <a:p>
            <a:r>
              <a:rPr lang="en-US" dirty="0"/>
              <a:t>context</a:t>
            </a:r>
          </a:p>
        </p:txBody>
      </p:sp>
    </p:spTree>
    <p:extLst>
      <p:ext uri="{BB962C8B-B14F-4D97-AF65-F5344CB8AC3E}">
        <p14:creationId xmlns:p14="http://schemas.microsoft.com/office/powerpoint/2010/main" val="1125351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6EB-42A0-2FB8-0003-51B05BE7E7B8}"/>
              </a:ext>
            </a:extLst>
          </p:cNvPr>
          <p:cNvSpPr>
            <a:spLocks noGrp="1"/>
          </p:cNvSpPr>
          <p:nvPr>
            <p:ph type="title"/>
          </p:nvPr>
        </p:nvSpPr>
        <p:spPr/>
        <p:txBody>
          <a:bodyPr/>
          <a:lstStyle/>
          <a:p>
            <a:r>
              <a:rPr lang="en-US" dirty="0"/>
              <a:t>Daffodil Schema Compiler</a:t>
            </a:r>
          </a:p>
        </p:txBody>
      </p:sp>
      <p:sp>
        <p:nvSpPr>
          <p:cNvPr id="3" name="Slide Number Placeholder 2">
            <a:extLst>
              <a:ext uri="{FF2B5EF4-FFF2-40B4-BE49-F238E27FC236}">
                <a16:creationId xmlns:a16="http://schemas.microsoft.com/office/drawing/2014/main" id="{10D56E24-AA96-A5B5-D60E-D30E4D7C7B8F}"/>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29</a:t>
            </a:fld>
            <a:endParaRPr lang="en-US" sz="1200" b="0" strike="noStrike" spc="-1">
              <a:latin typeface="Times New Roman"/>
            </a:endParaRPr>
          </a:p>
        </p:txBody>
      </p:sp>
      <p:sp>
        <p:nvSpPr>
          <p:cNvPr id="4" name="Flowchart: Multidocument 3">
            <a:extLst>
              <a:ext uri="{FF2B5EF4-FFF2-40B4-BE49-F238E27FC236}">
                <a16:creationId xmlns:a16="http://schemas.microsoft.com/office/drawing/2014/main" id="{7AEC06AC-4DC8-79D7-B099-28F53498A727}"/>
              </a:ext>
            </a:extLst>
          </p:cNvPr>
          <p:cNvSpPr/>
          <p:nvPr/>
        </p:nvSpPr>
        <p:spPr>
          <a:xfrm>
            <a:off x="175337" y="2791514"/>
            <a:ext cx="1198902" cy="880845"/>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DFDL syntax</a:t>
            </a:r>
          </a:p>
        </p:txBody>
      </p:sp>
      <p:sp>
        <p:nvSpPr>
          <p:cNvPr id="5" name="Flowchart: Extract 4">
            <a:extLst>
              <a:ext uri="{FF2B5EF4-FFF2-40B4-BE49-F238E27FC236}">
                <a16:creationId xmlns:a16="http://schemas.microsoft.com/office/drawing/2014/main" id="{F54CD5FF-8159-E88B-78B9-20060D26BBB4}"/>
              </a:ext>
            </a:extLst>
          </p:cNvPr>
          <p:cNvSpPr/>
          <p:nvPr/>
        </p:nvSpPr>
        <p:spPr>
          <a:xfrm>
            <a:off x="1954635" y="2197916"/>
            <a:ext cx="1198902" cy="1954634"/>
          </a:xfrm>
          <a:prstGeom prst="flowChartExtra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6" name="Arrow: Right 5">
            <a:extLst>
              <a:ext uri="{FF2B5EF4-FFF2-40B4-BE49-F238E27FC236}">
                <a16:creationId xmlns:a16="http://schemas.microsoft.com/office/drawing/2014/main" id="{06E4B80A-A086-442D-6CF5-67F137205903}"/>
              </a:ext>
            </a:extLst>
          </p:cNvPr>
          <p:cNvSpPr/>
          <p:nvPr/>
        </p:nvSpPr>
        <p:spPr>
          <a:xfrm>
            <a:off x="1543574" y="2969703"/>
            <a:ext cx="612397" cy="2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Curved Up 6">
            <a:extLst>
              <a:ext uri="{FF2B5EF4-FFF2-40B4-BE49-F238E27FC236}">
                <a16:creationId xmlns:a16="http://schemas.microsoft.com/office/drawing/2014/main" id="{A982BE3C-841E-B2E4-7510-0DF4E74B718B}"/>
              </a:ext>
            </a:extLst>
          </p:cNvPr>
          <p:cNvSpPr/>
          <p:nvPr/>
        </p:nvSpPr>
        <p:spPr>
          <a:xfrm flipH="1">
            <a:off x="1954635" y="4261607"/>
            <a:ext cx="1198901" cy="8724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lowchart: Extract 7">
            <a:extLst>
              <a:ext uri="{FF2B5EF4-FFF2-40B4-BE49-F238E27FC236}">
                <a16:creationId xmlns:a16="http://schemas.microsoft.com/office/drawing/2014/main" id="{ED136FED-748F-D3C7-C9FC-96F0BDD2136A}"/>
              </a:ext>
            </a:extLst>
          </p:cNvPr>
          <p:cNvSpPr/>
          <p:nvPr/>
        </p:nvSpPr>
        <p:spPr>
          <a:xfrm>
            <a:off x="3631710" y="2197916"/>
            <a:ext cx="1198902" cy="1954634"/>
          </a:xfrm>
          <a:prstGeom prst="flowChartExtract">
            <a:avLst/>
          </a:prstGeom>
          <a:ln w="381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400" dirty="0"/>
          </a:p>
        </p:txBody>
      </p:sp>
      <p:sp>
        <p:nvSpPr>
          <p:cNvPr id="9" name="Arrow: Right 8">
            <a:extLst>
              <a:ext uri="{FF2B5EF4-FFF2-40B4-BE49-F238E27FC236}">
                <a16:creationId xmlns:a16="http://schemas.microsoft.com/office/drawing/2014/main" id="{486CA8C9-FB36-7DF8-73F7-9EA0224CE179}"/>
              </a:ext>
            </a:extLst>
          </p:cNvPr>
          <p:cNvSpPr/>
          <p:nvPr/>
        </p:nvSpPr>
        <p:spPr>
          <a:xfrm>
            <a:off x="2929025" y="2969703"/>
            <a:ext cx="985707" cy="4476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Curved Up 9">
            <a:extLst>
              <a:ext uri="{FF2B5EF4-FFF2-40B4-BE49-F238E27FC236}">
                <a16:creationId xmlns:a16="http://schemas.microsoft.com/office/drawing/2014/main" id="{9CCA6744-BCA2-02F0-A32A-E752F77CC23D}"/>
              </a:ext>
            </a:extLst>
          </p:cNvPr>
          <p:cNvSpPr/>
          <p:nvPr/>
        </p:nvSpPr>
        <p:spPr>
          <a:xfrm flipH="1">
            <a:off x="3631710" y="4261607"/>
            <a:ext cx="1198901" cy="8724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Extract 10">
            <a:extLst>
              <a:ext uri="{FF2B5EF4-FFF2-40B4-BE49-F238E27FC236}">
                <a16:creationId xmlns:a16="http://schemas.microsoft.com/office/drawing/2014/main" id="{1277A42D-E0CF-DC6A-E306-306A4B281148}"/>
              </a:ext>
            </a:extLst>
          </p:cNvPr>
          <p:cNvSpPr/>
          <p:nvPr/>
        </p:nvSpPr>
        <p:spPr>
          <a:xfrm>
            <a:off x="5308785" y="2197916"/>
            <a:ext cx="1198902" cy="1954634"/>
          </a:xfrm>
          <a:prstGeom prst="flowChartExtra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Back-end</a:t>
            </a:r>
          </a:p>
        </p:txBody>
      </p:sp>
      <p:sp>
        <p:nvSpPr>
          <p:cNvPr id="12" name="Arrow: Right 11">
            <a:extLst>
              <a:ext uri="{FF2B5EF4-FFF2-40B4-BE49-F238E27FC236}">
                <a16:creationId xmlns:a16="http://schemas.microsoft.com/office/drawing/2014/main" id="{4D70C510-6208-363D-EF64-86B95BAD951C}"/>
              </a:ext>
            </a:extLst>
          </p:cNvPr>
          <p:cNvSpPr/>
          <p:nvPr/>
        </p:nvSpPr>
        <p:spPr>
          <a:xfrm>
            <a:off x="4897724" y="2969703"/>
            <a:ext cx="612397" cy="2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Curved Up 12">
            <a:extLst>
              <a:ext uri="{FF2B5EF4-FFF2-40B4-BE49-F238E27FC236}">
                <a16:creationId xmlns:a16="http://schemas.microsoft.com/office/drawing/2014/main" id="{08C3F1B8-DDC9-C3DC-7512-53D59282A02A}"/>
              </a:ext>
            </a:extLst>
          </p:cNvPr>
          <p:cNvSpPr/>
          <p:nvPr/>
        </p:nvSpPr>
        <p:spPr>
          <a:xfrm flipH="1">
            <a:off x="5308785" y="4261607"/>
            <a:ext cx="1198901" cy="8724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Right 17">
            <a:extLst>
              <a:ext uri="{FF2B5EF4-FFF2-40B4-BE49-F238E27FC236}">
                <a16:creationId xmlns:a16="http://schemas.microsoft.com/office/drawing/2014/main" id="{2573E0A3-DABD-D228-92B7-9A4F7A3A0433}"/>
              </a:ext>
            </a:extLst>
          </p:cNvPr>
          <p:cNvSpPr/>
          <p:nvPr/>
        </p:nvSpPr>
        <p:spPr>
          <a:xfrm>
            <a:off x="6507686" y="2941301"/>
            <a:ext cx="612397" cy="2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ultidocument 18">
            <a:extLst>
              <a:ext uri="{FF2B5EF4-FFF2-40B4-BE49-F238E27FC236}">
                <a16:creationId xmlns:a16="http://schemas.microsoft.com/office/drawing/2014/main" id="{034928C9-45C9-D1C4-6617-7248905F9DE9}"/>
              </a:ext>
            </a:extLst>
          </p:cNvPr>
          <p:cNvSpPr/>
          <p:nvPr/>
        </p:nvSpPr>
        <p:spPr>
          <a:xfrm>
            <a:off x="7292058" y="2794492"/>
            <a:ext cx="1198902" cy="880845"/>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output</a:t>
            </a:r>
          </a:p>
        </p:txBody>
      </p:sp>
      <p:sp>
        <p:nvSpPr>
          <p:cNvPr id="20" name="Speech Bubble: Rectangle with Corners Rounded 19">
            <a:extLst>
              <a:ext uri="{FF2B5EF4-FFF2-40B4-BE49-F238E27FC236}">
                <a16:creationId xmlns:a16="http://schemas.microsoft.com/office/drawing/2014/main" id="{B6933AC3-3E78-93C8-0571-21EDEE1C8B36}"/>
              </a:ext>
            </a:extLst>
          </p:cNvPr>
          <p:cNvSpPr/>
          <p:nvPr/>
        </p:nvSpPr>
        <p:spPr>
          <a:xfrm>
            <a:off x="76224" y="4705792"/>
            <a:ext cx="1878411" cy="813732"/>
          </a:xfrm>
          <a:prstGeom prst="wedgeRoundRectCallout">
            <a:avLst>
              <a:gd name="adj1" fmla="val 54566"/>
              <a:gd name="adj2" fmla="val -13440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DFDL Schema Object Model (DSOM)</a:t>
            </a:r>
          </a:p>
        </p:txBody>
      </p:sp>
      <p:sp>
        <p:nvSpPr>
          <p:cNvPr id="21" name="Speech Bubble: Rectangle with Corners Rounded 20">
            <a:extLst>
              <a:ext uri="{FF2B5EF4-FFF2-40B4-BE49-F238E27FC236}">
                <a16:creationId xmlns:a16="http://schemas.microsoft.com/office/drawing/2014/main" id="{3BB2BEC8-A4C4-FD1E-376C-5B68050250DA}"/>
              </a:ext>
            </a:extLst>
          </p:cNvPr>
          <p:cNvSpPr/>
          <p:nvPr/>
        </p:nvSpPr>
        <p:spPr>
          <a:xfrm>
            <a:off x="2554085" y="1235761"/>
            <a:ext cx="2551339" cy="813732"/>
          </a:xfrm>
          <a:prstGeom prst="wedgeRoundRectCallout">
            <a:avLst>
              <a:gd name="adj1" fmla="val -15997"/>
              <a:gd name="adj2" fmla="val 1676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Construct a different representation, lazily</a:t>
            </a:r>
          </a:p>
        </p:txBody>
      </p:sp>
      <p:sp>
        <p:nvSpPr>
          <p:cNvPr id="22" name="Speech Bubble: Rectangle with Corners Rounded 21">
            <a:extLst>
              <a:ext uri="{FF2B5EF4-FFF2-40B4-BE49-F238E27FC236}">
                <a16:creationId xmlns:a16="http://schemas.microsoft.com/office/drawing/2014/main" id="{4ABF08C3-42B7-423B-9A0B-17D016F8B1C4}"/>
              </a:ext>
            </a:extLst>
          </p:cNvPr>
          <p:cNvSpPr/>
          <p:nvPr/>
        </p:nvSpPr>
        <p:spPr>
          <a:xfrm>
            <a:off x="9038466" y="5108896"/>
            <a:ext cx="2579419" cy="1364984"/>
          </a:xfrm>
          <a:prstGeom prst="wedgeRoundRectCallout">
            <a:avLst>
              <a:gd name="adj1" fmla="val -86435"/>
              <a:gd name="adj2" fmla="val -15799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Ask for the output. Everything happens by Lazy Evaluation</a:t>
            </a:r>
          </a:p>
        </p:txBody>
      </p:sp>
      <p:sp>
        <p:nvSpPr>
          <p:cNvPr id="23" name="TextBox 22">
            <a:extLst>
              <a:ext uri="{FF2B5EF4-FFF2-40B4-BE49-F238E27FC236}">
                <a16:creationId xmlns:a16="http://schemas.microsoft.com/office/drawing/2014/main" id="{DD1CAD88-C37F-6E4D-B478-EFB1AAFFD98C}"/>
              </a:ext>
            </a:extLst>
          </p:cNvPr>
          <p:cNvSpPr txBox="1"/>
          <p:nvPr/>
        </p:nvSpPr>
        <p:spPr>
          <a:xfrm>
            <a:off x="2155971" y="3585970"/>
            <a:ext cx="869149" cy="369332"/>
          </a:xfrm>
          <a:prstGeom prst="rect">
            <a:avLst/>
          </a:prstGeom>
          <a:noFill/>
        </p:spPr>
        <p:txBody>
          <a:bodyPr wrap="none" rtlCol="0">
            <a:spAutoFit/>
          </a:bodyPr>
          <a:lstStyle/>
          <a:p>
            <a:r>
              <a:rPr lang="en-US" dirty="0"/>
              <a:t>DSOM</a:t>
            </a:r>
          </a:p>
        </p:txBody>
      </p:sp>
      <p:sp>
        <p:nvSpPr>
          <p:cNvPr id="24" name="Speech Bubble: Rectangle with Corners Rounded 23">
            <a:extLst>
              <a:ext uri="{FF2B5EF4-FFF2-40B4-BE49-F238E27FC236}">
                <a16:creationId xmlns:a16="http://schemas.microsoft.com/office/drawing/2014/main" id="{33A56941-3215-6A18-8C27-1915DFADB9A5}"/>
              </a:ext>
            </a:extLst>
          </p:cNvPr>
          <p:cNvSpPr/>
          <p:nvPr/>
        </p:nvSpPr>
        <p:spPr>
          <a:xfrm>
            <a:off x="6201424" y="1093956"/>
            <a:ext cx="3106379" cy="813732"/>
          </a:xfrm>
          <a:prstGeom prst="wedgeRoundRectCallout">
            <a:avLst>
              <a:gd name="adj1" fmla="val -108323"/>
              <a:gd name="adj2" fmla="val 12023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Each new representation is a pure function (lazy) of the prior representation</a:t>
            </a:r>
          </a:p>
        </p:txBody>
      </p:sp>
      <p:sp>
        <p:nvSpPr>
          <p:cNvPr id="25" name="TextBox 24">
            <a:extLst>
              <a:ext uri="{FF2B5EF4-FFF2-40B4-BE49-F238E27FC236}">
                <a16:creationId xmlns:a16="http://schemas.microsoft.com/office/drawing/2014/main" id="{83905CA1-16CC-D0D0-613D-82C41E5FD2CE}"/>
              </a:ext>
            </a:extLst>
          </p:cNvPr>
          <p:cNvSpPr txBox="1"/>
          <p:nvPr/>
        </p:nvSpPr>
        <p:spPr>
          <a:xfrm>
            <a:off x="3841963" y="3650170"/>
            <a:ext cx="854721" cy="369332"/>
          </a:xfrm>
          <a:prstGeom prst="rect">
            <a:avLst/>
          </a:prstGeom>
          <a:noFill/>
        </p:spPr>
        <p:txBody>
          <a:bodyPr wrap="none" rtlCol="0">
            <a:spAutoFit/>
          </a:bodyPr>
          <a:lstStyle/>
          <a:p>
            <a:r>
              <a:rPr lang="en-US" dirty="0"/>
              <a:t>GRAM</a:t>
            </a:r>
          </a:p>
        </p:txBody>
      </p:sp>
      <p:sp>
        <p:nvSpPr>
          <p:cNvPr id="26" name="Speech Bubble: Rectangle with Corners Rounded 25">
            <a:extLst>
              <a:ext uri="{FF2B5EF4-FFF2-40B4-BE49-F238E27FC236}">
                <a16:creationId xmlns:a16="http://schemas.microsoft.com/office/drawing/2014/main" id="{51DFECDB-0B1C-061F-F5B4-FC658CBC4C72}"/>
              </a:ext>
            </a:extLst>
          </p:cNvPr>
          <p:cNvSpPr/>
          <p:nvPr/>
        </p:nvSpPr>
        <p:spPr>
          <a:xfrm>
            <a:off x="2590545" y="5620180"/>
            <a:ext cx="5412552" cy="994095"/>
          </a:xfrm>
          <a:prstGeom prst="wedgeRoundRectCallout">
            <a:avLst>
              <a:gd name="adj1" fmla="val -42653"/>
              <a:gd name="adj2" fmla="val -13160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Within each representation each member (aka 'attribute') is a pure function (lazy) of the existing 'tree' and attributes. </a:t>
            </a:r>
          </a:p>
        </p:txBody>
      </p:sp>
    </p:spTree>
    <p:extLst>
      <p:ext uri="{BB962C8B-B14F-4D97-AF65-F5344CB8AC3E}">
        <p14:creationId xmlns:p14="http://schemas.microsoft.com/office/powerpoint/2010/main" val="419490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3"/>
          <p:cNvSpPr txBox="1"/>
          <p:nvPr/>
        </p:nvSpPr>
        <p:spPr>
          <a:xfrm>
            <a:off x="9448920" y="6492960"/>
            <a:ext cx="2742840" cy="364680"/>
          </a:xfrm>
          <a:prstGeom prst="rect">
            <a:avLst/>
          </a:prstGeom>
          <a:noFill/>
          <a:ln>
            <a:noFill/>
          </a:ln>
        </p:spPr>
        <p:txBody>
          <a:bodyPr anchor="ctr">
            <a:noAutofit/>
          </a:bodyPr>
          <a:lstStyle/>
          <a:p>
            <a:pPr algn="r">
              <a:lnSpc>
                <a:spcPct val="100000"/>
              </a:lnSpc>
            </a:pPr>
            <a:fld id="{03C2DBC9-2638-496B-AC2C-B428668C80DD}" type="slidenum">
              <a:rPr lang="en-US" sz="1200" b="0" strike="noStrike" spc="-1">
                <a:solidFill>
                  <a:srgbClr val="B2B2B2"/>
                </a:solidFill>
                <a:latin typeface="Noto Sans"/>
              </a:rPr>
              <a:t>3</a:t>
            </a:fld>
            <a:endParaRPr lang="en-US" sz="1200" b="0" strike="noStrike" spc="-1">
              <a:latin typeface="Times New Roman"/>
            </a:endParaRPr>
          </a:p>
        </p:txBody>
      </p:sp>
      <p:sp>
        <p:nvSpPr>
          <p:cNvPr id="4" name="Title 3">
            <a:extLst>
              <a:ext uri="{FF2B5EF4-FFF2-40B4-BE49-F238E27FC236}">
                <a16:creationId xmlns:a16="http://schemas.microsoft.com/office/drawing/2014/main" id="{1A50A35D-1FD9-F7F9-EF5B-8D66AF6AB926}"/>
              </a:ext>
            </a:extLst>
          </p:cNvPr>
          <p:cNvSpPr>
            <a:spLocks noGrp="1"/>
          </p:cNvSpPr>
          <p:nvPr>
            <p:ph type="title" idx="10"/>
          </p:nvPr>
        </p:nvSpPr>
        <p:spPr/>
        <p:txBody>
          <a:bodyPr/>
          <a:lstStyle/>
          <a:p>
            <a:r>
              <a:rPr lang="en-US" dirty="0"/>
              <a:t>Outline/Agenda</a:t>
            </a:r>
          </a:p>
        </p:txBody>
      </p:sp>
      <p:sp>
        <p:nvSpPr>
          <p:cNvPr id="5" name="Text Placeholder 4">
            <a:extLst>
              <a:ext uri="{FF2B5EF4-FFF2-40B4-BE49-F238E27FC236}">
                <a16:creationId xmlns:a16="http://schemas.microsoft.com/office/drawing/2014/main" id="{34C47A8B-07E3-8B5B-1628-A47CE6454FC1}"/>
              </a:ext>
            </a:extLst>
          </p:cNvPr>
          <p:cNvSpPr>
            <a:spLocks noGrp="1"/>
          </p:cNvSpPr>
          <p:nvPr>
            <p:ph type="body" idx="11"/>
          </p:nvPr>
        </p:nvSpPr>
        <p:spPr/>
        <p:txBody>
          <a:bodyPr>
            <a:normAutofit fontScale="92500" lnSpcReduction="10000"/>
          </a:bodyPr>
          <a:lstStyle/>
          <a:p>
            <a:r>
              <a:rPr lang="en-US" dirty="0"/>
              <a:t>What is DFDL and What is Apache Daffodil?</a:t>
            </a:r>
          </a:p>
          <a:p>
            <a:r>
              <a:rPr lang="en-US" dirty="0"/>
              <a:t>Daffodil's DFDL </a:t>
            </a:r>
            <a:r>
              <a:rPr lang="en-US" i="1" dirty="0"/>
              <a:t>schema compiler</a:t>
            </a:r>
          </a:p>
          <a:p>
            <a:pPr lvl="1">
              <a:lnSpc>
                <a:spcPct val="120000"/>
              </a:lnSpc>
            </a:pPr>
            <a:r>
              <a:rPr lang="en-US" dirty="0"/>
              <a:t>Functional programming</a:t>
            </a:r>
          </a:p>
          <a:p>
            <a:pPr lvl="1">
              <a:lnSpc>
                <a:spcPct val="120000"/>
              </a:lnSpc>
            </a:pPr>
            <a:r>
              <a:rPr lang="en-US" dirty="0"/>
              <a:t>Object-Oriented Lazy Attribute Grammars (OOLAG).</a:t>
            </a:r>
          </a:p>
          <a:p>
            <a:r>
              <a:rPr lang="en-US" dirty="0"/>
              <a:t>New runtime environment</a:t>
            </a:r>
          </a:p>
          <a:p>
            <a:pPr lvl="1"/>
            <a:r>
              <a:rPr lang="en-US" dirty="0"/>
              <a:t>C-code generator</a:t>
            </a:r>
          </a:p>
          <a:p>
            <a:pPr lvl="2"/>
            <a:r>
              <a:rPr lang="en-US" dirty="0"/>
              <a:t>C-language source code for standard C compilers</a:t>
            </a:r>
          </a:p>
          <a:p>
            <a:r>
              <a:rPr lang="en-US" dirty="0"/>
              <a:t>Extras:</a:t>
            </a:r>
          </a:p>
          <a:p>
            <a:pPr lvl="1"/>
            <a:r>
              <a:rPr lang="en-US" dirty="0"/>
              <a:t>new Daffodil </a:t>
            </a:r>
            <a:r>
              <a:rPr lang="en-US" dirty="0" err="1"/>
              <a:t>VSCode</a:t>
            </a:r>
            <a:r>
              <a:rPr lang="en-US" dirty="0"/>
              <a:t>-based data debugger</a:t>
            </a:r>
          </a:p>
          <a:p>
            <a:pPr lvl="1"/>
            <a:r>
              <a:rPr lang="en-US" dirty="0"/>
              <a:t>EXI - dense binary "XML"</a:t>
            </a:r>
          </a:p>
        </p:txBody>
      </p:sp>
      <p:sp>
        <p:nvSpPr>
          <p:cNvPr id="14" name="Slide Number Placeholder 13">
            <a:extLst>
              <a:ext uri="{FF2B5EF4-FFF2-40B4-BE49-F238E27FC236}">
                <a16:creationId xmlns:a16="http://schemas.microsoft.com/office/drawing/2014/main" id="{C7B87D66-1C79-FEDD-D4AE-E175BC76CBE2}"/>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3</a:t>
            </a:fld>
            <a:endParaRPr lang="en-US" sz="1200" b="0" strike="noStrike" spc="-1">
              <a:latin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04C2-F57A-BB47-0008-6D951927D62E}"/>
              </a:ext>
            </a:extLst>
          </p:cNvPr>
          <p:cNvSpPr>
            <a:spLocks noGrp="1"/>
          </p:cNvSpPr>
          <p:nvPr>
            <p:ph type="title" idx="10"/>
          </p:nvPr>
        </p:nvSpPr>
        <p:spPr/>
        <p:txBody>
          <a:bodyPr/>
          <a:lstStyle/>
          <a:p>
            <a:r>
              <a:rPr lang="en-US" dirty="0"/>
              <a:t>Gram - Grammar Trees</a:t>
            </a:r>
          </a:p>
        </p:txBody>
      </p:sp>
      <p:sp>
        <p:nvSpPr>
          <p:cNvPr id="3" name="Text Placeholder 2">
            <a:extLst>
              <a:ext uri="{FF2B5EF4-FFF2-40B4-BE49-F238E27FC236}">
                <a16:creationId xmlns:a16="http://schemas.microsoft.com/office/drawing/2014/main" id="{A1082AB5-8626-0393-37C0-F2DD625FD225}"/>
              </a:ext>
            </a:extLst>
          </p:cNvPr>
          <p:cNvSpPr>
            <a:spLocks noGrp="1"/>
          </p:cNvSpPr>
          <p:nvPr>
            <p:ph type="body" sz="quarter" idx="11"/>
          </p:nvPr>
        </p:nvSpPr>
        <p:spPr/>
        <p:txBody>
          <a:bodyPr/>
          <a:lstStyle/>
          <a:p>
            <a:r>
              <a:rPr lang="en-US" dirty="0"/>
              <a:t>Data Grammar</a:t>
            </a:r>
          </a:p>
          <a:p>
            <a:pPr lvl="1"/>
            <a:r>
              <a:rPr lang="en-US" dirty="0"/>
              <a:t>Based on concepts </a:t>
            </a:r>
            <a:r>
              <a:rPr lang="en-US" i="1" dirty="0"/>
              <a:t>Scala Combinator Parsers</a:t>
            </a:r>
          </a:p>
          <a:p>
            <a:pPr lvl="2"/>
            <a:r>
              <a:rPr lang="en-US" dirty="0"/>
              <a:t>Yet Another Functional Programming Pattern</a:t>
            </a:r>
          </a:p>
          <a:p>
            <a:endParaRPr lang="en-US" dirty="0"/>
          </a:p>
          <a:p>
            <a:r>
              <a:rPr lang="en-US" dirty="0"/>
              <a:t>Optimizations done on Grammar Trees</a:t>
            </a:r>
          </a:p>
          <a:p>
            <a:pPr lvl="1"/>
            <a:r>
              <a:rPr lang="en-US" dirty="0"/>
              <a:t>Back-end independent</a:t>
            </a:r>
          </a:p>
        </p:txBody>
      </p:sp>
      <p:sp>
        <p:nvSpPr>
          <p:cNvPr id="4" name="Slide Number Placeholder 3">
            <a:extLst>
              <a:ext uri="{FF2B5EF4-FFF2-40B4-BE49-F238E27FC236}">
                <a16:creationId xmlns:a16="http://schemas.microsoft.com/office/drawing/2014/main" id="{451FA890-FAF7-60C3-3706-09C6B97AAB2F}"/>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30</a:t>
            </a:fld>
            <a:endParaRPr lang="en-US" sz="1200" b="0" strike="noStrike" spc="-1">
              <a:latin typeface="Times New Roman"/>
            </a:endParaRPr>
          </a:p>
        </p:txBody>
      </p:sp>
    </p:spTree>
    <p:extLst>
      <p:ext uri="{BB962C8B-B14F-4D97-AF65-F5344CB8AC3E}">
        <p14:creationId xmlns:p14="http://schemas.microsoft.com/office/powerpoint/2010/main" val="3334014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A4AF-0D1F-105A-3307-D129F091FB5D}"/>
              </a:ext>
            </a:extLst>
          </p:cNvPr>
          <p:cNvSpPr>
            <a:spLocks noGrp="1"/>
          </p:cNvSpPr>
          <p:nvPr>
            <p:ph type="title" idx="10"/>
          </p:nvPr>
        </p:nvSpPr>
        <p:spPr/>
        <p:txBody>
          <a:bodyPr/>
          <a:lstStyle/>
          <a:p>
            <a:r>
              <a:rPr lang="en-US" dirty="0"/>
              <a:t>Grammar Rules in Scala</a:t>
            </a:r>
          </a:p>
        </p:txBody>
      </p:sp>
      <p:sp>
        <p:nvSpPr>
          <p:cNvPr id="3" name="Slide Number Placeholder 2">
            <a:extLst>
              <a:ext uri="{FF2B5EF4-FFF2-40B4-BE49-F238E27FC236}">
                <a16:creationId xmlns:a16="http://schemas.microsoft.com/office/drawing/2014/main" id="{9B6DEF9E-57E2-89F4-8D14-9E054F644C91}"/>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31</a:t>
            </a:fld>
            <a:endParaRPr lang="en-US" sz="1200" b="0" strike="noStrike" spc="-1">
              <a:latin typeface="Times New Roman"/>
            </a:endParaRPr>
          </a:p>
        </p:txBody>
      </p:sp>
      <p:sp>
        <p:nvSpPr>
          <p:cNvPr id="5" name="Rectangle 1">
            <a:extLst>
              <a:ext uri="{FF2B5EF4-FFF2-40B4-BE49-F238E27FC236}">
                <a16:creationId xmlns:a16="http://schemas.microsoft.com/office/drawing/2014/main" id="{6B195C65-9AD1-8F02-3499-526D525CEBC3}"/>
              </a:ext>
            </a:extLst>
          </p:cNvPr>
          <p:cNvSpPr>
            <a:spLocks noGrp="1" noChangeArrowheads="1"/>
          </p:cNvSpPr>
          <p:nvPr>
            <p:ph type="body" sz="quarter" idx="11"/>
          </p:nvPr>
        </p:nvSpPr>
        <p:spPr bwMode="auto">
          <a:xfrm>
            <a:off x="382603" y="959491"/>
            <a:ext cx="9007594" cy="397031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428C"/>
                </a:solidFill>
                <a:effectLst/>
                <a:latin typeface="Noto Sans" panose="020B0502040504020204" pitchFamily="34" charset="0"/>
                <a:ea typeface="Noto Mono" panose="020B0609030804020204" pitchFamily="49" charset="0"/>
                <a:cs typeface="Noto Mono" panose="020B0609030804020204" pitchFamily="49" charset="0"/>
              </a:rPr>
              <a:t>on trait </a:t>
            </a:r>
            <a:r>
              <a:rPr kumimoji="0" lang="en-US" altLang="en-US" sz="1800" b="1" i="0" u="none" strike="noStrike" cap="none" normalizeH="0" baseline="0" dirty="0" err="1">
                <a:ln>
                  <a:noFill/>
                </a:ln>
                <a:solidFill>
                  <a:srgbClr val="00428C"/>
                </a:solidFill>
                <a:effectLst/>
                <a:latin typeface="Noto Sans" panose="020B0502040504020204" pitchFamily="34" charset="0"/>
                <a:ea typeface="Noto Mono" panose="020B0609030804020204" pitchFamily="49" charset="0"/>
                <a:cs typeface="Noto Mono" panose="020B0609030804020204" pitchFamily="49" charset="0"/>
              </a:rPr>
              <a:t>ModelGroupGrammarMixin</a:t>
            </a:r>
            <a:endParaRPr kumimoji="0" lang="en-US" altLang="en-US" sz="1800" b="1" i="0" u="none" strike="noStrike" cap="none" normalizeH="0" baseline="0" dirty="0">
              <a:ln>
                <a:noFill/>
              </a:ln>
              <a:solidFill>
                <a:srgbClr val="00428C"/>
              </a:solidFill>
              <a:effectLst/>
              <a:latin typeface="Noto Sans" panose="020B0502040504020204" pitchFamily="34" charset="0"/>
              <a:ea typeface="Noto Mono" panose="020B0609030804020204" pitchFamily="49" charset="0"/>
              <a:cs typeface="Noto Mon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rgbClr val="00428C"/>
              </a:solidFill>
              <a:latin typeface="Noto Mono" panose="020B0609030804020204" pitchFamily="49" charset="0"/>
              <a:ea typeface="Noto Mono" panose="020B0609030804020204" pitchFamily="49" charset="0"/>
              <a:cs typeface="Noto Mono" panose="020B0609030804020204" pitchFamily="49" charset="0"/>
            </a:endParaRPr>
          </a:p>
          <a:p>
            <a:pPr marL="0" indent="0" eaLnBrk="0" fontAlgn="base" hangingPunct="0">
              <a:spcBef>
                <a:spcPct val="0"/>
              </a:spcBef>
              <a:spcAft>
                <a:spcPct val="0"/>
              </a:spcAft>
              <a:buNone/>
            </a:pPr>
            <a:r>
              <a:rPr kumimoji="0" lang="en-US" altLang="en-US" sz="1800" b="1" i="0" u="none" strike="noStrike" cap="none" normalizeH="0" baseline="0" dirty="0">
                <a:ln>
                  <a:noFill/>
                </a:ln>
                <a:solidFill>
                  <a:srgbClr val="00428C"/>
                </a:solidFill>
                <a:effectLst/>
                <a:latin typeface="Noto Mono" panose="020B0609030804020204" pitchFamily="49" charset="0"/>
                <a:ea typeface="Noto Mono" panose="020B0609030804020204" pitchFamily="49" charset="0"/>
                <a:cs typeface="Noto Mono" panose="020B0609030804020204" pitchFamily="49" charset="0"/>
              </a:rPr>
              <a:t>lazy </a:t>
            </a:r>
            <a:r>
              <a:rPr kumimoji="0" lang="en-US" altLang="en-US" sz="1800" b="1" i="0" u="none" strike="noStrike" cap="none" normalizeH="0" baseline="0" dirty="0" err="1">
                <a:ln>
                  <a:noFill/>
                </a:ln>
                <a:solidFill>
                  <a:srgbClr val="00428C"/>
                </a:solidFill>
                <a:effectLst/>
                <a:latin typeface="Noto Mono" panose="020B0609030804020204" pitchFamily="49" charset="0"/>
                <a:ea typeface="Noto Mono" panose="020B0609030804020204" pitchFamily="49" charset="0"/>
                <a:cs typeface="Noto Mono" panose="020B0609030804020204" pitchFamily="49" charset="0"/>
              </a:rPr>
              <a:t>val</a:t>
            </a:r>
            <a:r>
              <a:rPr kumimoji="0" lang="en-US" altLang="en-US" sz="1800" b="1" i="0" u="none" strike="noStrike" cap="none" normalizeH="0" baseline="0" dirty="0">
                <a:ln>
                  <a:noFill/>
                </a:ln>
                <a:solidFill>
                  <a:srgbClr val="00428C"/>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1" u="none" strike="noStrike" cap="none" normalizeH="0" baseline="0" dirty="0" err="1">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termContentBody</a:t>
            </a:r>
            <a:r>
              <a:rPr kumimoji="0" lang="en-US" altLang="en-US" sz="1800" b="0" i="1" u="none" strike="noStrike" cap="none" normalizeH="0" baseline="0" dirty="0">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 prod {</a:t>
            </a:r>
            <a:br>
              <a:rPr kumimoji="0" lang="en-US" altLang="en-US" sz="1800" b="0" i="1" u="none" strike="noStrike" cap="none" normalizeH="0" baseline="0" dirty="0">
                <a:ln>
                  <a:noFill/>
                </a:ln>
                <a:solidFill>
                  <a:srgbClr val="8C8C8C"/>
                </a:solidFill>
                <a:effectLst/>
                <a:latin typeface="Noto Mono" panose="020B0609030804020204" pitchFamily="49" charset="0"/>
                <a:ea typeface="Noto Mono" panose="020B0609030804020204" pitchFamily="49" charset="0"/>
                <a:cs typeface="Noto Mono" panose="020B0609030804020204" pitchFamily="49" charset="0"/>
              </a:rPr>
            </a:br>
            <a:r>
              <a:rPr kumimoji="0" lang="en-US" altLang="en-US" sz="1800" b="0" i="1" u="none" strike="noStrike" cap="none" normalizeH="0" baseline="0" dirty="0">
                <a:ln>
                  <a:noFill/>
                </a:ln>
                <a:solidFill>
                  <a:srgbClr val="8C8C8C"/>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1" u="none" strike="noStrike" cap="none" normalizeH="0" baseline="0" dirty="0" err="1">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startGroupStmts</a:t>
            </a:r>
            <a:r>
              <a:rPr kumimoji="0" lang="en-US" altLang="en-US" sz="1800" b="0" i="1" u="none" strike="noStrike" cap="none" normalizeH="0" baseline="0" dirty="0">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1" u="none" strike="noStrike" cap="none" normalizeH="0" baseline="0" dirty="0" err="1">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groupLeftFraming</a:t>
            </a:r>
            <a:r>
              <a:rPr kumimoji="0" lang="en-US" altLang="en-US" sz="1800" b="0" i="1" u="none" strike="noStrike" cap="none" normalizeH="0" baseline="0" dirty="0">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1" u="none" strike="noStrike" cap="none" normalizeH="0" baseline="0" dirty="0" err="1">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groupContentWithDelims</a:t>
            </a:r>
            <a:r>
              <a:rPr kumimoji="0" lang="en-US" altLang="en-US" sz="1800" b="0" i="1" u="none" strike="noStrike" cap="none" normalizeH="0" baseline="0" dirty="0">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 </a:t>
            </a:r>
          </a:p>
          <a:p>
            <a:pPr marL="0" indent="0" eaLnBrk="0" fontAlgn="base" hangingPunct="0">
              <a:spcBef>
                <a:spcPct val="0"/>
              </a:spcBef>
              <a:spcAft>
                <a:spcPct val="0"/>
              </a:spcAft>
              <a:buNone/>
            </a:pPr>
            <a:r>
              <a:rPr lang="en-US" altLang="en-US" sz="1800" dirty="0">
                <a:solidFill>
                  <a:srgbClr val="080808"/>
                </a:solidFill>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1" u="none" strike="noStrike" cap="none" normalizeH="0" baseline="0" dirty="0" err="1">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groupRightFraming</a:t>
            </a:r>
            <a:r>
              <a:rPr kumimoji="0" lang="en-US" altLang="en-US" sz="1800" b="0" i="1" u="none" strike="noStrike" cap="none" normalizeH="0" baseline="0" dirty="0">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1" u="none" strike="noStrike" cap="none" normalizeH="0" baseline="0" dirty="0" err="1">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endGroupStmts</a:t>
            </a:r>
            <a:endParaRPr lang="en-US" altLang="en-US" sz="1800" i="1" dirty="0">
              <a:solidFill>
                <a:srgbClr val="004B9F"/>
              </a:solidFill>
              <a:latin typeface="Noto Mono" panose="020B0609030804020204" pitchFamily="49" charset="0"/>
              <a:ea typeface="Noto Mono" panose="020B0609030804020204" pitchFamily="49" charset="0"/>
              <a:cs typeface="Noto Mono" panose="020B0609030804020204" pitchFamily="49" charset="0"/>
            </a:endParaRPr>
          </a:p>
          <a:p>
            <a:pPr marL="0" indent="0" eaLnBrk="0" fontAlgn="base" hangingPunct="0">
              <a:spcBef>
                <a:spcPct val="0"/>
              </a:spcBef>
              <a:spcAft>
                <a:spcPct val="0"/>
              </a:spcAft>
              <a:buNone/>
            </a:pP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a:t>
            </a:r>
            <a:endParaRPr kumimoji="0" lang="en-US" altLang="en-US" sz="1800" b="0" i="0" u="none" strike="noStrike" cap="none" normalizeH="0" baseline="0" dirty="0">
              <a:ln>
                <a:noFill/>
              </a:ln>
              <a:solidFill>
                <a:schemeClr val="tx1"/>
              </a:solidFill>
              <a:effectLst/>
              <a:latin typeface="Noto Mono" panose="020B0609030804020204" pitchFamily="49" charset="0"/>
              <a:ea typeface="Noto Mono" panose="020B0609030804020204" pitchFamily="49" charset="0"/>
              <a:cs typeface="Noto Mon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1" u="none" strike="noStrike" cap="none" normalizeH="0" baseline="0" dirty="0">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endParaRPr>
          </a:p>
          <a:p>
            <a:pPr marL="0" indent="0" eaLnBrk="0" fontAlgn="base" hangingPunct="0">
              <a:spcBef>
                <a:spcPct val="0"/>
              </a:spcBef>
              <a:spcAft>
                <a:spcPct val="0"/>
              </a:spcAft>
              <a:buNone/>
            </a:pPr>
            <a:r>
              <a:rPr kumimoji="0" lang="en-US" altLang="en-US" sz="1800" b="1" i="0" u="none" strike="noStrike" cap="none" normalizeH="0" baseline="0" dirty="0">
                <a:ln>
                  <a:noFill/>
                </a:ln>
                <a:solidFill>
                  <a:srgbClr val="00428C"/>
                </a:solidFill>
                <a:effectLst/>
                <a:latin typeface="Noto Mono" panose="020B0609030804020204" pitchFamily="49" charset="0"/>
                <a:ea typeface="Noto Mono" panose="020B0609030804020204" pitchFamily="49" charset="0"/>
                <a:cs typeface="Noto Mono" panose="020B0609030804020204" pitchFamily="49" charset="0"/>
              </a:rPr>
              <a:t>lazy </a:t>
            </a:r>
            <a:r>
              <a:rPr kumimoji="0" lang="en-US" altLang="en-US" sz="1800" b="1" i="0" u="none" strike="noStrike" cap="none" normalizeH="0" baseline="0" dirty="0" err="1">
                <a:ln>
                  <a:noFill/>
                </a:ln>
                <a:solidFill>
                  <a:srgbClr val="00428C"/>
                </a:solidFill>
                <a:effectLst/>
                <a:latin typeface="Noto Mono" panose="020B0609030804020204" pitchFamily="49" charset="0"/>
                <a:ea typeface="Noto Mono" panose="020B0609030804020204" pitchFamily="49" charset="0"/>
                <a:cs typeface="Noto Mono" panose="020B0609030804020204" pitchFamily="49" charset="0"/>
              </a:rPr>
              <a:t>val</a:t>
            </a:r>
            <a:r>
              <a:rPr kumimoji="0" lang="en-US" altLang="en-US" sz="1800" b="1" i="0" u="none" strike="noStrike" cap="none" normalizeH="0" baseline="0" dirty="0">
                <a:ln>
                  <a:noFill/>
                </a:ln>
                <a:solidFill>
                  <a:srgbClr val="00428C"/>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1" u="none" strike="noStrike" cap="none" normalizeH="0" baseline="0" dirty="0" err="1">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groupLeftFraming</a:t>
            </a:r>
            <a:r>
              <a:rPr kumimoji="0" lang="en-US" altLang="en-US" sz="1800" b="0" i="1" u="none" strike="noStrike" cap="none" normalizeH="0" baseline="0" dirty="0">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 prod {</a:t>
            </a:r>
            <a:b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b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0" u="none" strike="noStrike" cap="none" normalizeH="0" baseline="0" dirty="0" err="1">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LeadingSkipRegion</a:t>
            </a: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 ~ </a:t>
            </a:r>
            <a:r>
              <a:rPr kumimoji="0" lang="en-US" altLang="en-US" sz="1800" b="0" i="0" u="none" strike="noStrike" cap="none" normalizeH="0" baseline="0" dirty="0" err="1">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AlignmentFill</a:t>
            </a: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a:t>
            </a:r>
            <a:b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b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a:t>
            </a:r>
          </a:p>
          <a:p>
            <a:pPr marL="0" indent="0" eaLnBrk="0" fontAlgn="base" hangingPunct="0">
              <a:spcBef>
                <a:spcPct val="0"/>
              </a:spcBef>
              <a:spcAft>
                <a:spcPct val="0"/>
              </a:spcAft>
              <a:buNone/>
            </a:pPr>
            <a:endParaRPr lang="en-US" altLang="en-US" sz="1800" dirty="0">
              <a:solidFill>
                <a:srgbClr val="080808"/>
              </a:solidFill>
              <a:latin typeface="Noto Mono" panose="020B0609030804020204" pitchFamily="49" charset="0"/>
              <a:ea typeface="Noto Mono" panose="020B0609030804020204" pitchFamily="49" charset="0"/>
              <a:cs typeface="Noto Mono" panose="020B0609030804020204" pitchFamily="49" charset="0"/>
            </a:endParaRPr>
          </a:p>
          <a:p>
            <a:pPr marL="0" indent="0" eaLnBrk="0" fontAlgn="base" hangingPunct="0">
              <a:spcBef>
                <a:spcPct val="0"/>
              </a:spcBef>
              <a:spcAft>
                <a:spcPct val="0"/>
              </a:spcAft>
              <a:buNone/>
            </a:pPr>
            <a:r>
              <a:rPr kumimoji="0" lang="en-US" altLang="en-US" sz="1800" b="1" i="0" u="none" strike="noStrike" cap="none" normalizeH="0" baseline="0" dirty="0">
                <a:ln>
                  <a:noFill/>
                </a:ln>
                <a:solidFill>
                  <a:srgbClr val="00428C"/>
                </a:solidFill>
                <a:effectLst/>
                <a:latin typeface="Noto Mono" panose="020B0609030804020204" pitchFamily="49" charset="0"/>
                <a:ea typeface="Noto Mono" panose="020B0609030804020204" pitchFamily="49" charset="0"/>
                <a:cs typeface="Noto Mono" panose="020B0609030804020204" pitchFamily="49" charset="0"/>
              </a:rPr>
              <a:t>lazy </a:t>
            </a:r>
            <a:r>
              <a:rPr kumimoji="0" lang="en-US" altLang="en-US" sz="1800" b="1" i="0" u="none" strike="noStrike" cap="none" normalizeH="0" baseline="0" dirty="0" err="1">
                <a:ln>
                  <a:noFill/>
                </a:ln>
                <a:solidFill>
                  <a:srgbClr val="00428C"/>
                </a:solidFill>
                <a:effectLst/>
                <a:latin typeface="Noto Mono" panose="020B0609030804020204" pitchFamily="49" charset="0"/>
                <a:ea typeface="Noto Mono" panose="020B0609030804020204" pitchFamily="49" charset="0"/>
                <a:cs typeface="Noto Mono" panose="020B0609030804020204" pitchFamily="49" charset="0"/>
              </a:rPr>
              <a:t>val</a:t>
            </a:r>
            <a:r>
              <a:rPr kumimoji="0" lang="en-US" altLang="en-US" sz="1800" b="1" i="0" u="none" strike="noStrike" cap="none" normalizeH="0" baseline="0" dirty="0">
                <a:ln>
                  <a:noFill/>
                </a:ln>
                <a:solidFill>
                  <a:srgbClr val="00428C"/>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1" u="none" strike="noStrike" cap="none" normalizeH="0" baseline="0" dirty="0" err="1">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groupContentWithDelims</a:t>
            </a:r>
            <a:r>
              <a:rPr kumimoji="0" lang="en-US" altLang="en-US" sz="1800" b="0" i="1" u="none" strike="noStrike" cap="none" normalizeH="0" baseline="0" dirty="0">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 prod {</a:t>
            </a:r>
            <a:b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b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1" u="none" strike="noStrike" cap="none" normalizeH="0" baseline="0" dirty="0" err="1">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initiatorRegion</a:t>
            </a:r>
            <a:r>
              <a:rPr kumimoji="0" lang="en-US" altLang="en-US" sz="1800" b="0" i="1" u="none" strike="noStrike" cap="none" normalizeH="0" baseline="0" dirty="0">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1" u="none" strike="noStrike" cap="none" normalizeH="0" baseline="0" dirty="0" err="1">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groupContent</a:t>
            </a:r>
            <a:r>
              <a:rPr kumimoji="0" lang="en-US" altLang="en-US" sz="1800" b="0" i="1" u="none" strike="noStrike" cap="none" normalizeH="0" baseline="0" dirty="0">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a:t>
            </a:r>
            <a:r>
              <a:rPr kumimoji="0" lang="en-US" altLang="en-US" sz="1800" b="0" i="1" u="none" strike="noStrike" cap="none" normalizeH="0" baseline="0" dirty="0">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 </a:t>
            </a:r>
            <a:r>
              <a:rPr kumimoji="0" lang="en-US" altLang="en-US" sz="1800" b="0" i="1" u="none" strike="noStrike" cap="none" normalizeH="0" baseline="0" dirty="0" err="1">
                <a:ln>
                  <a:noFill/>
                </a:ln>
                <a:solidFill>
                  <a:srgbClr val="004B9F"/>
                </a:solidFill>
                <a:effectLst/>
                <a:latin typeface="Noto Mono" panose="020B0609030804020204" pitchFamily="49" charset="0"/>
                <a:ea typeface="Noto Mono" panose="020B0609030804020204" pitchFamily="49" charset="0"/>
                <a:cs typeface="Noto Mono" panose="020B0609030804020204" pitchFamily="49" charset="0"/>
              </a:rPr>
              <a:t>terminatorRegion</a:t>
            </a:r>
            <a:endPar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endParaRPr>
          </a:p>
          <a:p>
            <a:pPr marL="0" indent="0" eaLnBrk="0" fontAlgn="base" hangingPunct="0">
              <a:spcBef>
                <a:spcPct val="0"/>
              </a:spcBef>
              <a:spcAft>
                <a:spcPct val="0"/>
              </a:spcAft>
              <a:buNone/>
            </a:pPr>
            <a:r>
              <a:rPr kumimoji="0" lang="en-US" altLang="en-US" sz="1800" b="0" i="0" u="none" strike="noStrike" cap="none" normalizeH="0" baseline="0" dirty="0">
                <a:ln>
                  <a:noFill/>
                </a:ln>
                <a:solidFill>
                  <a:srgbClr val="080808"/>
                </a:solidFill>
                <a:effectLst/>
                <a:latin typeface="Noto Mono" panose="020B0609030804020204" pitchFamily="49" charset="0"/>
                <a:ea typeface="Noto Mono" panose="020B0609030804020204" pitchFamily="49" charset="0"/>
                <a:cs typeface="Noto Mono" panose="020B0609030804020204" pitchFamily="49" charset="0"/>
              </a:rPr>
              <a:t>}</a:t>
            </a:r>
            <a:endParaRPr kumimoji="0" lang="en-US" altLang="en-US" sz="1800" b="0" i="0" u="none" strike="noStrike" cap="none" normalizeH="0" baseline="0" dirty="0">
              <a:ln>
                <a:noFill/>
              </a:ln>
              <a:solidFill>
                <a:schemeClr val="tx1"/>
              </a:solidFill>
              <a:effectLst/>
              <a:latin typeface="Noto Mono" panose="020B0609030804020204" pitchFamily="49" charset="0"/>
              <a:ea typeface="Noto Mono" panose="020B0609030804020204" pitchFamily="49" charset="0"/>
              <a:cs typeface="Noto Mono" panose="020B0609030804020204" pitchFamily="49" charset="0"/>
            </a:endParaRPr>
          </a:p>
        </p:txBody>
      </p:sp>
      <p:sp>
        <p:nvSpPr>
          <p:cNvPr id="6" name="Rectangle 2">
            <a:extLst>
              <a:ext uri="{FF2B5EF4-FFF2-40B4-BE49-F238E27FC236}">
                <a16:creationId xmlns:a16="http://schemas.microsoft.com/office/drawing/2014/main" id="{B46CB6D9-9EAF-CB44-E927-9EA8FE32D47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27A4B5F-7050-7245-4CB8-6FF8F813BC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64FAB32D-DEAF-BF61-095B-E2699D1DB964}"/>
              </a:ext>
            </a:extLst>
          </p:cNvPr>
          <p:cNvSpPr txBox="1">
            <a:spLocks noChangeArrowheads="1"/>
          </p:cNvSpPr>
          <p:nvPr/>
        </p:nvSpPr>
        <p:spPr bwMode="auto">
          <a:xfrm>
            <a:off x="2476258" y="4963710"/>
            <a:ext cx="7833812"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10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0"/>
              </a:spcBef>
              <a:spcAft>
                <a:spcPct val="0"/>
              </a:spcAft>
              <a:buFont typeface="Arial" panose="020B0604020202020204" pitchFamily="34" charset="0"/>
              <a:buNone/>
            </a:pPr>
            <a:r>
              <a:rPr lang="en-US" altLang="en-US" sz="1800" b="1" dirty="0">
                <a:solidFill>
                  <a:srgbClr val="00428C"/>
                </a:solidFill>
                <a:latin typeface="Noto Sans" panose="020B0502040504020204" pitchFamily="34" charset="0"/>
                <a:ea typeface="Noto Mono" panose="020B0609030804020204" pitchFamily="49" charset="0"/>
                <a:cs typeface="Noto Mono" panose="020B0609030804020204" pitchFamily="49" charset="0"/>
              </a:rPr>
              <a:t>on class </a:t>
            </a:r>
            <a:r>
              <a:rPr lang="en-US" altLang="en-US" sz="1800" b="1" dirty="0" err="1">
                <a:solidFill>
                  <a:srgbClr val="00428C"/>
                </a:solidFill>
                <a:latin typeface="Noto Sans" panose="020B0502040504020204" pitchFamily="34" charset="0"/>
                <a:ea typeface="Noto Mono" panose="020B0609030804020204" pitchFamily="49" charset="0"/>
                <a:cs typeface="Noto Mono" panose="020B0609030804020204" pitchFamily="49" charset="0"/>
              </a:rPr>
              <a:t>InitiatedTerminatedMixin</a:t>
            </a:r>
            <a:endParaRPr lang="en-US" altLang="en-US" sz="1800" b="1" dirty="0">
              <a:solidFill>
                <a:srgbClr val="00428C"/>
              </a:solidFill>
              <a:latin typeface="Noto Sans" panose="020B0502040504020204" pitchFamily="34" charset="0"/>
              <a:ea typeface="Noto Mono" panose="020B0609030804020204" pitchFamily="49" charset="0"/>
              <a:cs typeface="Noto Mono" panose="020B0609030804020204" pitchFamily="49" charset="0"/>
            </a:endParaRPr>
          </a:p>
          <a:p>
            <a:pPr marL="0" indent="0" eaLnBrk="0" fontAlgn="base" hangingPunct="0">
              <a:spcBef>
                <a:spcPct val="0"/>
              </a:spcBef>
              <a:spcAft>
                <a:spcPct val="0"/>
              </a:spcAft>
              <a:buFont typeface="Arial" panose="020B0604020202020204" pitchFamily="34" charset="0"/>
              <a:buNone/>
            </a:pPr>
            <a:endParaRPr lang="en-US" altLang="en-US" sz="1800" dirty="0">
              <a:latin typeface="Noto Mono" panose="020B0609030804020204" pitchFamily="49" charset="0"/>
              <a:ea typeface="Noto Mono" panose="020B0609030804020204" pitchFamily="49" charset="0"/>
              <a:cs typeface="Noto Mono" panose="020B0609030804020204" pitchFamily="49" charset="0"/>
            </a:endParaRPr>
          </a:p>
          <a:p>
            <a:pPr marL="0" indent="0" eaLnBrk="0" fontAlgn="base" hangingPunct="0">
              <a:spcBef>
                <a:spcPct val="0"/>
              </a:spcBef>
              <a:spcAft>
                <a:spcPct val="0"/>
              </a:spcAft>
              <a:buFont typeface="Arial" panose="020B0604020202020204" pitchFamily="34" charset="0"/>
              <a:buNone/>
            </a:pPr>
            <a:r>
              <a:rPr lang="en-US" altLang="en-US" sz="1800" b="1" dirty="0">
                <a:solidFill>
                  <a:srgbClr val="00428C"/>
                </a:solidFill>
                <a:latin typeface="Noto Mono" panose="020B0609030804020204" pitchFamily="49" charset="0"/>
                <a:ea typeface="Noto Mono" panose="020B0609030804020204" pitchFamily="49" charset="0"/>
                <a:cs typeface="Noto Mono" panose="020B0609030804020204" pitchFamily="49" charset="0"/>
              </a:rPr>
              <a:t>lazy </a:t>
            </a:r>
            <a:r>
              <a:rPr lang="en-US" altLang="en-US" sz="1800" b="1" dirty="0" err="1">
                <a:solidFill>
                  <a:srgbClr val="00428C"/>
                </a:solidFill>
                <a:latin typeface="Noto Mono" panose="020B0609030804020204" pitchFamily="49" charset="0"/>
                <a:ea typeface="Noto Mono" panose="020B0609030804020204" pitchFamily="49" charset="0"/>
                <a:cs typeface="Noto Mono" panose="020B0609030804020204" pitchFamily="49" charset="0"/>
              </a:rPr>
              <a:t>val</a:t>
            </a:r>
            <a:r>
              <a:rPr lang="en-US" altLang="en-US" sz="1800" b="1" dirty="0">
                <a:solidFill>
                  <a:srgbClr val="00428C"/>
                </a:solidFill>
                <a:latin typeface="Noto Mono" panose="020B0609030804020204" pitchFamily="49" charset="0"/>
                <a:ea typeface="Noto Mono" panose="020B0609030804020204" pitchFamily="49" charset="0"/>
                <a:cs typeface="Noto Mono" panose="020B0609030804020204" pitchFamily="49" charset="0"/>
              </a:rPr>
              <a:t> </a:t>
            </a:r>
            <a:r>
              <a:rPr lang="en-US" altLang="en-US" sz="1800" i="1" dirty="0" err="1">
                <a:solidFill>
                  <a:srgbClr val="004B9F"/>
                </a:solidFill>
                <a:latin typeface="Noto Mono" panose="020B0609030804020204" pitchFamily="49" charset="0"/>
                <a:ea typeface="Noto Mono" panose="020B0609030804020204" pitchFamily="49" charset="0"/>
                <a:cs typeface="Noto Mono" panose="020B0609030804020204" pitchFamily="49" charset="0"/>
              </a:rPr>
              <a:t>terminatorRegion</a:t>
            </a:r>
            <a:r>
              <a:rPr lang="en-US" altLang="en-US" sz="1800" i="1" dirty="0">
                <a:solidFill>
                  <a:srgbClr val="004B9F"/>
                </a:solidFill>
                <a:latin typeface="Noto Mono" panose="020B0609030804020204" pitchFamily="49" charset="0"/>
                <a:ea typeface="Noto Mono" panose="020B0609030804020204" pitchFamily="49" charset="0"/>
                <a:cs typeface="Noto Mono" panose="020B0609030804020204" pitchFamily="49" charset="0"/>
              </a:rPr>
              <a:t> </a:t>
            </a:r>
            <a:r>
              <a:rPr lang="en-US" altLang="en-US" sz="1800" dirty="0">
                <a:solidFill>
                  <a:srgbClr val="080808"/>
                </a:solidFill>
                <a:latin typeface="Noto Mono" panose="020B0609030804020204" pitchFamily="49" charset="0"/>
                <a:ea typeface="Noto Mono" panose="020B0609030804020204" pitchFamily="49" charset="0"/>
                <a:cs typeface="Noto Mono" panose="020B0609030804020204" pitchFamily="49" charset="0"/>
              </a:rPr>
              <a:t>= </a:t>
            </a:r>
          </a:p>
          <a:p>
            <a:pPr marL="0" indent="0" eaLnBrk="0" fontAlgn="base" hangingPunct="0">
              <a:spcBef>
                <a:spcPct val="0"/>
              </a:spcBef>
              <a:spcAft>
                <a:spcPct val="0"/>
              </a:spcAft>
              <a:buFont typeface="Arial" panose="020B0604020202020204" pitchFamily="34" charset="0"/>
              <a:buNone/>
            </a:pPr>
            <a:r>
              <a:rPr lang="en-US" altLang="en-US" sz="1800" dirty="0">
                <a:solidFill>
                  <a:srgbClr val="080808"/>
                </a:solidFill>
                <a:latin typeface="Noto Mono" panose="020B0609030804020204" pitchFamily="49" charset="0"/>
                <a:ea typeface="Noto Mono" panose="020B0609030804020204" pitchFamily="49" charset="0"/>
                <a:cs typeface="Noto Mono" panose="020B0609030804020204" pitchFamily="49" charset="0"/>
              </a:rPr>
              <a:t>  prod(</a:t>
            </a:r>
            <a:r>
              <a:rPr lang="en-US" altLang="en-US" sz="1800" i="1" dirty="0" err="1">
                <a:solidFill>
                  <a:srgbClr val="004B9F"/>
                </a:solidFill>
                <a:latin typeface="Noto Mono" panose="020B0609030804020204" pitchFamily="49" charset="0"/>
                <a:ea typeface="Noto Mono" panose="020B0609030804020204" pitchFamily="49" charset="0"/>
                <a:cs typeface="Noto Mono" panose="020B0609030804020204" pitchFamily="49" charset="0"/>
              </a:rPr>
              <a:t>hasTerminator</a:t>
            </a:r>
            <a:r>
              <a:rPr lang="en-US" altLang="en-US" sz="1800" dirty="0">
                <a:solidFill>
                  <a:srgbClr val="080808"/>
                </a:solidFill>
                <a:latin typeface="Noto Mono" panose="020B0609030804020204" pitchFamily="49" charset="0"/>
                <a:ea typeface="Noto Mono" panose="020B0609030804020204" pitchFamily="49" charset="0"/>
                <a:cs typeface="Noto Mono" panose="020B0609030804020204" pitchFamily="49" charset="0"/>
              </a:rPr>
              <a:t>) { </a:t>
            </a:r>
            <a:r>
              <a:rPr lang="en-US" altLang="en-US" sz="1800" i="1" dirty="0" err="1">
                <a:solidFill>
                  <a:srgbClr val="004B9F"/>
                </a:solidFill>
                <a:latin typeface="Noto Mono" panose="020B0609030804020204" pitchFamily="49" charset="0"/>
                <a:ea typeface="Noto Mono" panose="020B0609030804020204" pitchFamily="49" charset="0"/>
                <a:cs typeface="Noto Mono" panose="020B0609030804020204" pitchFamily="49" charset="0"/>
              </a:rPr>
              <a:t>delimMTA</a:t>
            </a:r>
            <a:r>
              <a:rPr lang="en-US" altLang="en-US" sz="1800" i="1" dirty="0">
                <a:solidFill>
                  <a:srgbClr val="004B9F"/>
                </a:solidFill>
                <a:latin typeface="Noto Mono" panose="020B0609030804020204" pitchFamily="49" charset="0"/>
                <a:ea typeface="Noto Mono" panose="020B0609030804020204" pitchFamily="49" charset="0"/>
                <a:cs typeface="Noto Mono" panose="020B0609030804020204" pitchFamily="49" charset="0"/>
              </a:rPr>
              <a:t> </a:t>
            </a:r>
            <a:r>
              <a:rPr lang="en-US" altLang="en-US" sz="1800" dirty="0">
                <a:solidFill>
                  <a:srgbClr val="080808"/>
                </a:solidFill>
                <a:latin typeface="Noto Mono" panose="020B0609030804020204" pitchFamily="49" charset="0"/>
                <a:ea typeface="Noto Mono" panose="020B0609030804020204" pitchFamily="49" charset="0"/>
                <a:cs typeface="Noto Mono" panose="020B0609030804020204" pitchFamily="49" charset="0"/>
              </a:rPr>
              <a:t>~ Terminator() }</a:t>
            </a:r>
            <a:endParaRPr lang="en-US" altLang="en-US" sz="1800" dirty="0">
              <a:latin typeface="Noto Mono" panose="020B0609030804020204" pitchFamily="49" charset="0"/>
              <a:ea typeface="Noto Mono" panose="020B0609030804020204" pitchFamily="49" charset="0"/>
              <a:cs typeface="Noto Mono" panose="020B0609030804020204" pitchFamily="49" charset="0"/>
            </a:endParaRPr>
          </a:p>
        </p:txBody>
      </p:sp>
    </p:spTree>
    <p:extLst>
      <p:ext uri="{BB962C8B-B14F-4D97-AF65-F5344CB8AC3E}">
        <p14:creationId xmlns:p14="http://schemas.microsoft.com/office/powerpoint/2010/main" val="1242905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26BCB1-6F35-C53F-419A-D925A1EDC3F4}"/>
              </a:ext>
            </a:extLst>
          </p:cNvPr>
          <p:cNvSpPr>
            <a:spLocks noGrp="1"/>
          </p:cNvSpPr>
          <p:nvPr>
            <p:ph type="title" idx="10"/>
          </p:nvPr>
        </p:nvSpPr>
        <p:spPr/>
        <p:txBody>
          <a:bodyPr/>
          <a:lstStyle/>
          <a:p>
            <a:r>
              <a:rPr lang="en-US" dirty="0"/>
              <a:t>C-code Runtime</a:t>
            </a:r>
            <a:br>
              <a:rPr lang="en-US" dirty="0"/>
            </a:br>
            <a:r>
              <a:rPr lang="en-US" sz="2800" dirty="0"/>
              <a:t>aka "Runtime 2"</a:t>
            </a:r>
            <a:endParaRPr lang="en-US" dirty="0"/>
          </a:p>
        </p:txBody>
      </p:sp>
      <p:sp>
        <p:nvSpPr>
          <p:cNvPr id="4" name="Slide Number Placeholder 3">
            <a:extLst>
              <a:ext uri="{FF2B5EF4-FFF2-40B4-BE49-F238E27FC236}">
                <a16:creationId xmlns:a16="http://schemas.microsoft.com/office/drawing/2014/main" id="{62A770B4-A23C-08C6-6489-4066C3CAECE4}"/>
              </a:ext>
            </a:extLst>
          </p:cNvPr>
          <p:cNvSpPr>
            <a:spLocks noGrp="1"/>
          </p:cNvSpPr>
          <p:nvPr>
            <p:ph type="sldNum" idx="11"/>
          </p:nvPr>
        </p:nvSpPr>
        <p:spPr/>
        <p:txBody>
          <a:bodyPr/>
          <a:lstStyle/>
          <a:p>
            <a:pPr algn="r">
              <a:lnSpc>
                <a:spcPct val="100000"/>
              </a:lnSpc>
            </a:pPr>
            <a:fld id="{12577B02-A1D1-463A-981D-1390603FF1D0}" type="slidenum">
              <a:rPr lang="en-US" sz="1200" b="0" strike="noStrike" spc="-1" smtClean="0">
                <a:solidFill>
                  <a:srgbClr val="B2B2B2"/>
                </a:solidFill>
                <a:latin typeface="Noto Sans"/>
              </a:rPr>
              <a:t>32</a:t>
            </a:fld>
            <a:endParaRPr lang="en-US" sz="1200" b="0" strike="noStrike" spc="-1">
              <a:latin typeface="Times New Roman"/>
            </a:endParaRPr>
          </a:p>
        </p:txBody>
      </p:sp>
      <p:sp>
        <p:nvSpPr>
          <p:cNvPr id="2" name="TextBox 1">
            <a:extLst>
              <a:ext uri="{FF2B5EF4-FFF2-40B4-BE49-F238E27FC236}">
                <a16:creationId xmlns:a16="http://schemas.microsoft.com/office/drawing/2014/main" id="{B0DFB46C-76B6-5DF9-EEBF-7782E8D3BF8A}"/>
              </a:ext>
            </a:extLst>
          </p:cNvPr>
          <p:cNvSpPr txBox="1"/>
          <p:nvPr/>
        </p:nvSpPr>
        <p:spPr>
          <a:xfrm>
            <a:off x="5297996" y="5201174"/>
            <a:ext cx="6173485" cy="369332"/>
          </a:xfrm>
          <a:prstGeom prst="rect">
            <a:avLst/>
          </a:prstGeom>
          <a:noFill/>
        </p:spPr>
        <p:txBody>
          <a:bodyPr wrap="none" rtlCol="0">
            <a:spAutoFit/>
          </a:bodyPr>
          <a:lstStyle/>
          <a:p>
            <a:r>
              <a:rPr lang="en-US" dirty="0">
                <a:solidFill>
                  <a:schemeClr val="accent3">
                    <a:lumMod val="50000"/>
                  </a:schemeClr>
                </a:solidFill>
              </a:rPr>
              <a:t>Mostly a contribution of John </a:t>
            </a:r>
            <a:r>
              <a:rPr lang="en-US" dirty="0" err="1">
                <a:solidFill>
                  <a:schemeClr val="accent3">
                    <a:lumMod val="50000"/>
                  </a:schemeClr>
                </a:solidFill>
              </a:rPr>
              <a:t>Interrante</a:t>
            </a:r>
            <a:r>
              <a:rPr lang="en-US" dirty="0">
                <a:solidFill>
                  <a:schemeClr val="accent3">
                    <a:lumMod val="50000"/>
                  </a:schemeClr>
                </a:solidFill>
              </a:rPr>
              <a:t> of GE Research</a:t>
            </a:r>
          </a:p>
        </p:txBody>
      </p:sp>
    </p:spTree>
    <p:extLst>
      <p:ext uri="{BB962C8B-B14F-4D97-AF65-F5344CB8AC3E}">
        <p14:creationId xmlns:p14="http://schemas.microsoft.com/office/powerpoint/2010/main" val="1270776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6EFF4-A19E-D8DA-2522-6E561FB614F9}"/>
              </a:ext>
            </a:extLst>
          </p:cNvPr>
          <p:cNvSpPr>
            <a:spLocks noGrp="1"/>
          </p:cNvSpPr>
          <p:nvPr>
            <p:ph type="title"/>
          </p:nvPr>
        </p:nvSpPr>
        <p:spPr/>
        <p:txBody>
          <a:bodyPr/>
          <a:lstStyle/>
          <a:p>
            <a:r>
              <a:rPr lang="en-US" dirty="0"/>
              <a:t>Daffodil Schema Compilation</a:t>
            </a:r>
          </a:p>
        </p:txBody>
      </p:sp>
      <p:sp>
        <p:nvSpPr>
          <p:cNvPr id="4" name="Slide Number Placeholder 3">
            <a:extLst>
              <a:ext uri="{FF2B5EF4-FFF2-40B4-BE49-F238E27FC236}">
                <a16:creationId xmlns:a16="http://schemas.microsoft.com/office/drawing/2014/main" id="{D858E47E-CF49-07C6-C1BA-5D468D920E47}"/>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33</a:t>
            </a:fld>
            <a:endParaRPr lang="en-US" sz="1200" b="0" strike="noStrike" spc="-1">
              <a:latin typeface="Times New Roman"/>
            </a:endParaRPr>
          </a:p>
        </p:txBody>
      </p:sp>
      <p:sp>
        <p:nvSpPr>
          <p:cNvPr id="6" name="Rectangle 5">
            <a:extLst>
              <a:ext uri="{FF2B5EF4-FFF2-40B4-BE49-F238E27FC236}">
                <a16:creationId xmlns:a16="http://schemas.microsoft.com/office/drawing/2014/main" id="{37F6AAC0-3648-E23B-86C8-16497C8FB785}"/>
              </a:ext>
            </a:extLst>
          </p:cNvPr>
          <p:cNvSpPr/>
          <p:nvPr/>
        </p:nvSpPr>
        <p:spPr>
          <a:xfrm>
            <a:off x="2430780" y="2858752"/>
            <a:ext cx="1158240" cy="1264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DSOM</a:t>
            </a:r>
          </a:p>
        </p:txBody>
      </p:sp>
      <p:sp>
        <p:nvSpPr>
          <p:cNvPr id="7" name="Rectangle 6">
            <a:extLst>
              <a:ext uri="{FF2B5EF4-FFF2-40B4-BE49-F238E27FC236}">
                <a16:creationId xmlns:a16="http://schemas.microsoft.com/office/drawing/2014/main" id="{B525BAA5-E6DD-1320-F38C-AFBCFABBA10F}"/>
              </a:ext>
            </a:extLst>
          </p:cNvPr>
          <p:cNvSpPr/>
          <p:nvPr/>
        </p:nvSpPr>
        <p:spPr>
          <a:xfrm>
            <a:off x="4107180" y="2858752"/>
            <a:ext cx="1158240" cy="1264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Gram</a:t>
            </a:r>
          </a:p>
        </p:txBody>
      </p:sp>
      <p:cxnSp>
        <p:nvCxnSpPr>
          <p:cNvPr id="9" name="Straight Arrow Connector 8">
            <a:extLst>
              <a:ext uri="{FF2B5EF4-FFF2-40B4-BE49-F238E27FC236}">
                <a16:creationId xmlns:a16="http://schemas.microsoft.com/office/drawing/2014/main" id="{E50945AE-3D96-A910-7396-289935743208}"/>
              </a:ext>
            </a:extLst>
          </p:cNvPr>
          <p:cNvCxnSpPr>
            <a:stCxn id="6" idx="3"/>
            <a:endCxn id="7" idx="1"/>
          </p:cNvCxnSpPr>
          <p:nvPr/>
        </p:nvCxnSpPr>
        <p:spPr>
          <a:xfrm>
            <a:off x="3589020" y="3491212"/>
            <a:ext cx="5181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798C5FC-9102-9542-B99E-FFA69281809C}"/>
              </a:ext>
            </a:extLst>
          </p:cNvPr>
          <p:cNvSpPr/>
          <p:nvPr/>
        </p:nvSpPr>
        <p:spPr>
          <a:xfrm>
            <a:off x="6096000" y="1551958"/>
            <a:ext cx="2415540" cy="17269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Runtime 1</a:t>
            </a:r>
          </a:p>
          <a:p>
            <a:pPr algn="ctr"/>
            <a:r>
              <a:rPr lang="en-US" dirty="0">
                <a:solidFill>
                  <a:schemeClr val="tx1"/>
                </a:solidFill>
              </a:rPr>
              <a:t>Traverses Gram &amp;</a:t>
            </a:r>
          </a:p>
          <a:p>
            <a:pPr algn="ctr"/>
            <a:r>
              <a:rPr lang="en-US" dirty="0">
                <a:solidFill>
                  <a:schemeClr val="tx1"/>
                </a:solidFill>
              </a:rPr>
              <a:t>Assembles</a:t>
            </a:r>
          </a:p>
          <a:p>
            <a:pPr algn="ctr"/>
            <a:r>
              <a:rPr lang="en-US" dirty="0">
                <a:solidFill>
                  <a:schemeClr val="tx1"/>
                </a:solidFill>
              </a:rPr>
              <a:t>Primitives + Combinators</a:t>
            </a:r>
          </a:p>
        </p:txBody>
      </p:sp>
      <p:sp>
        <p:nvSpPr>
          <p:cNvPr id="11" name="Rectangle 10">
            <a:extLst>
              <a:ext uri="{FF2B5EF4-FFF2-40B4-BE49-F238E27FC236}">
                <a16:creationId xmlns:a16="http://schemas.microsoft.com/office/drawing/2014/main" id="{0DED7604-C2D2-7716-4E90-1A990E01DF85}"/>
              </a:ext>
            </a:extLst>
          </p:cNvPr>
          <p:cNvSpPr/>
          <p:nvPr/>
        </p:nvSpPr>
        <p:spPr>
          <a:xfrm>
            <a:off x="6096000" y="3873291"/>
            <a:ext cx="2415540" cy="19194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Runtime 2</a:t>
            </a:r>
          </a:p>
          <a:p>
            <a:pPr algn="ctr"/>
            <a:r>
              <a:rPr lang="en-US" dirty="0">
                <a:solidFill>
                  <a:schemeClr val="tx1"/>
                </a:solidFill>
              </a:rPr>
              <a:t>Traverses Gram &amp;</a:t>
            </a:r>
          </a:p>
          <a:p>
            <a:pPr algn="ctr"/>
            <a:r>
              <a:rPr lang="en-US" dirty="0">
                <a:solidFill>
                  <a:schemeClr val="tx1"/>
                </a:solidFill>
              </a:rPr>
              <a:t>Generates .c/.h</a:t>
            </a:r>
          </a:p>
        </p:txBody>
      </p:sp>
      <p:cxnSp>
        <p:nvCxnSpPr>
          <p:cNvPr id="12" name="Straight Arrow Connector 11">
            <a:extLst>
              <a:ext uri="{FF2B5EF4-FFF2-40B4-BE49-F238E27FC236}">
                <a16:creationId xmlns:a16="http://schemas.microsoft.com/office/drawing/2014/main" id="{4BE8BB68-2EEA-5817-ADA4-EBE46811DE4D}"/>
              </a:ext>
            </a:extLst>
          </p:cNvPr>
          <p:cNvCxnSpPr>
            <a:cxnSpLocks/>
            <a:stCxn id="7" idx="3"/>
            <a:endCxn id="10" idx="1"/>
          </p:cNvCxnSpPr>
          <p:nvPr/>
        </p:nvCxnSpPr>
        <p:spPr>
          <a:xfrm flipV="1">
            <a:off x="5265420" y="2415444"/>
            <a:ext cx="830580" cy="1075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02D8517-95D6-30B9-B7F9-B332E21BE1D5}"/>
              </a:ext>
            </a:extLst>
          </p:cNvPr>
          <p:cNvCxnSpPr>
            <a:cxnSpLocks/>
            <a:stCxn id="7" idx="3"/>
            <a:endCxn id="11" idx="1"/>
          </p:cNvCxnSpPr>
          <p:nvPr/>
        </p:nvCxnSpPr>
        <p:spPr>
          <a:xfrm>
            <a:off x="5265420" y="3491212"/>
            <a:ext cx="830580" cy="13418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Flowchart: Multidocument 17">
            <a:extLst>
              <a:ext uri="{FF2B5EF4-FFF2-40B4-BE49-F238E27FC236}">
                <a16:creationId xmlns:a16="http://schemas.microsoft.com/office/drawing/2014/main" id="{23C3FB7C-402A-6E60-B087-B986B4D9293A}"/>
              </a:ext>
            </a:extLst>
          </p:cNvPr>
          <p:cNvSpPr/>
          <p:nvPr/>
        </p:nvSpPr>
        <p:spPr>
          <a:xfrm>
            <a:off x="795720" y="2992102"/>
            <a:ext cx="1276920" cy="99822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DFDL Schema</a:t>
            </a:r>
          </a:p>
        </p:txBody>
      </p:sp>
      <p:sp>
        <p:nvSpPr>
          <p:cNvPr id="19" name="Flowchart: Document 18">
            <a:extLst>
              <a:ext uri="{FF2B5EF4-FFF2-40B4-BE49-F238E27FC236}">
                <a16:creationId xmlns:a16="http://schemas.microsoft.com/office/drawing/2014/main" id="{1D4B9837-A8D7-A261-6DAC-F45C0F2846EC}"/>
              </a:ext>
            </a:extLst>
          </p:cNvPr>
          <p:cNvSpPr/>
          <p:nvPr/>
        </p:nvSpPr>
        <p:spPr>
          <a:xfrm>
            <a:off x="9890969" y="1909372"/>
            <a:ext cx="1668780" cy="1013460"/>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Saved Parser + Unparser</a:t>
            </a:r>
          </a:p>
        </p:txBody>
      </p:sp>
      <p:sp>
        <p:nvSpPr>
          <p:cNvPr id="22" name="Flowchart: Multidocument 21">
            <a:extLst>
              <a:ext uri="{FF2B5EF4-FFF2-40B4-BE49-F238E27FC236}">
                <a16:creationId xmlns:a16="http://schemas.microsoft.com/office/drawing/2014/main" id="{13D5ED06-FF06-8DBD-F6C3-6C902520BD75}"/>
              </a:ext>
            </a:extLst>
          </p:cNvPr>
          <p:cNvSpPr/>
          <p:nvPr/>
        </p:nvSpPr>
        <p:spPr>
          <a:xfrm>
            <a:off x="9890969" y="4333916"/>
            <a:ext cx="1668780" cy="99822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C-code</a:t>
            </a:r>
          </a:p>
          <a:p>
            <a:pPr algn="ctr"/>
            <a:r>
              <a:rPr lang="en-US" dirty="0">
                <a:solidFill>
                  <a:schemeClr val="tx1"/>
                </a:solidFill>
              </a:rPr>
              <a:t>(.c and .h)</a:t>
            </a:r>
          </a:p>
        </p:txBody>
      </p:sp>
      <p:cxnSp>
        <p:nvCxnSpPr>
          <p:cNvPr id="23" name="Straight Arrow Connector 22">
            <a:extLst>
              <a:ext uri="{FF2B5EF4-FFF2-40B4-BE49-F238E27FC236}">
                <a16:creationId xmlns:a16="http://schemas.microsoft.com/office/drawing/2014/main" id="{C9724EC1-19FF-22B1-A7EC-F97F2E7F0463}"/>
              </a:ext>
            </a:extLst>
          </p:cNvPr>
          <p:cNvCxnSpPr>
            <a:cxnSpLocks/>
            <a:stCxn id="10" idx="3"/>
            <a:endCxn id="19" idx="1"/>
          </p:cNvCxnSpPr>
          <p:nvPr/>
        </p:nvCxnSpPr>
        <p:spPr>
          <a:xfrm>
            <a:off x="8511540" y="2415444"/>
            <a:ext cx="1379429" cy="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E1876F3-C4EF-1437-E668-52C4AF3DC5EA}"/>
              </a:ext>
            </a:extLst>
          </p:cNvPr>
          <p:cNvCxnSpPr>
            <a:cxnSpLocks/>
            <a:stCxn id="11" idx="3"/>
            <a:endCxn id="22" idx="1"/>
          </p:cNvCxnSpPr>
          <p:nvPr/>
        </p:nvCxnSpPr>
        <p:spPr>
          <a:xfrm flipV="1">
            <a:off x="8511540" y="4833026"/>
            <a:ext cx="137942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1F03445-1F4F-7E45-0EF7-8888BE831D61}"/>
              </a:ext>
            </a:extLst>
          </p:cNvPr>
          <p:cNvCxnSpPr>
            <a:cxnSpLocks/>
            <a:stCxn id="18" idx="3"/>
            <a:endCxn id="6" idx="1"/>
          </p:cNvCxnSpPr>
          <p:nvPr/>
        </p:nvCxnSpPr>
        <p:spPr>
          <a:xfrm>
            <a:off x="2072640" y="3491212"/>
            <a:ext cx="3581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EE5D24E-493F-24D3-0460-DCAEDEBEB991}"/>
              </a:ext>
            </a:extLst>
          </p:cNvPr>
          <p:cNvSpPr txBox="1"/>
          <p:nvPr/>
        </p:nvSpPr>
        <p:spPr>
          <a:xfrm>
            <a:off x="8588747" y="2088859"/>
            <a:ext cx="1225015" cy="646331"/>
          </a:xfrm>
          <a:prstGeom prst="rect">
            <a:avLst/>
          </a:prstGeom>
          <a:noFill/>
        </p:spPr>
        <p:txBody>
          <a:bodyPr wrap="none" rtlCol="0">
            <a:spAutoFit/>
          </a:bodyPr>
          <a:lstStyle/>
          <a:p>
            <a:r>
              <a:rPr lang="en-US" dirty="0"/>
              <a:t>Serialized</a:t>
            </a:r>
          </a:p>
          <a:p>
            <a:r>
              <a:rPr lang="en-US" dirty="0"/>
              <a:t>Objects</a:t>
            </a:r>
          </a:p>
        </p:txBody>
      </p:sp>
      <p:sp>
        <p:nvSpPr>
          <p:cNvPr id="54" name="TextBox 53">
            <a:extLst>
              <a:ext uri="{FF2B5EF4-FFF2-40B4-BE49-F238E27FC236}">
                <a16:creationId xmlns:a16="http://schemas.microsoft.com/office/drawing/2014/main" id="{F689A0B0-E2E5-AE97-F0BA-725A93C5084C}"/>
              </a:ext>
            </a:extLst>
          </p:cNvPr>
          <p:cNvSpPr txBox="1"/>
          <p:nvPr/>
        </p:nvSpPr>
        <p:spPr>
          <a:xfrm>
            <a:off x="8582559" y="4509860"/>
            <a:ext cx="1260281" cy="646331"/>
          </a:xfrm>
          <a:prstGeom prst="rect">
            <a:avLst/>
          </a:prstGeom>
          <a:noFill/>
        </p:spPr>
        <p:txBody>
          <a:bodyPr wrap="none" rtlCol="0">
            <a:spAutoFit/>
          </a:bodyPr>
          <a:lstStyle/>
          <a:p>
            <a:r>
              <a:rPr lang="en-US" dirty="0"/>
              <a:t>Write text</a:t>
            </a:r>
          </a:p>
          <a:p>
            <a:r>
              <a:rPr lang="en-US" dirty="0"/>
              <a:t>files</a:t>
            </a:r>
          </a:p>
        </p:txBody>
      </p:sp>
    </p:spTree>
    <p:extLst>
      <p:ext uri="{BB962C8B-B14F-4D97-AF65-F5344CB8AC3E}">
        <p14:creationId xmlns:p14="http://schemas.microsoft.com/office/powerpoint/2010/main" val="630541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6124-993E-D508-55B7-4DE7B05CB058}"/>
              </a:ext>
            </a:extLst>
          </p:cNvPr>
          <p:cNvSpPr>
            <a:spLocks noGrp="1"/>
          </p:cNvSpPr>
          <p:nvPr>
            <p:ph type="title" idx="10"/>
          </p:nvPr>
        </p:nvSpPr>
        <p:spPr/>
        <p:txBody>
          <a:bodyPr/>
          <a:lstStyle/>
          <a:p>
            <a:r>
              <a:rPr lang="en-US" dirty="0"/>
              <a:t>Runtime 2: Different Goals</a:t>
            </a:r>
          </a:p>
        </p:txBody>
      </p:sp>
      <p:sp>
        <p:nvSpPr>
          <p:cNvPr id="4" name="Text Placeholder 3">
            <a:extLst>
              <a:ext uri="{FF2B5EF4-FFF2-40B4-BE49-F238E27FC236}">
                <a16:creationId xmlns:a16="http://schemas.microsoft.com/office/drawing/2014/main" id="{7F243D0A-284C-9A55-042D-FE667C6AE5CC}"/>
              </a:ext>
            </a:extLst>
          </p:cNvPr>
          <p:cNvSpPr>
            <a:spLocks noGrp="1"/>
          </p:cNvSpPr>
          <p:nvPr>
            <p:ph type="body" sz="quarter" idx="11"/>
          </p:nvPr>
        </p:nvSpPr>
        <p:spPr/>
        <p:txBody>
          <a:bodyPr>
            <a:normAutofit lnSpcReduction="10000"/>
          </a:bodyPr>
          <a:lstStyle/>
          <a:p>
            <a:r>
              <a:rPr lang="en-US" dirty="0"/>
              <a:t>Accepts Restrictions on DFDL for simplicity and performance</a:t>
            </a:r>
          </a:p>
          <a:p>
            <a:pPr lvl="1"/>
            <a:r>
              <a:rPr lang="en-US" dirty="0"/>
              <a:t>Deterministic - no backtracking</a:t>
            </a:r>
          </a:p>
          <a:p>
            <a:pPr lvl="1"/>
            <a:r>
              <a:rPr lang="en-US" dirty="0"/>
              <a:t>Must fit in memory - no streaming</a:t>
            </a:r>
          </a:p>
          <a:p>
            <a:pPr lvl="1"/>
            <a:r>
              <a:rPr lang="en-US" dirty="0"/>
              <a:t>Focus on binary data, mostly fixed-length fields</a:t>
            </a:r>
          </a:p>
          <a:p>
            <a:r>
              <a:rPr lang="en-US" dirty="0"/>
              <a:t>Generates C code </a:t>
            </a:r>
          </a:p>
          <a:p>
            <a:pPr lvl="1"/>
            <a:r>
              <a:rPr lang="en-US" dirty="0"/>
              <a:t>Fast, small footprint</a:t>
            </a:r>
          </a:p>
          <a:p>
            <a:pPr lvl="1"/>
            <a:r>
              <a:rPr lang="en-US" dirty="0"/>
              <a:t>Statically allocate everything possible</a:t>
            </a:r>
          </a:p>
          <a:p>
            <a:pPr lvl="1"/>
            <a:endParaRPr lang="en-US" dirty="0"/>
          </a:p>
          <a:p>
            <a:r>
              <a:rPr lang="en-US" dirty="0"/>
              <a:t>Future: generate VHDL for FPGA hardware realization</a:t>
            </a:r>
          </a:p>
        </p:txBody>
      </p:sp>
      <p:sp>
        <p:nvSpPr>
          <p:cNvPr id="3" name="Slide Number Placeholder 2">
            <a:extLst>
              <a:ext uri="{FF2B5EF4-FFF2-40B4-BE49-F238E27FC236}">
                <a16:creationId xmlns:a16="http://schemas.microsoft.com/office/drawing/2014/main" id="{A6C92D7E-257F-C03E-28E8-7C222A4D63B7}"/>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34</a:t>
            </a:fld>
            <a:endParaRPr lang="en-US" sz="1200" b="0" strike="noStrike" spc="-1">
              <a:latin typeface="Times New Roman"/>
            </a:endParaRPr>
          </a:p>
        </p:txBody>
      </p:sp>
    </p:spTree>
    <p:extLst>
      <p:ext uri="{BB962C8B-B14F-4D97-AF65-F5344CB8AC3E}">
        <p14:creationId xmlns:p14="http://schemas.microsoft.com/office/powerpoint/2010/main" val="265187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4367-602D-DD35-E30F-5C07B4018D7A}"/>
              </a:ext>
            </a:extLst>
          </p:cNvPr>
          <p:cNvSpPr>
            <a:spLocks noGrp="1"/>
          </p:cNvSpPr>
          <p:nvPr>
            <p:ph type="title" idx="10"/>
          </p:nvPr>
        </p:nvSpPr>
        <p:spPr/>
        <p:txBody>
          <a:bodyPr/>
          <a:lstStyle/>
          <a:p>
            <a:r>
              <a:rPr lang="en-US" dirty="0"/>
              <a:t>Runtime 2 Infoset</a:t>
            </a:r>
          </a:p>
        </p:txBody>
      </p:sp>
      <p:sp>
        <p:nvSpPr>
          <p:cNvPr id="4" name="Text Placeholder 3">
            <a:extLst>
              <a:ext uri="{FF2B5EF4-FFF2-40B4-BE49-F238E27FC236}">
                <a16:creationId xmlns:a16="http://schemas.microsoft.com/office/drawing/2014/main" id="{01AE9E9F-8BE1-4D66-0EC3-F5193BB0394D}"/>
              </a:ext>
            </a:extLst>
          </p:cNvPr>
          <p:cNvSpPr>
            <a:spLocks noGrp="1"/>
          </p:cNvSpPr>
          <p:nvPr>
            <p:ph type="body" sz="quarter" idx="11"/>
          </p:nvPr>
        </p:nvSpPr>
        <p:spPr/>
        <p:txBody>
          <a:bodyPr>
            <a:normAutofit/>
          </a:bodyPr>
          <a:lstStyle/>
          <a:p>
            <a:r>
              <a:rPr lang="en-US" dirty="0"/>
              <a:t>More efficient than what programmers would typically create</a:t>
            </a:r>
          </a:p>
          <a:p>
            <a:r>
              <a:rPr lang="en-US" dirty="0"/>
              <a:t>Generality needed to handle all of DFDL infoset</a:t>
            </a:r>
          </a:p>
          <a:p>
            <a:r>
              <a:rPr lang="en-US" dirty="0"/>
              <a:t>Walkable: metadata connected </a:t>
            </a:r>
          </a:p>
          <a:p>
            <a:r>
              <a:rPr lang="en-US" dirty="0"/>
              <a:t>Cache/Prefetch friendly - localized/linearized (not pointers)</a:t>
            </a:r>
          </a:p>
          <a:p>
            <a:pPr lvl="1"/>
            <a:r>
              <a:rPr lang="en-US" dirty="0"/>
              <a:t>Similar concepts to Java 'Valhalla' JVM design goals</a:t>
            </a:r>
          </a:p>
        </p:txBody>
      </p:sp>
      <p:sp>
        <p:nvSpPr>
          <p:cNvPr id="3" name="Slide Number Placeholder 2">
            <a:extLst>
              <a:ext uri="{FF2B5EF4-FFF2-40B4-BE49-F238E27FC236}">
                <a16:creationId xmlns:a16="http://schemas.microsoft.com/office/drawing/2014/main" id="{95785A97-6746-7205-0E4F-505BA174AD05}"/>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35</a:t>
            </a:fld>
            <a:endParaRPr lang="en-US" sz="1200" b="0" strike="noStrike" spc="-1">
              <a:latin typeface="Times New Roman"/>
            </a:endParaRPr>
          </a:p>
        </p:txBody>
      </p:sp>
    </p:spTree>
    <p:extLst>
      <p:ext uri="{BB962C8B-B14F-4D97-AF65-F5344CB8AC3E}">
        <p14:creationId xmlns:p14="http://schemas.microsoft.com/office/powerpoint/2010/main" val="1007955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4367-602D-DD35-E30F-5C07B4018D7A}"/>
              </a:ext>
            </a:extLst>
          </p:cNvPr>
          <p:cNvSpPr>
            <a:spLocks noGrp="1"/>
          </p:cNvSpPr>
          <p:nvPr>
            <p:ph type="title" idx="10"/>
          </p:nvPr>
        </p:nvSpPr>
        <p:spPr/>
        <p:txBody>
          <a:bodyPr/>
          <a:lstStyle/>
          <a:p>
            <a:r>
              <a:rPr lang="en-US" dirty="0"/>
              <a:t>Runtime 2 Infoset - Localized</a:t>
            </a:r>
          </a:p>
        </p:txBody>
      </p:sp>
      <p:sp>
        <p:nvSpPr>
          <p:cNvPr id="3" name="Slide Number Placeholder 2">
            <a:extLst>
              <a:ext uri="{FF2B5EF4-FFF2-40B4-BE49-F238E27FC236}">
                <a16:creationId xmlns:a16="http://schemas.microsoft.com/office/drawing/2014/main" id="{95785A97-6746-7205-0E4F-505BA174AD05}"/>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36</a:t>
            </a:fld>
            <a:endParaRPr lang="en-US" sz="1200" b="0" strike="noStrike" spc="-1">
              <a:latin typeface="Times New Roman"/>
            </a:endParaRPr>
          </a:p>
        </p:txBody>
      </p:sp>
      <p:sp>
        <p:nvSpPr>
          <p:cNvPr id="5" name="Rectangle 4">
            <a:extLst>
              <a:ext uri="{FF2B5EF4-FFF2-40B4-BE49-F238E27FC236}">
                <a16:creationId xmlns:a16="http://schemas.microsoft.com/office/drawing/2014/main" id="{1204061F-15A7-7568-C66E-7C5738A2D855}"/>
              </a:ext>
            </a:extLst>
          </p:cNvPr>
          <p:cNvSpPr/>
          <p:nvPr/>
        </p:nvSpPr>
        <p:spPr>
          <a:xfrm>
            <a:off x="1357157" y="1038905"/>
            <a:ext cx="729780" cy="603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base</a:t>
            </a:r>
          </a:p>
        </p:txBody>
      </p:sp>
      <p:sp>
        <p:nvSpPr>
          <p:cNvPr id="6" name="Rectangle 5">
            <a:extLst>
              <a:ext uri="{FF2B5EF4-FFF2-40B4-BE49-F238E27FC236}">
                <a16:creationId xmlns:a16="http://schemas.microsoft.com/office/drawing/2014/main" id="{DDC90E4A-6C25-0B62-E31D-4615875E2FE7}"/>
              </a:ext>
            </a:extLst>
          </p:cNvPr>
          <p:cNvSpPr/>
          <p:nvPr/>
        </p:nvSpPr>
        <p:spPr>
          <a:xfrm>
            <a:off x="1357157" y="1644151"/>
            <a:ext cx="729780" cy="3488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Rectangle 6">
            <a:extLst>
              <a:ext uri="{FF2B5EF4-FFF2-40B4-BE49-F238E27FC236}">
                <a16:creationId xmlns:a16="http://schemas.microsoft.com/office/drawing/2014/main" id="{894EDE93-498D-7CD0-24E2-DDFFCD02423A}"/>
              </a:ext>
            </a:extLst>
          </p:cNvPr>
          <p:cNvSpPr/>
          <p:nvPr/>
        </p:nvSpPr>
        <p:spPr>
          <a:xfrm>
            <a:off x="1357157" y="1978077"/>
            <a:ext cx="729780" cy="340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Rectangle 7">
            <a:extLst>
              <a:ext uri="{FF2B5EF4-FFF2-40B4-BE49-F238E27FC236}">
                <a16:creationId xmlns:a16="http://schemas.microsoft.com/office/drawing/2014/main" id="{34F62C2D-2B67-95CB-5D9B-A5C910DE572A}"/>
              </a:ext>
            </a:extLst>
          </p:cNvPr>
          <p:cNvSpPr/>
          <p:nvPr/>
        </p:nvSpPr>
        <p:spPr>
          <a:xfrm>
            <a:off x="1357157" y="2311623"/>
            <a:ext cx="729780" cy="3406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9" name="Rectangle 8">
            <a:extLst>
              <a:ext uri="{FF2B5EF4-FFF2-40B4-BE49-F238E27FC236}">
                <a16:creationId xmlns:a16="http://schemas.microsoft.com/office/drawing/2014/main" id="{38B271AC-FD3E-5523-B8C3-5619EA029FED}"/>
              </a:ext>
            </a:extLst>
          </p:cNvPr>
          <p:cNvSpPr/>
          <p:nvPr/>
        </p:nvSpPr>
        <p:spPr>
          <a:xfrm>
            <a:off x="2686790" y="1116978"/>
            <a:ext cx="854217" cy="3442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a:t>
            </a:r>
          </a:p>
        </p:txBody>
      </p:sp>
      <p:cxnSp>
        <p:nvCxnSpPr>
          <p:cNvPr id="11" name="Straight Arrow Connector 10">
            <a:extLst>
              <a:ext uri="{FF2B5EF4-FFF2-40B4-BE49-F238E27FC236}">
                <a16:creationId xmlns:a16="http://schemas.microsoft.com/office/drawing/2014/main" id="{6769B60F-D0EA-3D51-C4E6-7D20C3CF7DAC}"/>
              </a:ext>
            </a:extLst>
          </p:cNvPr>
          <p:cNvCxnSpPr>
            <a:cxnSpLocks/>
            <a:stCxn id="5" idx="3"/>
            <a:endCxn id="9" idx="1"/>
          </p:cNvCxnSpPr>
          <p:nvPr/>
        </p:nvCxnSpPr>
        <p:spPr>
          <a:xfrm flipV="1">
            <a:off x="2086937" y="1289122"/>
            <a:ext cx="599853" cy="5170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14D97456-F352-19A3-A24C-9EC5C0A3EB53}"/>
              </a:ext>
            </a:extLst>
          </p:cNvPr>
          <p:cNvCxnSpPr>
            <a:cxnSpLocks/>
            <a:stCxn id="6" idx="3"/>
            <a:endCxn id="45" idx="0"/>
          </p:cNvCxnSpPr>
          <p:nvPr/>
        </p:nvCxnSpPr>
        <p:spPr>
          <a:xfrm>
            <a:off x="2086937" y="1818558"/>
            <a:ext cx="1256737" cy="23454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F3959BAF-CAA9-9072-E722-031AF4FBDFE3}"/>
              </a:ext>
            </a:extLst>
          </p:cNvPr>
          <p:cNvCxnSpPr>
            <a:cxnSpLocks/>
            <a:stCxn id="7" idx="3"/>
            <a:endCxn id="52" idx="0"/>
          </p:cNvCxnSpPr>
          <p:nvPr/>
        </p:nvCxnSpPr>
        <p:spPr>
          <a:xfrm>
            <a:off x="2086937" y="2148195"/>
            <a:ext cx="2380189" cy="6528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DFD3D4D2-62EE-DE86-8019-88028E858698}"/>
              </a:ext>
            </a:extLst>
          </p:cNvPr>
          <p:cNvCxnSpPr>
            <a:cxnSpLocks/>
            <a:stCxn id="8" idx="3"/>
            <a:endCxn id="55" idx="0"/>
          </p:cNvCxnSpPr>
          <p:nvPr/>
        </p:nvCxnSpPr>
        <p:spPr>
          <a:xfrm>
            <a:off x="2086937" y="2481931"/>
            <a:ext cx="392571" cy="97767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Rectangle 26">
            <a:extLst>
              <a:ext uri="{FF2B5EF4-FFF2-40B4-BE49-F238E27FC236}">
                <a16:creationId xmlns:a16="http://schemas.microsoft.com/office/drawing/2014/main" id="{554C8E58-C2A4-AAEB-F3B7-42CE90D6F40D}"/>
              </a:ext>
            </a:extLst>
          </p:cNvPr>
          <p:cNvSpPr/>
          <p:nvPr/>
        </p:nvSpPr>
        <p:spPr>
          <a:xfrm>
            <a:off x="7382617" y="1405990"/>
            <a:ext cx="729780" cy="1959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FFD2348F-4DBF-C751-6347-88D57DB2461D}"/>
              </a:ext>
            </a:extLst>
          </p:cNvPr>
          <p:cNvSpPr/>
          <p:nvPr/>
        </p:nvSpPr>
        <p:spPr>
          <a:xfrm>
            <a:off x="7382617" y="2783063"/>
            <a:ext cx="726560" cy="2263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a:extLst>
              <a:ext uri="{FF2B5EF4-FFF2-40B4-BE49-F238E27FC236}">
                <a16:creationId xmlns:a16="http://schemas.microsoft.com/office/drawing/2014/main" id="{8FC1AEFF-08CF-91C7-0B1A-68A79DBF2901}"/>
              </a:ext>
            </a:extLst>
          </p:cNvPr>
          <p:cNvSpPr/>
          <p:nvPr/>
        </p:nvSpPr>
        <p:spPr>
          <a:xfrm>
            <a:off x="7379399" y="4484635"/>
            <a:ext cx="729780" cy="1917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29">
            <a:extLst>
              <a:ext uri="{FF2B5EF4-FFF2-40B4-BE49-F238E27FC236}">
                <a16:creationId xmlns:a16="http://schemas.microsoft.com/office/drawing/2014/main" id="{8EF90C81-8F56-7387-2CF0-73DCA5731DD4}"/>
              </a:ext>
            </a:extLst>
          </p:cNvPr>
          <p:cNvSpPr/>
          <p:nvPr/>
        </p:nvSpPr>
        <p:spPr>
          <a:xfrm>
            <a:off x="8926260" y="854518"/>
            <a:ext cx="854217" cy="3442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a:t>
            </a:r>
          </a:p>
        </p:txBody>
      </p:sp>
      <p:cxnSp>
        <p:nvCxnSpPr>
          <p:cNvPr id="31" name="Straight Arrow Connector 30">
            <a:extLst>
              <a:ext uri="{FF2B5EF4-FFF2-40B4-BE49-F238E27FC236}">
                <a16:creationId xmlns:a16="http://schemas.microsoft.com/office/drawing/2014/main" id="{9CE2373E-1F36-8653-B10A-37A71A2F6CEB}"/>
              </a:ext>
            </a:extLst>
          </p:cNvPr>
          <p:cNvCxnSpPr>
            <a:cxnSpLocks/>
            <a:stCxn id="15" idx="3"/>
            <a:endCxn id="30" idx="1"/>
          </p:cNvCxnSpPr>
          <p:nvPr/>
        </p:nvCxnSpPr>
        <p:spPr>
          <a:xfrm flipV="1">
            <a:off x="8109178" y="1026662"/>
            <a:ext cx="817082" cy="309867"/>
          </a:xfrm>
          <a:prstGeom prst="straightConnector1">
            <a:avLst/>
          </a:prstGeom>
          <a:ln w="9525" cap="flat" cmpd="sng" algn="ctr">
            <a:solidFill>
              <a:schemeClr val="accent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2" name="Rectangle 31">
            <a:extLst>
              <a:ext uri="{FF2B5EF4-FFF2-40B4-BE49-F238E27FC236}">
                <a16:creationId xmlns:a16="http://schemas.microsoft.com/office/drawing/2014/main" id="{9D010FD5-8E9F-4161-DED3-CDA8593B699B}"/>
              </a:ext>
            </a:extLst>
          </p:cNvPr>
          <p:cNvSpPr/>
          <p:nvPr/>
        </p:nvSpPr>
        <p:spPr>
          <a:xfrm>
            <a:off x="7382617" y="1555401"/>
            <a:ext cx="726560" cy="124565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cxnSp>
        <p:nvCxnSpPr>
          <p:cNvPr id="33" name="Straight Arrow Connector 32">
            <a:extLst>
              <a:ext uri="{FF2B5EF4-FFF2-40B4-BE49-F238E27FC236}">
                <a16:creationId xmlns:a16="http://schemas.microsoft.com/office/drawing/2014/main" id="{954F3A75-5091-EAA9-187C-26B03170BC14}"/>
              </a:ext>
            </a:extLst>
          </p:cNvPr>
          <p:cNvCxnSpPr>
            <a:cxnSpLocks/>
            <a:stCxn id="27" idx="3"/>
            <a:endCxn id="57" idx="1"/>
          </p:cNvCxnSpPr>
          <p:nvPr/>
        </p:nvCxnSpPr>
        <p:spPr>
          <a:xfrm>
            <a:off x="8112397" y="1503949"/>
            <a:ext cx="813863" cy="3810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4" name="Rectangle 33">
            <a:extLst>
              <a:ext uri="{FF2B5EF4-FFF2-40B4-BE49-F238E27FC236}">
                <a16:creationId xmlns:a16="http://schemas.microsoft.com/office/drawing/2014/main" id="{907B55C6-C30A-C8EB-F9DA-DAB670113004}"/>
              </a:ext>
            </a:extLst>
          </p:cNvPr>
          <p:cNvSpPr/>
          <p:nvPr/>
        </p:nvSpPr>
        <p:spPr>
          <a:xfrm>
            <a:off x="7379400" y="2933872"/>
            <a:ext cx="729777" cy="1600382"/>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cxnSp>
        <p:nvCxnSpPr>
          <p:cNvPr id="35" name="Straight Arrow Connector 34">
            <a:extLst>
              <a:ext uri="{FF2B5EF4-FFF2-40B4-BE49-F238E27FC236}">
                <a16:creationId xmlns:a16="http://schemas.microsoft.com/office/drawing/2014/main" id="{F2C7C82D-A9F4-268C-B08B-1BA0299A81D8}"/>
              </a:ext>
            </a:extLst>
          </p:cNvPr>
          <p:cNvCxnSpPr>
            <a:cxnSpLocks/>
            <a:stCxn id="28" idx="3"/>
            <a:endCxn id="58" idx="1"/>
          </p:cNvCxnSpPr>
          <p:nvPr/>
        </p:nvCxnSpPr>
        <p:spPr>
          <a:xfrm flipV="1">
            <a:off x="8109177" y="2896230"/>
            <a:ext cx="817084"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6" name="Rectangle 35">
            <a:extLst>
              <a:ext uri="{FF2B5EF4-FFF2-40B4-BE49-F238E27FC236}">
                <a16:creationId xmlns:a16="http://schemas.microsoft.com/office/drawing/2014/main" id="{0F8FB482-988C-DA77-0B62-7A825F56FB96}"/>
              </a:ext>
            </a:extLst>
          </p:cNvPr>
          <p:cNvSpPr/>
          <p:nvPr/>
        </p:nvSpPr>
        <p:spPr>
          <a:xfrm>
            <a:off x="7379398" y="4671488"/>
            <a:ext cx="729779" cy="83035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37" name="Straight Arrow Connector 36">
            <a:extLst>
              <a:ext uri="{FF2B5EF4-FFF2-40B4-BE49-F238E27FC236}">
                <a16:creationId xmlns:a16="http://schemas.microsoft.com/office/drawing/2014/main" id="{9E3F2B49-CFED-BD8C-B69D-16536B927232}"/>
              </a:ext>
            </a:extLst>
          </p:cNvPr>
          <p:cNvCxnSpPr>
            <a:cxnSpLocks/>
            <a:stCxn id="29" idx="3"/>
            <a:endCxn id="59" idx="1"/>
          </p:cNvCxnSpPr>
          <p:nvPr/>
        </p:nvCxnSpPr>
        <p:spPr>
          <a:xfrm flipV="1">
            <a:off x="8109179" y="4477769"/>
            <a:ext cx="817081" cy="10271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9" name="Rectangle 38">
            <a:extLst>
              <a:ext uri="{FF2B5EF4-FFF2-40B4-BE49-F238E27FC236}">
                <a16:creationId xmlns:a16="http://schemas.microsoft.com/office/drawing/2014/main" id="{F516CB14-A895-2B4E-3444-81F8F69B7597}"/>
              </a:ext>
            </a:extLst>
          </p:cNvPr>
          <p:cNvSpPr/>
          <p:nvPr/>
        </p:nvSpPr>
        <p:spPr>
          <a:xfrm>
            <a:off x="4295533" y="1514258"/>
            <a:ext cx="854217" cy="3442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a:t>
            </a:r>
          </a:p>
        </p:txBody>
      </p:sp>
      <p:sp>
        <p:nvSpPr>
          <p:cNvPr id="40" name="Rectangle 39">
            <a:extLst>
              <a:ext uri="{FF2B5EF4-FFF2-40B4-BE49-F238E27FC236}">
                <a16:creationId xmlns:a16="http://schemas.microsoft.com/office/drawing/2014/main" id="{D46E608C-6FF0-7175-21C0-BFB551AB18C2}"/>
              </a:ext>
            </a:extLst>
          </p:cNvPr>
          <p:cNvSpPr/>
          <p:nvPr/>
        </p:nvSpPr>
        <p:spPr>
          <a:xfrm>
            <a:off x="5153972" y="2044092"/>
            <a:ext cx="854217" cy="3442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a:t>
            </a:r>
          </a:p>
        </p:txBody>
      </p:sp>
      <p:sp>
        <p:nvSpPr>
          <p:cNvPr id="41" name="Rectangle 40">
            <a:extLst>
              <a:ext uri="{FF2B5EF4-FFF2-40B4-BE49-F238E27FC236}">
                <a16:creationId xmlns:a16="http://schemas.microsoft.com/office/drawing/2014/main" id="{CE94C3B5-D482-279D-5EA3-7F5EB31F7902}"/>
              </a:ext>
            </a:extLst>
          </p:cNvPr>
          <p:cNvSpPr/>
          <p:nvPr/>
        </p:nvSpPr>
        <p:spPr>
          <a:xfrm>
            <a:off x="3059103" y="4241365"/>
            <a:ext cx="854217" cy="3442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a:t>
            </a:r>
          </a:p>
        </p:txBody>
      </p:sp>
      <p:cxnSp>
        <p:nvCxnSpPr>
          <p:cNvPr id="42" name="Straight Arrow Connector 41">
            <a:extLst>
              <a:ext uri="{FF2B5EF4-FFF2-40B4-BE49-F238E27FC236}">
                <a16:creationId xmlns:a16="http://schemas.microsoft.com/office/drawing/2014/main" id="{2756CB89-AAE8-16F2-3B97-B6F9D5D1467A}"/>
              </a:ext>
            </a:extLst>
          </p:cNvPr>
          <p:cNvCxnSpPr>
            <a:cxnSpLocks/>
            <a:stCxn id="45" idx="3"/>
            <a:endCxn id="39" idx="1"/>
          </p:cNvCxnSpPr>
          <p:nvPr/>
        </p:nvCxnSpPr>
        <p:spPr>
          <a:xfrm flipV="1">
            <a:off x="3667353" y="1686402"/>
            <a:ext cx="628180" cy="47986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nvGrpSpPr>
          <p:cNvPr id="73" name="Group 72">
            <a:extLst>
              <a:ext uri="{FF2B5EF4-FFF2-40B4-BE49-F238E27FC236}">
                <a16:creationId xmlns:a16="http://schemas.microsoft.com/office/drawing/2014/main" id="{35036C08-F51F-9C7E-9F21-3C32F19004C5}"/>
              </a:ext>
            </a:extLst>
          </p:cNvPr>
          <p:cNvGrpSpPr/>
          <p:nvPr/>
        </p:nvGrpSpPr>
        <p:grpSpPr>
          <a:xfrm>
            <a:off x="3019995" y="2053100"/>
            <a:ext cx="654375" cy="1436128"/>
            <a:chOff x="2656330" y="2096796"/>
            <a:chExt cx="414042" cy="1436128"/>
          </a:xfrm>
        </p:grpSpPr>
        <p:sp>
          <p:nvSpPr>
            <p:cNvPr id="12" name="Rectangle 11">
              <a:extLst>
                <a:ext uri="{FF2B5EF4-FFF2-40B4-BE49-F238E27FC236}">
                  <a16:creationId xmlns:a16="http://schemas.microsoft.com/office/drawing/2014/main" id="{F5DD9B23-7776-F0B8-5DB3-CC334232BC49}"/>
                </a:ext>
              </a:extLst>
            </p:cNvPr>
            <p:cNvSpPr/>
            <p:nvPr/>
          </p:nvSpPr>
          <p:spPr>
            <a:xfrm>
              <a:off x="2660770" y="2323830"/>
              <a:ext cx="409602" cy="120909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45" name="Rectangle 44">
              <a:extLst>
                <a:ext uri="{FF2B5EF4-FFF2-40B4-BE49-F238E27FC236}">
                  <a16:creationId xmlns:a16="http://schemas.microsoft.com/office/drawing/2014/main" id="{F751C719-B690-5EEC-A49E-194ED390A670}"/>
                </a:ext>
              </a:extLst>
            </p:cNvPr>
            <p:cNvSpPr/>
            <p:nvPr/>
          </p:nvSpPr>
          <p:spPr>
            <a:xfrm>
              <a:off x="2656330" y="2096796"/>
              <a:ext cx="409602" cy="2263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51" name="Straight Arrow Connector 50">
            <a:extLst>
              <a:ext uri="{FF2B5EF4-FFF2-40B4-BE49-F238E27FC236}">
                <a16:creationId xmlns:a16="http://schemas.microsoft.com/office/drawing/2014/main" id="{CF367A08-C43F-838C-4F56-73BF932800D8}"/>
              </a:ext>
            </a:extLst>
          </p:cNvPr>
          <p:cNvCxnSpPr>
            <a:cxnSpLocks/>
            <a:stCxn id="52" idx="3"/>
            <a:endCxn id="40" idx="1"/>
          </p:cNvCxnSpPr>
          <p:nvPr/>
        </p:nvCxnSpPr>
        <p:spPr>
          <a:xfrm flipV="1">
            <a:off x="4790804" y="2216236"/>
            <a:ext cx="363168" cy="69799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nvGrpSpPr>
          <p:cNvPr id="75" name="Group 74">
            <a:extLst>
              <a:ext uri="{FF2B5EF4-FFF2-40B4-BE49-F238E27FC236}">
                <a16:creationId xmlns:a16="http://schemas.microsoft.com/office/drawing/2014/main" id="{A36F60B1-3FDD-8749-61D8-55B1513C5719}"/>
              </a:ext>
            </a:extLst>
          </p:cNvPr>
          <p:cNvGrpSpPr/>
          <p:nvPr/>
        </p:nvGrpSpPr>
        <p:grpSpPr>
          <a:xfrm>
            <a:off x="4143447" y="2801058"/>
            <a:ext cx="647357" cy="1824717"/>
            <a:chOff x="3194136" y="2852685"/>
            <a:chExt cx="409602" cy="1824717"/>
          </a:xfrm>
        </p:grpSpPr>
        <p:sp>
          <p:nvSpPr>
            <p:cNvPr id="17" name="Rectangle 16">
              <a:extLst>
                <a:ext uri="{FF2B5EF4-FFF2-40B4-BE49-F238E27FC236}">
                  <a16:creationId xmlns:a16="http://schemas.microsoft.com/office/drawing/2014/main" id="{93F785AD-E4AC-64B1-A771-D08BC9A27049}"/>
                </a:ext>
              </a:extLst>
            </p:cNvPr>
            <p:cNvSpPr/>
            <p:nvPr/>
          </p:nvSpPr>
          <p:spPr>
            <a:xfrm>
              <a:off x="3194136" y="3077020"/>
              <a:ext cx="409602" cy="1600382"/>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52" name="Rectangle 51">
              <a:extLst>
                <a:ext uri="{FF2B5EF4-FFF2-40B4-BE49-F238E27FC236}">
                  <a16:creationId xmlns:a16="http://schemas.microsoft.com/office/drawing/2014/main" id="{4A6FEDA9-1A70-EB65-9BCB-604C70ABED01}"/>
                </a:ext>
              </a:extLst>
            </p:cNvPr>
            <p:cNvSpPr/>
            <p:nvPr/>
          </p:nvSpPr>
          <p:spPr>
            <a:xfrm>
              <a:off x="3194136" y="2852685"/>
              <a:ext cx="409602" cy="2263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54" name="Straight Arrow Connector 53">
            <a:extLst>
              <a:ext uri="{FF2B5EF4-FFF2-40B4-BE49-F238E27FC236}">
                <a16:creationId xmlns:a16="http://schemas.microsoft.com/office/drawing/2014/main" id="{81CA228E-8F0A-3F8C-A953-CCA41FA090DC}"/>
              </a:ext>
            </a:extLst>
          </p:cNvPr>
          <p:cNvCxnSpPr>
            <a:cxnSpLocks/>
            <a:stCxn id="55" idx="3"/>
            <a:endCxn id="41" idx="0"/>
          </p:cNvCxnSpPr>
          <p:nvPr/>
        </p:nvCxnSpPr>
        <p:spPr>
          <a:xfrm>
            <a:off x="2803186" y="3572778"/>
            <a:ext cx="683026" cy="6685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nvGrpSpPr>
          <p:cNvPr id="76" name="Group 75">
            <a:extLst>
              <a:ext uri="{FF2B5EF4-FFF2-40B4-BE49-F238E27FC236}">
                <a16:creationId xmlns:a16="http://schemas.microsoft.com/office/drawing/2014/main" id="{882C3A66-804D-8F23-3639-78EB27D9FBA7}"/>
              </a:ext>
            </a:extLst>
          </p:cNvPr>
          <p:cNvGrpSpPr/>
          <p:nvPr/>
        </p:nvGrpSpPr>
        <p:grpSpPr>
          <a:xfrm>
            <a:off x="2155830" y="3459610"/>
            <a:ext cx="647356" cy="1059069"/>
            <a:chOff x="2122841" y="3764619"/>
            <a:chExt cx="409602" cy="1059069"/>
          </a:xfrm>
        </p:grpSpPr>
        <p:sp>
          <p:nvSpPr>
            <p:cNvPr id="20" name="Rectangle 19">
              <a:extLst>
                <a:ext uri="{FF2B5EF4-FFF2-40B4-BE49-F238E27FC236}">
                  <a16:creationId xmlns:a16="http://schemas.microsoft.com/office/drawing/2014/main" id="{AE1A6FD8-1560-372C-9E69-30740B983890}"/>
                </a:ext>
              </a:extLst>
            </p:cNvPr>
            <p:cNvSpPr/>
            <p:nvPr/>
          </p:nvSpPr>
          <p:spPr>
            <a:xfrm>
              <a:off x="2122841" y="3993337"/>
              <a:ext cx="409602" cy="83035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55" name="Rectangle 54">
              <a:extLst>
                <a:ext uri="{FF2B5EF4-FFF2-40B4-BE49-F238E27FC236}">
                  <a16:creationId xmlns:a16="http://schemas.microsoft.com/office/drawing/2014/main" id="{02B7F0CC-7080-5CE8-1FEF-B0A4D4A573CA}"/>
                </a:ext>
              </a:extLst>
            </p:cNvPr>
            <p:cNvSpPr/>
            <p:nvPr/>
          </p:nvSpPr>
          <p:spPr>
            <a:xfrm>
              <a:off x="2122841" y="3764619"/>
              <a:ext cx="409602" cy="2263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57" name="Rectangle 56">
            <a:extLst>
              <a:ext uri="{FF2B5EF4-FFF2-40B4-BE49-F238E27FC236}">
                <a16:creationId xmlns:a16="http://schemas.microsoft.com/office/drawing/2014/main" id="{3899CFF7-D3FD-1454-4F36-B38219427538}"/>
              </a:ext>
            </a:extLst>
          </p:cNvPr>
          <p:cNvSpPr/>
          <p:nvPr/>
        </p:nvSpPr>
        <p:spPr>
          <a:xfrm>
            <a:off x="8926260" y="1712891"/>
            <a:ext cx="854217" cy="3442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a:t>
            </a:r>
          </a:p>
        </p:txBody>
      </p:sp>
      <p:sp>
        <p:nvSpPr>
          <p:cNvPr id="58" name="Rectangle 57">
            <a:extLst>
              <a:ext uri="{FF2B5EF4-FFF2-40B4-BE49-F238E27FC236}">
                <a16:creationId xmlns:a16="http://schemas.microsoft.com/office/drawing/2014/main" id="{0711E504-DF9C-4531-4915-4FFAE401BF15}"/>
              </a:ext>
            </a:extLst>
          </p:cNvPr>
          <p:cNvSpPr/>
          <p:nvPr/>
        </p:nvSpPr>
        <p:spPr>
          <a:xfrm>
            <a:off x="8926261" y="2724086"/>
            <a:ext cx="854217" cy="3442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a:t>
            </a:r>
          </a:p>
        </p:txBody>
      </p:sp>
      <p:sp>
        <p:nvSpPr>
          <p:cNvPr id="59" name="Rectangle 58">
            <a:extLst>
              <a:ext uri="{FF2B5EF4-FFF2-40B4-BE49-F238E27FC236}">
                <a16:creationId xmlns:a16="http://schemas.microsoft.com/office/drawing/2014/main" id="{CA9E6CD0-05F9-A0DD-E86B-E223A5A855CF}"/>
              </a:ext>
            </a:extLst>
          </p:cNvPr>
          <p:cNvSpPr/>
          <p:nvPr/>
        </p:nvSpPr>
        <p:spPr>
          <a:xfrm>
            <a:off x="8926260" y="4305625"/>
            <a:ext cx="854217" cy="3442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a:t>
            </a:r>
          </a:p>
        </p:txBody>
      </p:sp>
      <p:sp>
        <p:nvSpPr>
          <p:cNvPr id="78" name="Arrow: Right 77">
            <a:extLst>
              <a:ext uri="{FF2B5EF4-FFF2-40B4-BE49-F238E27FC236}">
                <a16:creationId xmlns:a16="http://schemas.microsoft.com/office/drawing/2014/main" id="{3C246324-B88C-C96C-7B26-3E73223D42DE}"/>
              </a:ext>
            </a:extLst>
          </p:cNvPr>
          <p:cNvSpPr/>
          <p:nvPr/>
        </p:nvSpPr>
        <p:spPr>
          <a:xfrm>
            <a:off x="5288280" y="2689471"/>
            <a:ext cx="1274036" cy="1083058"/>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peech Bubble: Rectangle with Corners Rounded 78">
            <a:extLst>
              <a:ext uri="{FF2B5EF4-FFF2-40B4-BE49-F238E27FC236}">
                <a16:creationId xmlns:a16="http://schemas.microsoft.com/office/drawing/2014/main" id="{2F5284FE-7BD2-1EAF-2922-1B4ACFE57821}"/>
              </a:ext>
            </a:extLst>
          </p:cNvPr>
          <p:cNvSpPr/>
          <p:nvPr/>
        </p:nvSpPr>
        <p:spPr>
          <a:xfrm>
            <a:off x="9143786" y="4970414"/>
            <a:ext cx="2501472" cy="1254320"/>
          </a:xfrm>
          <a:prstGeom prst="wedgeRoundRectCallout">
            <a:avLst>
              <a:gd name="adj1" fmla="val -77486"/>
              <a:gd name="adj2" fmla="val -5232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cache-friendly, prefetch friendly, hardware friendly</a:t>
            </a:r>
          </a:p>
        </p:txBody>
      </p:sp>
      <p:sp>
        <p:nvSpPr>
          <p:cNvPr id="80" name="Speech Bubble: Rectangle with Corners Rounded 79">
            <a:extLst>
              <a:ext uri="{FF2B5EF4-FFF2-40B4-BE49-F238E27FC236}">
                <a16:creationId xmlns:a16="http://schemas.microsoft.com/office/drawing/2014/main" id="{3FA6F30C-7123-5CBA-E464-781E6D919419}"/>
              </a:ext>
            </a:extLst>
          </p:cNvPr>
          <p:cNvSpPr/>
          <p:nvPr/>
        </p:nvSpPr>
        <p:spPr>
          <a:xfrm>
            <a:off x="277560" y="5000124"/>
            <a:ext cx="2153672" cy="1089414"/>
          </a:xfrm>
          <a:prstGeom prst="wedgeRoundRectCallout">
            <a:avLst>
              <a:gd name="adj1" fmla="val 36042"/>
              <a:gd name="adj2" fmla="val -8438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malloc/heap oriented, pointer intensive</a:t>
            </a:r>
          </a:p>
        </p:txBody>
      </p:sp>
      <p:sp>
        <p:nvSpPr>
          <p:cNvPr id="15" name="Rectangle 14">
            <a:extLst>
              <a:ext uri="{FF2B5EF4-FFF2-40B4-BE49-F238E27FC236}">
                <a16:creationId xmlns:a16="http://schemas.microsoft.com/office/drawing/2014/main" id="{C0099D52-E4E0-0F06-E4E2-E3FBB4D2A95E}"/>
              </a:ext>
            </a:extLst>
          </p:cNvPr>
          <p:cNvSpPr/>
          <p:nvPr/>
        </p:nvSpPr>
        <p:spPr>
          <a:xfrm>
            <a:off x="7379398" y="1255181"/>
            <a:ext cx="729780" cy="1626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646539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6EFF4-A19E-D8DA-2522-6E561FB614F9}"/>
              </a:ext>
            </a:extLst>
          </p:cNvPr>
          <p:cNvSpPr>
            <a:spLocks noGrp="1"/>
          </p:cNvSpPr>
          <p:nvPr>
            <p:ph type="title"/>
          </p:nvPr>
        </p:nvSpPr>
        <p:spPr/>
        <p:txBody>
          <a:bodyPr/>
          <a:lstStyle/>
          <a:p>
            <a:r>
              <a:rPr lang="en-US" dirty="0"/>
              <a:t>Runtime for Daffodil Runtime 2</a:t>
            </a:r>
          </a:p>
        </p:txBody>
      </p:sp>
      <p:sp>
        <p:nvSpPr>
          <p:cNvPr id="4" name="Slide Number Placeholder 3">
            <a:extLst>
              <a:ext uri="{FF2B5EF4-FFF2-40B4-BE49-F238E27FC236}">
                <a16:creationId xmlns:a16="http://schemas.microsoft.com/office/drawing/2014/main" id="{D858E47E-CF49-07C6-C1BA-5D468D920E47}"/>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37</a:t>
            </a:fld>
            <a:endParaRPr lang="en-US" sz="1200" b="0" strike="noStrike" spc="-1">
              <a:latin typeface="Times New Roman"/>
            </a:endParaRPr>
          </a:p>
        </p:txBody>
      </p:sp>
      <p:cxnSp>
        <p:nvCxnSpPr>
          <p:cNvPr id="9" name="Straight Arrow Connector 8">
            <a:extLst>
              <a:ext uri="{FF2B5EF4-FFF2-40B4-BE49-F238E27FC236}">
                <a16:creationId xmlns:a16="http://schemas.microsoft.com/office/drawing/2014/main" id="{E50945AE-3D96-A910-7396-289935743208}"/>
              </a:ext>
            </a:extLst>
          </p:cNvPr>
          <p:cNvCxnSpPr>
            <a:cxnSpLocks/>
            <a:stCxn id="25" idx="3"/>
            <a:endCxn id="36" idx="1"/>
          </p:cNvCxnSpPr>
          <p:nvPr/>
        </p:nvCxnSpPr>
        <p:spPr>
          <a:xfrm>
            <a:off x="2428758" y="3323471"/>
            <a:ext cx="1663026" cy="249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Multidocument 21">
            <a:extLst>
              <a:ext uri="{FF2B5EF4-FFF2-40B4-BE49-F238E27FC236}">
                <a16:creationId xmlns:a16="http://schemas.microsoft.com/office/drawing/2014/main" id="{13D5ED06-FF06-8DBD-F6C3-6C902520BD75}"/>
              </a:ext>
            </a:extLst>
          </p:cNvPr>
          <p:cNvSpPr/>
          <p:nvPr/>
        </p:nvSpPr>
        <p:spPr>
          <a:xfrm>
            <a:off x="3046160" y="1467185"/>
            <a:ext cx="1668780" cy="99822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C-code</a:t>
            </a:r>
          </a:p>
          <a:p>
            <a:pPr algn="ctr"/>
            <a:r>
              <a:rPr lang="en-US" dirty="0">
                <a:solidFill>
                  <a:schemeClr val="tx1"/>
                </a:solidFill>
              </a:rPr>
              <a:t>(.c and .h)</a:t>
            </a:r>
          </a:p>
        </p:txBody>
      </p:sp>
      <p:sp>
        <p:nvSpPr>
          <p:cNvPr id="8" name="Rectangle 7">
            <a:extLst>
              <a:ext uri="{FF2B5EF4-FFF2-40B4-BE49-F238E27FC236}">
                <a16:creationId xmlns:a16="http://schemas.microsoft.com/office/drawing/2014/main" id="{717D6567-4E26-BB97-28E2-A6EA41EDE344}"/>
              </a:ext>
            </a:extLst>
          </p:cNvPr>
          <p:cNvSpPr/>
          <p:nvPr/>
        </p:nvSpPr>
        <p:spPr>
          <a:xfrm>
            <a:off x="4091784" y="3855112"/>
            <a:ext cx="2024743" cy="1013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Primitives lib</a:t>
            </a:r>
          </a:p>
        </p:txBody>
      </p:sp>
      <p:cxnSp>
        <p:nvCxnSpPr>
          <p:cNvPr id="14" name="Straight Arrow Connector 13">
            <a:extLst>
              <a:ext uri="{FF2B5EF4-FFF2-40B4-BE49-F238E27FC236}">
                <a16:creationId xmlns:a16="http://schemas.microsoft.com/office/drawing/2014/main" id="{D4D0F54F-FC15-AB33-12F3-0F760E1A95A2}"/>
              </a:ext>
            </a:extLst>
          </p:cNvPr>
          <p:cNvCxnSpPr>
            <a:cxnSpLocks/>
            <a:stCxn id="16" idx="2"/>
            <a:endCxn id="36" idx="0"/>
          </p:cNvCxnSpPr>
          <p:nvPr/>
        </p:nvCxnSpPr>
        <p:spPr>
          <a:xfrm>
            <a:off x="5754810" y="2321745"/>
            <a:ext cx="0" cy="519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Document 24">
            <a:extLst>
              <a:ext uri="{FF2B5EF4-FFF2-40B4-BE49-F238E27FC236}">
                <a16:creationId xmlns:a16="http://schemas.microsoft.com/office/drawing/2014/main" id="{304005A8-964E-216D-11AE-925BE8E46316}"/>
              </a:ext>
            </a:extLst>
          </p:cNvPr>
          <p:cNvSpPr/>
          <p:nvPr/>
        </p:nvSpPr>
        <p:spPr>
          <a:xfrm>
            <a:off x="759978" y="2816741"/>
            <a:ext cx="1668780" cy="1013460"/>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a:p>
            <a:pPr algn="ctr"/>
            <a:r>
              <a:rPr lang="en-US" dirty="0">
                <a:solidFill>
                  <a:schemeClr val="tx1"/>
                </a:solidFill>
              </a:rPr>
              <a:t>(Native)</a:t>
            </a:r>
          </a:p>
        </p:txBody>
      </p:sp>
      <p:sp>
        <p:nvSpPr>
          <p:cNvPr id="27" name="Flowchart: Document 26">
            <a:extLst>
              <a:ext uri="{FF2B5EF4-FFF2-40B4-BE49-F238E27FC236}">
                <a16:creationId xmlns:a16="http://schemas.microsoft.com/office/drawing/2014/main" id="{12F3DF8A-68CC-4AC1-91DF-2369B15A22CB}"/>
              </a:ext>
            </a:extLst>
          </p:cNvPr>
          <p:cNvSpPr/>
          <p:nvPr/>
        </p:nvSpPr>
        <p:spPr>
          <a:xfrm>
            <a:off x="10251734" y="2841652"/>
            <a:ext cx="1668780" cy="1013460"/>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XML</a:t>
            </a:r>
          </a:p>
        </p:txBody>
      </p:sp>
      <p:cxnSp>
        <p:nvCxnSpPr>
          <p:cNvPr id="32" name="Straight Arrow Connector 31">
            <a:extLst>
              <a:ext uri="{FF2B5EF4-FFF2-40B4-BE49-F238E27FC236}">
                <a16:creationId xmlns:a16="http://schemas.microsoft.com/office/drawing/2014/main" id="{9BB71624-0C29-7D95-312F-0DC1D101C11A}"/>
              </a:ext>
            </a:extLst>
          </p:cNvPr>
          <p:cNvCxnSpPr>
            <a:cxnSpLocks/>
            <a:stCxn id="44" idx="3"/>
            <a:endCxn id="27" idx="1"/>
          </p:cNvCxnSpPr>
          <p:nvPr/>
        </p:nvCxnSpPr>
        <p:spPr>
          <a:xfrm>
            <a:off x="9578409" y="3348382"/>
            <a:ext cx="6733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9A6C2BB-2E9B-1354-222B-E8F4D668309E}"/>
              </a:ext>
            </a:extLst>
          </p:cNvPr>
          <p:cNvSpPr/>
          <p:nvPr/>
        </p:nvSpPr>
        <p:spPr>
          <a:xfrm>
            <a:off x="5343849" y="1610845"/>
            <a:ext cx="821922" cy="710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gcc</a:t>
            </a:r>
            <a:endParaRPr lang="en-US" dirty="0">
              <a:solidFill>
                <a:schemeClr val="tx1"/>
              </a:solidFill>
            </a:endParaRPr>
          </a:p>
        </p:txBody>
      </p:sp>
      <p:cxnSp>
        <p:nvCxnSpPr>
          <p:cNvPr id="17" name="Straight Arrow Connector 16">
            <a:extLst>
              <a:ext uri="{FF2B5EF4-FFF2-40B4-BE49-F238E27FC236}">
                <a16:creationId xmlns:a16="http://schemas.microsoft.com/office/drawing/2014/main" id="{27FAE181-8EAC-086B-7EEF-FFE4268A1DA3}"/>
              </a:ext>
            </a:extLst>
          </p:cNvPr>
          <p:cNvCxnSpPr>
            <a:cxnSpLocks/>
            <a:stCxn id="22" idx="3"/>
            <a:endCxn id="16" idx="1"/>
          </p:cNvCxnSpPr>
          <p:nvPr/>
        </p:nvCxnSpPr>
        <p:spPr>
          <a:xfrm>
            <a:off x="4714940" y="1966295"/>
            <a:ext cx="6289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F72317C9-E4B5-3842-41BA-A612D7F948DC}"/>
              </a:ext>
            </a:extLst>
          </p:cNvPr>
          <p:cNvSpPr/>
          <p:nvPr/>
        </p:nvSpPr>
        <p:spPr>
          <a:xfrm>
            <a:off x="4091784" y="2841652"/>
            <a:ext cx="3326052" cy="1013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generated(.o)</a:t>
            </a:r>
            <a:endParaRPr lang="en-US" dirty="0">
              <a:solidFill>
                <a:schemeClr val="tx1"/>
              </a:solidFill>
            </a:endParaRPr>
          </a:p>
        </p:txBody>
      </p:sp>
      <p:sp>
        <p:nvSpPr>
          <p:cNvPr id="43" name="Rectangle 42">
            <a:extLst>
              <a:ext uri="{FF2B5EF4-FFF2-40B4-BE49-F238E27FC236}">
                <a16:creationId xmlns:a16="http://schemas.microsoft.com/office/drawing/2014/main" id="{106BDF34-48E0-FF17-302C-85D02642E055}"/>
              </a:ext>
            </a:extLst>
          </p:cNvPr>
          <p:cNvSpPr/>
          <p:nvPr/>
        </p:nvSpPr>
        <p:spPr>
          <a:xfrm>
            <a:off x="6116527" y="3855112"/>
            <a:ext cx="1301309" cy="1013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Visitor</a:t>
            </a:r>
          </a:p>
          <a:p>
            <a:pPr algn="ctr"/>
            <a:r>
              <a:rPr lang="en-US" dirty="0">
                <a:solidFill>
                  <a:schemeClr val="tx1"/>
                </a:solidFill>
              </a:rPr>
              <a:t>lib</a:t>
            </a:r>
          </a:p>
        </p:txBody>
      </p:sp>
      <p:sp>
        <p:nvSpPr>
          <p:cNvPr id="44" name="Rectangle 43">
            <a:extLst>
              <a:ext uri="{FF2B5EF4-FFF2-40B4-BE49-F238E27FC236}">
                <a16:creationId xmlns:a16="http://schemas.microsoft.com/office/drawing/2014/main" id="{67763CB8-B79F-603B-0694-222D9F65CBAB}"/>
              </a:ext>
            </a:extLst>
          </p:cNvPr>
          <p:cNvSpPr/>
          <p:nvPr/>
        </p:nvSpPr>
        <p:spPr>
          <a:xfrm>
            <a:off x="8277100" y="2841652"/>
            <a:ext cx="1301309" cy="1013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 XML</a:t>
            </a:r>
          </a:p>
          <a:p>
            <a:pPr algn="ctr"/>
            <a:r>
              <a:rPr lang="en-US" dirty="0">
                <a:solidFill>
                  <a:schemeClr val="tx1"/>
                </a:solidFill>
              </a:rPr>
              <a:t>(visitor)</a:t>
            </a:r>
          </a:p>
          <a:p>
            <a:pPr algn="ctr"/>
            <a:r>
              <a:rPr lang="en-US" dirty="0">
                <a:solidFill>
                  <a:schemeClr val="tx1"/>
                </a:solidFill>
              </a:rPr>
              <a:t>(.so)</a:t>
            </a:r>
          </a:p>
        </p:txBody>
      </p:sp>
      <p:cxnSp>
        <p:nvCxnSpPr>
          <p:cNvPr id="2" name="Straight Arrow Connector 1">
            <a:extLst>
              <a:ext uri="{FF2B5EF4-FFF2-40B4-BE49-F238E27FC236}">
                <a16:creationId xmlns:a16="http://schemas.microsoft.com/office/drawing/2014/main" id="{D5A2DDE5-E9AF-8A57-E7D0-C5649A3FED4A}"/>
              </a:ext>
            </a:extLst>
          </p:cNvPr>
          <p:cNvCxnSpPr>
            <a:cxnSpLocks/>
            <a:stCxn id="36" idx="3"/>
            <a:endCxn id="44" idx="1"/>
          </p:cNvCxnSpPr>
          <p:nvPr/>
        </p:nvCxnSpPr>
        <p:spPr>
          <a:xfrm>
            <a:off x="7417836" y="3348382"/>
            <a:ext cx="859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peech Bubble: Rectangle with Corners Rounded 2">
            <a:extLst>
              <a:ext uri="{FF2B5EF4-FFF2-40B4-BE49-F238E27FC236}">
                <a16:creationId xmlns:a16="http://schemas.microsoft.com/office/drawing/2014/main" id="{81D8A363-D753-A6CA-75A2-B4B1E31A0849}"/>
              </a:ext>
            </a:extLst>
          </p:cNvPr>
          <p:cNvSpPr/>
          <p:nvPr/>
        </p:nvSpPr>
        <p:spPr>
          <a:xfrm>
            <a:off x="8927755" y="4981066"/>
            <a:ext cx="3088537" cy="1712053"/>
          </a:xfrm>
          <a:prstGeom prst="wedgeRoundRectCallout">
            <a:avLst>
              <a:gd name="adj1" fmla="val 27228"/>
              <a:gd name="adj2" fmla="val -4779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Conveniently plugs into all our test infrastructure</a:t>
            </a:r>
          </a:p>
          <a:p>
            <a:pPr algn="ctr"/>
            <a:endParaRPr lang="en-US" dirty="0">
              <a:solidFill>
                <a:schemeClr val="tx1"/>
              </a:solidFill>
            </a:endParaRPr>
          </a:p>
          <a:p>
            <a:pPr algn="ctr"/>
            <a:r>
              <a:rPr lang="en-US" dirty="0">
                <a:solidFill>
                  <a:schemeClr val="tx1"/>
                </a:solidFill>
              </a:rPr>
              <a:t>Makes the infoset tangible</a:t>
            </a:r>
          </a:p>
        </p:txBody>
      </p:sp>
      <p:sp>
        <p:nvSpPr>
          <p:cNvPr id="6" name="Right Brace 5">
            <a:extLst>
              <a:ext uri="{FF2B5EF4-FFF2-40B4-BE49-F238E27FC236}">
                <a16:creationId xmlns:a16="http://schemas.microsoft.com/office/drawing/2014/main" id="{88B04425-584C-B41C-E8BD-89735B5D74CC}"/>
              </a:ext>
            </a:extLst>
          </p:cNvPr>
          <p:cNvSpPr/>
          <p:nvPr/>
        </p:nvSpPr>
        <p:spPr>
          <a:xfrm rot="5400000">
            <a:off x="9694237" y="2642295"/>
            <a:ext cx="708264" cy="374428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11347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FD41-BACA-8114-53CB-883B306E048E}"/>
              </a:ext>
            </a:extLst>
          </p:cNvPr>
          <p:cNvSpPr>
            <a:spLocks noGrp="1"/>
          </p:cNvSpPr>
          <p:nvPr>
            <p:ph type="title" idx="10"/>
          </p:nvPr>
        </p:nvSpPr>
        <p:spPr/>
        <p:txBody>
          <a:bodyPr/>
          <a:lstStyle/>
          <a:p>
            <a:r>
              <a:rPr lang="en-US" dirty="0"/>
              <a:t>C Back-end (aka Runtime 2)</a:t>
            </a:r>
          </a:p>
        </p:txBody>
      </p:sp>
      <p:sp>
        <p:nvSpPr>
          <p:cNvPr id="3" name="Text Placeholder 2">
            <a:extLst>
              <a:ext uri="{FF2B5EF4-FFF2-40B4-BE49-F238E27FC236}">
                <a16:creationId xmlns:a16="http://schemas.microsoft.com/office/drawing/2014/main" id="{3ABC4B33-5323-9864-E49D-950137B72BEB}"/>
              </a:ext>
            </a:extLst>
          </p:cNvPr>
          <p:cNvSpPr>
            <a:spLocks noGrp="1"/>
          </p:cNvSpPr>
          <p:nvPr>
            <p:ph type="body" sz="quarter" idx="11"/>
          </p:nvPr>
        </p:nvSpPr>
        <p:spPr>
          <a:xfrm>
            <a:off x="277560" y="1320367"/>
            <a:ext cx="11415676" cy="592323"/>
          </a:xfrm>
        </p:spPr>
        <p:txBody>
          <a:bodyPr/>
          <a:lstStyle/>
          <a:p>
            <a:r>
              <a:rPr lang="en-US" dirty="0"/>
              <a:t>Two simple tuples</a:t>
            </a:r>
          </a:p>
          <a:p>
            <a:pPr marL="0" indent="0">
              <a:buNone/>
            </a:pPr>
            <a:endParaRPr lang="en-US" dirty="0"/>
          </a:p>
        </p:txBody>
      </p:sp>
      <p:sp>
        <p:nvSpPr>
          <p:cNvPr id="4" name="Slide Number Placeholder 3">
            <a:extLst>
              <a:ext uri="{FF2B5EF4-FFF2-40B4-BE49-F238E27FC236}">
                <a16:creationId xmlns:a16="http://schemas.microsoft.com/office/drawing/2014/main" id="{90CF412B-8F39-561A-08AF-70AA964E6F6C}"/>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38</a:t>
            </a:fld>
            <a:endParaRPr lang="en-US" sz="1200" b="0" strike="noStrike" spc="-1">
              <a:latin typeface="Times New Roman"/>
            </a:endParaRPr>
          </a:p>
        </p:txBody>
      </p:sp>
      <p:sp>
        <p:nvSpPr>
          <p:cNvPr id="6" name="Rectangle 1">
            <a:extLst>
              <a:ext uri="{FF2B5EF4-FFF2-40B4-BE49-F238E27FC236}">
                <a16:creationId xmlns:a16="http://schemas.microsoft.com/office/drawing/2014/main" id="{70ECC1BD-F5EF-04B0-A67B-F3248569EC56}"/>
              </a:ext>
            </a:extLst>
          </p:cNvPr>
          <p:cNvSpPr>
            <a:spLocks noChangeArrowheads="1"/>
          </p:cNvSpPr>
          <p:nvPr/>
        </p:nvSpPr>
        <p:spPr bwMode="auto">
          <a:xfrm>
            <a:off x="2062180" y="2045866"/>
            <a:ext cx="6945999" cy="378565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&lt;</a:t>
            </a:r>
            <a:r>
              <a:rPr kumimoji="0" lang="en-US" altLang="en-US" sz="1600" b="1" i="0" u="none" strike="noStrike" cap="none" normalizeH="0" baseline="0" dirty="0" err="1">
                <a:ln>
                  <a:noFill/>
                </a:ln>
                <a:solidFill>
                  <a:srgbClr val="00428C"/>
                </a:solidFill>
                <a:effectLst/>
                <a:latin typeface="Noto Mono" panose="020B0609030804020204" pitchFamily="49" charset="0"/>
                <a:cs typeface="Noto Mono" panose="020B0609030804020204" pitchFamily="49" charset="0"/>
              </a:rPr>
              <a:t>complexType</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name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1" i="0" u="none" strike="noStrike" cap="none" normalizeH="0" baseline="0" dirty="0" err="1">
                <a:ln>
                  <a:noFill/>
                </a:ln>
                <a:solidFill>
                  <a:srgbClr val="6A84DB"/>
                </a:solidFill>
                <a:effectLst/>
                <a:latin typeface="Noto Mono" panose="020B0609030804020204" pitchFamily="49" charset="0"/>
                <a:cs typeface="Noto Mono" panose="020B0609030804020204" pitchFamily="49" charset="0"/>
              </a:rPr>
              <a:t>FooType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sequence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element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name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1" i="0" u="none" strike="noStrike" cap="none" normalizeH="0" baseline="0" dirty="0" err="1">
                <a:ln>
                  <a:noFill/>
                </a:ln>
                <a:solidFill>
                  <a:srgbClr val="6A84DB"/>
                </a:solidFill>
                <a:effectLst/>
                <a:latin typeface="Noto Mono" panose="020B0609030804020204" pitchFamily="49" charset="0"/>
                <a:cs typeface="Noto Mono" panose="020B0609030804020204" pitchFamily="49" charset="0"/>
              </a:rPr>
              <a:t>xs:int</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element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name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="b"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lang="en-US" altLang="en-US" sz="1600" b="1" dirty="0" err="1">
                <a:solidFill>
                  <a:srgbClr val="6A84DB"/>
                </a:solidFill>
                <a:latin typeface="Noto Mono" panose="020B0609030804020204" pitchFamily="49" charset="0"/>
                <a:cs typeface="Noto Mono" panose="020B0609030804020204" pitchFamily="49" charset="0"/>
              </a:rPr>
              <a:t>xs:int</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element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name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="c"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1" i="0" u="none" strike="noStrike" cap="none" normalizeH="0" baseline="0" dirty="0" err="1">
                <a:ln>
                  <a:noFill/>
                </a:ln>
                <a:solidFill>
                  <a:srgbClr val="6A84DB"/>
                </a:solidFill>
                <a:effectLst/>
                <a:latin typeface="Noto Mono" panose="020B0609030804020204" pitchFamily="49" charset="0"/>
                <a:cs typeface="Noto Mono" panose="020B0609030804020204" pitchFamily="49" charset="0"/>
              </a:rPr>
              <a:t>xs:int</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sequence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&lt;/</a:t>
            </a:r>
            <a:r>
              <a:rPr kumimoji="0" lang="en-US" altLang="en-US" sz="1600" b="1" i="0" u="none" strike="noStrike" cap="none" normalizeH="0" baseline="0" dirty="0" err="1">
                <a:ln>
                  <a:noFill/>
                </a:ln>
                <a:solidFill>
                  <a:srgbClr val="00428C"/>
                </a:solidFill>
                <a:effectLst/>
                <a:latin typeface="Noto Mono" panose="020B0609030804020204" pitchFamily="49" charset="0"/>
                <a:cs typeface="Noto Mono" panose="020B0609030804020204" pitchFamily="49" charset="0"/>
              </a:rPr>
              <a:t>complexType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&lt;</a:t>
            </a:r>
            <a:r>
              <a:rPr kumimoji="0" lang="en-US" altLang="en-US" sz="1600" b="1" i="0" u="none" strike="noStrike" cap="none" normalizeH="0" baseline="0" dirty="0" err="1">
                <a:ln>
                  <a:noFill/>
                </a:ln>
                <a:solidFill>
                  <a:srgbClr val="00428C"/>
                </a:solidFill>
                <a:effectLst/>
                <a:latin typeface="Noto Mono" panose="020B0609030804020204" pitchFamily="49" charset="0"/>
                <a:cs typeface="Noto Mono" panose="020B0609030804020204" pitchFamily="49" charset="0"/>
              </a:rPr>
              <a:t>complexType</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name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1" i="0" u="none" strike="noStrike" cap="none" normalizeH="0" baseline="0" dirty="0" err="1">
                <a:ln>
                  <a:noFill/>
                </a:ln>
                <a:solidFill>
                  <a:srgbClr val="6A84DB"/>
                </a:solidFill>
                <a:effectLst/>
                <a:latin typeface="Noto Mono" panose="020B0609030804020204" pitchFamily="49" charset="0"/>
                <a:cs typeface="Noto Mono" panose="020B0609030804020204" pitchFamily="49" charset="0"/>
              </a:rPr>
              <a:t>BarType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sequence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element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name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="x"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1" i="0" u="none" strike="noStrike" cap="none" normalizeH="0" baseline="0" dirty="0" err="1">
                <a:ln>
                  <a:noFill/>
                </a:ln>
                <a:solidFill>
                  <a:srgbClr val="6A84DB"/>
                </a:solidFill>
                <a:effectLst/>
                <a:latin typeface="Noto Mono" panose="020B0609030804020204" pitchFamily="49" charset="0"/>
                <a:cs typeface="Noto Mono" panose="020B0609030804020204" pitchFamily="49" charset="0"/>
              </a:rPr>
              <a:t>xs:double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element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name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="y"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1" i="0" u="none" strike="noStrike" cap="none" normalizeH="0" baseline="0" dirty="0" err="1">
                <a:ln>
                  <a:noFill/>
                </a:ln>
                <a:solidFill>
                  <a:srgbClr val="6A84DB"/>
                </a:solidFill>
                <a:effectLst/>
                <a:latin typeface="Noto Mono" panose="020B0609030804020204" pitchFamily="49" charset="0"/>
                <a:cs typeface="Noto Mono" panose="020B0609030804020204" pitchFamily="49" charset="0"/>
              </a:rPr>
              <a:t>xs:double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element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name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="z"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1" i="0" u="none" strike="noStrike" cap="none" normalizeH="0" baseline="0" dirty="0" err="1">
                <a:ln>
                  <a:noFill/>
                </a:ln>
                <a:solidFill>
                  <a:srgbClr val="6A84DB"/>
                </a:solidFill>
                <a:effectLst/>
                <a:latin typeface="Noto Mono" panose="020B0609030804020204" pitchFamily="49" charset="0"/>
                <a:cs typeface="Noto Mono" panose="020B0609030804020204" pitchFamily="49" charset="0"/>
              </a:rPr>
              <a:t>xs:double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sequence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&lt;/</a:t>
            </a:r>
            <a:r>
              <a:rPr kumimoji="0" lang="en-US" altLang="en-US" sz="1600" b="1" i="0" u="none" strike="noStrike" cap="none" normalizeH="0" baseline="0" dirty="0" err="1">
                <a:ln>
                  <a:noFill/>
                </a:ln>
                <a:solidFill>
                  <a:srgbClr val="00428C"/>
                </a:solidFill>
                <a:effectLst/>
                <a:latin typeface="Noto Mono" panose="020B0609030804020204" pitchFamily="49" charset="0"/>
                <a:cs typeface="Noto Mono" panose="020B0609030804020204" pitchFamily="49" charset="0"/>
              </a:rPr>
              <a:t>complexType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8449CB0D-F70E-1FB9-6A2D-EBD2A8ABB3D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7493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FD41-BACA-8114-53CB-883B306E048E}"/>
              </a:ext>
            </a:extLst>
          </p:cNvPr>
          <p:cNvSpPr>
            <a:spLocks noGrp="1"/>
          </p:cNvSpPr>
          <p:nvPr>
            <p:ph type="title" idx="10"/>
          </p:nvPr>
        </p:nvSpPr>
        <p:spPr/>
        <p:txBody>
          <a:bodyPr/>
          <a:lstStyle/>
          <a:p>
            <a:r>
              <a:rPr lang="en-US" dirty="0"/>
              <a:t>C Back-end (aka Runtime 2)</a:t>
            </a:r>
          </a:p>
        </p:txBody>
      </p:sp>
      <p:sp>
        <p:nvSpPr>
          <p:cNvPr id="3" name="Text Placeholder 2">
            <a:extLst>
              <a:ext uri="{FF2B5EF4-FFF2-40B4-BE49-F238E27FC236}">
                <a16:creationId xmlns:a16="http://schemas.microsoft.com/office/drawing/2014/main" id="{3ABC4B33-5323-9864-E49D-950137B72BEB}"/>
              </a:ext>
            </a:extLst>
          </p:cNvPr>
          <p:cNvSpPr>
            <a:spLocks noGrp="1"/>
          </p:cNvSpPr>
          <p:nvPr>
            <p:ph type="body" sz="quarter" idx="11"/>
          </p:nvPr>
        </p:nvSpPr>
        <p:spPr>
          <a:xfrm>
            <a:off x="277560" y="1320367"/>
            <a:ext cx="11415676" cy="592323"/>
          </a:xfrm>
        </p:spPr>
        <p:txBody>
          <a:bodyPr/>
          <a:lstStyle/>
          <a:p>
            <a:r>
              <a:rPr lang="en-US" dirty="0"/>
              <a:t>Tagged union of two tuples</a:t>
            </a:r>
          </a:p>
          <a:p>
            <a:pPr marL="0" indent="0">
              <a:buNone/>
            </a:pPr>
            <a:endParaRPr lang="en-US" dirty="0"/>
          </a:p>
        </p:txBody>
      </p:sp>
      <p:sp>
        <p:nvSpPr>
          <p:cNvPr id="4" name="Slide Number Placeholder 3">
            <a:extLst>
              <a:ext uri="{FF2B5EF4-FFF2-40B4-BE49-F238E27FC236}">
                <a16:creationId xmlns:a16="http://schemas.microsoft.com/office/drawing/2014/main" id="{90CF412B-8F39-561A-08AF-70AA964E6F6C}"/>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39</a:t>
            </a:fld>
            <a:endParaRPr lang="en-US" sz="1200" b="0" strike="noStrike" spc="-1">
              <a:latin typeface="Times New Roman"/>
            </a:endParaRPr>
          </a:p>
        </p:txBody>
      </p:sp>
      <p:sp>
        <p:nvSpPr>
          <p:cNvPr id="7" name="Rectangle 1">
            <a:extLst>
              <a:ext uri="{FF2B5EF4-FFF2-40B4-BE49-F238E27FC236}">
                <a16:creationId xmlns:a16="http://schemas.microsoft.com/office/drawing/2014/main" id="{346B9F11-3807-1B97-6F24-DC07820EE8B1}"/>
              </a:ext>
            </a:extLst>
          </p:cNvPr>
          <p:cNvSpPr>
            <a:spLocks noChangeArrowheads="1"/>
          </p:cNvSpPr>
          <p:nvPr/>
        </p:nvSpPr>
        <p:spPr bwMode="auto">
          <a:xfrm>
            <a:off x="1979804" y="2059902"/>
            <a:ext cx="7709482" cy="4031873"/>
          </a:xfrm>
          <a:prstGeom prst="rect">
            <a:avLst/>
          </a:prstGeom>
          <a:solidFill>
            <a:srgbClr val="FF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&lt;</a:t>
            </a:r>
            <a:r>
              <a:rPr kumimoji="0" lang="en-US" altLang="en-US" sz="1600" b="1" i="0" u="none" strike="noStrike" cap="none" normalizeH="0" baseline="0" dirty="0" err="1">
                <a:ln>
                  <a:noFill/>
                </a:ln>
                <a:solidFill>
                  <a:srgbClr val="00428C"/>
                </a:solidFill>
                <a:effectLst/>
                <a:latin typeface="Noto Mono" panose="020B0609030804020204" pitchFamily="49" charset="0"/>
                <a:cs typeface="Noto Mono" panose="020B0609030804020204" pitchFamily="49" charset="0"/>
              </a:rPr>
              <a:t>complexType</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name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1" i="0" u="none" strike="noStrike" cap="none" normalizeH="0" baseline="0" dirty="0" err="1">
                <a:ln>
                  <a:noFill/>
                </a:ln>
                <a:solidFill>
                  <a:srgbClr val="6A84DB"/>
                </a:solidFill>
                <a:effectLst/>
                <a:latin typeface="Noto Mono" panose="020B0609030804020204" pitchFamily="49" charset="0"/>
                <a:cs typeface="Noto Mono" panose="020B0609030804020204" pitchFamily="49" charset="0"/>
              </a:rPr>
              <a:t>NestedUnionType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sequence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element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name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="tag"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="xs:int32"</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element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name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="data"</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err="1">
                <a:ln>
                  <a:noFill/>
                </a:ln>
                <a:solidFill>
                  <a:srgbClr val="00428C"/>
                </a:solidFill>
                <a:effectLst/>
                <a:latin typeface="Noto Mono" panose="020B0609030804020204" pitchFamily="49" charset="0"/>
                <a:cs typeface="Noto Mono" panose="020B0609030804020204" pitchFamily="49" charset="0"/>
              </a:rPr>
              <a:t>complexType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choice </a:t>
            </a:r>
            <a:r>
              <a:rPr kumimoji="0" lang="en-US" altLang="en-US" sz="1600" b="0" i="0"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dfdl</a:t>
            </a:r>
            <a:r>
              <a:rPr kumimoji="0" lang="en-US" altLang="en-US" sz="1600" b="0" i="0" u="none" strike="noStrike" cap="none" normalizeH="0" baseline="0" dirty="0" err="1">
                <a:ln>
                  <a:noFill/>
                </a:ln>
                <a:solidFill>
                  <a:srgbClr val="121314"/>
                </a:solidFill>
                <a:effectLst/>
                <a:latin typeface="Noto Mono" panose="020B0609030804020204" pitchFamily="49" charset="0"/>
                <a:cs typeface="Noto Mono" panose="020B0609030804020204" pitchFamily="49" charset="0"/>
              </a:rPr>
              <a:t>:choiceDispatchKey</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1" i="0" u="none" strike="noStrike" cap="none" normalizeH="0" baseline="0" dirty="0" err="1">
                <a:ln>
                  <a:noFill/>
                </a:ln>
                <a:solidFill>
                  <a:srgbClr val="6A84DB"/>
                </a:solidFill>
                <a:effectLst/>
                <a:latin typeface="Noto Mono" panose="020B0609030804020204" pitchFamily="49" charset="0"/>
                <a:cs typeface="Noto Mono" panose="020B0609030804020204" pitchFamily="49" charset="0"/>
              </a:rPr>
              <a:t>xs:string</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(../tag)}"</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element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name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="foo"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1" i="0" u="none" strike="noStrike" cap="none" normalizeH="0" baseline="0" dirty="0" err="1">
                <a:ln>
                  <a:noFill/>
                </a:ln>
                <a:solidFill>
                  <a:srgbClr val="6A84DB"/>
                </a:solidFill>
                <a:effectLst/>
                <a:latin typeface="Noto Mono" panose="020B0609030804020204" pitchFamily="49" charset="0"/>
                <a:cs typeface="Noto Mono" panose="020B0609030804020204" pitchFamily="49" charset="0"/>
              </a:rPr>
              <a:t>idl:FooType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 </a:t>
            </a:r>
          </a:p>
          <a:p>
            <a:pPr eaLnBrk="0" fontAlgn="base" hangingPunct="0">
              <a:spcBef>
                <a:spcPct val="0"/>
              </a:spcBef>
              <a:spcAft>
                <a:spcPct val="0"/>
              </a:spcAft>
            </a:pPr>
            <a:r>
              <a:rPr lang="en-US" altLang="en-US" sz="1600" b="1" dirty="0">
                <a:solidFill>
                  <a:srgbClr val="6A84DB"/>
                </a:solidFill>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dfdl</a:t>
            </a:r>
            <a:r>
              <a:rPr kumimoji="0" lang="en-US" altLang="en-US" sz="1600" b="0" i="0" u="none" strike="noStrike" cap="none" normalizeH="0" baseline="0" dirty="0" err="1">
                <a:ln>
                  <a:noFill/>
                </a:ln>
                <a:solidFill>
                  <a:srgbClr val="121314"/>
                </a:solidFill>
                <a:effectLst/>
                <a:latin typeface="Noto Mono" panose="020B0609030804020204" pitchFamily="49" charset="0"/>
                <a:cs typeface="Noto Mono" panose="020B0609030804020204" pitchFamily="49" charset="0"/>
              </a:rPr>
              <a:t>:choiceBranchKey</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="1 2"</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element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name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="bar" </a:t>
            </a:r>
            <a:r>
              <a:rPr kumimoji="0" lang="en-US" altLang="en-US" sz="1600" b="0" i="0" u="none" strike="noStrike" cap="none" normalizeH="0" baseline="0" dirty="0">
                <a:ln>
                  <a:noFill/>
                </a:ln>
                <a:solidFill>
                  <a:srgbClr val="121314"/>
                </a:solidFill>
                <a:effectLst/>
                <a:latin typeface="Noto Mono" panose="020B0609030804020204" pitchFamily="49" charset="0"/>
                <a:cs typeface="Noto Mono" panose="020B0609030804020204" pitchFamily="49" charset="0"/>
              </a:rPr>
              <a:t>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a:t>
            </a:r>
            <a:r>
              <a:rPr kumimoji="0" lang="en-US" altLang="en-US" sz="1600" b="1" i="0" u="none" strike="noStrike" cap="none" normalizeH="0" baseline="0" dirty="0" err="1">
                <a:ln>
                  <a:noFill/>
                </a:ln>
                <a:solidFill>
                  <a:srgbClr val="6A84DB"/>
                </a:solidFill>
                <a:effectLst/>
                <a:latin typeface="Noto Mono" panose="020B0609030804020204" pitchFamily="49" charset="0"/>
                <a:cs typeface="Noto Mono" panose="020B0609030804020204" pitchFamily="49" charset="0"/>
              </a:rPr>
              <a:t>idl:BarType</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 </a:t>
            </a:r>
          </a:p>
          <a:p>
            <a:pPr eaLnBrk="0" fontAlgn="base" hangingPunct="0">
              <a:spcBef>
                <a:spcPct val="0"/>
              </a:spcBef>
              <a:spcAft>
                <a:spcPct val="0"/>
              </a:spcAft>
            </a:pPr>
            <a:r>
              <a:rPr lang="en-US" altLang="en-US" sz="1600" b="1" dirty="0">
                <a:solidFill>
                  <a:srgbClr val="6A84DB"/>
                </a:solidFill>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04B9F"/>
                </a:solidFill>
                <a:effectLst/>
                <a:latin typeface="Noto Mono" panose="020B0609030804020204" pitchFamily="49" charset="0"/>
                <a:cs typeface="Noto Mono" panose="020B0609030804020204" pitchFamily="49" charset="0"/>
              </a:rPr>
              <a:t>dfdl</a:t>
            </a:r>
            <a:r>
              <a:rPr kumimoji="0" lang="en-US" altLang="en-US" sz="1600" b="0" i="0" u="none" strike="noStrike" cap="none" normalizeH="0" baseline="0" dirty="0" err="1">
                <a:ln>
                  <a:noFill/>
                </a:ln>
                <a:solidFill>
                  <a:srgbClr val="121314"/>
                </a:solidFill>
                <a:effectLst/>
                <a:latin typeface="Noto Mono" panose="020B0609030804020204" pitchFamily="49" charset="0"/>
                <a:cs typeface="Noto Mono" panose="020B0609030804020204" pitchFamily="49" charset="0"/>
              </a:rPr>
              <a:t>:choiceBranchKey</a:t>
            </a:r>
            <a:r>
              <a:rPr kumimoji="0" lang="en-US" altLang="en-US" sz="1600" b="1" i="0" u="none" strike="noStrike" cap="none" normalizeH="0" baseline="0" dirty="0">
                <a:ln>
                  <a:noFill/>
                </a:ln>
                <a:solidFill>
                  <a:srgbClr val="6A84DB"/>
                </a:solidFill>
                <a:effectLst/>
                <a:latin typeface="Noto Mono" panose="020B0609030804020204" pitchFamily="49" charset="0"/>
                <a:cs typeface="Noto Mono" panose="020B0609030804020204" pitchFamily="49" charset="0"/>
              </a:rPr>
              <a:t>="3 4"</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choice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err="1">
                <a:ln>
                  <a:noFill/>
                </a:ln>
                <a:solidFill>
                  <a:srgbClr val="00428C"/>
                </a:solidFill>
                <a:effectLst/>
                <a:latin typeface="Noto Mono" panose="020B0609030804020204" pitchFamily="49" charset="0"/>
                <a:cs typeface="Noto Mono" panose="020B0609030804020204" pitchFamily="49" charset="0"/>
              </a:rPr>
              <a:t>complexType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element</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&lt;/</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sequence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&lt;/</a:t>
            </a:r>
            <a:r>
              <a:rPr kumimoji="0" lang="en-US" altLang="en-US" sz="1600" b="1" i="0" u="none" strike="noStrike" cap="none" normalizeH="0" baseline="0" dirty="0" err="1">
                <a:ln>
                  <a:noFill/>
                </a:ln>
                <a:solidFill>
                  <a:srgbClr val="00428C"/>
                </a:solidFill>
                <a:effectLst/>
                <a:latin typeface="Noto Mono" panose="020B0609030804020204" pitchFamily="49" charset="0"/>
                <a:cs typeface="Noto Mono" panose="020B0609030804020204" pitchFamily="49" charset="0"/>
              </a:rPr>
              <a:t>complexType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&gt;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8449CB0D-F70E-1FB9-6A2D-EBD2A8ABB3D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730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422966-7D1A-5610-EE7E-2D16E32F7A05}"/>
              </a:ext>
            </a:extLst>
          </p:cNvPr>
          <p:cNvSpPr>
            <a:spLocks noGrp="1"/>
          </p:cNvSpPr>
          <p:nvPr>
            <p:ph type="title" idx="10"/>
          </p:nvPr>
        </p:nvSpPr>
        <p:spPr/>
        <p:txBody>
          <a:bodyPr/>
          <a:lstStyle/>
          <a:p>
            <a:r>
              <a:rPr lang="en-US" dirty="0"/>
              <a:t>What is DFDL </a:t>
            </a:r>
            <a:br>
              <a:rPr lang="en-US" dirty="0"/>
            </a:br>
            <a:r>
              <a:rPr lang="en-US" sz="2800" dirty="0"/>
              <a:t>(Data Format Description Language)</a:t>
            </a:r>
            <a:br>
              <a:rPr lang="en-US" sz="2800" dirty="0"/>
            </a:br>
            <a:br>
              <a:rPr lang="en-US" dirty="0"/>
            </a:br>
            <a:r>
              <a:rPr lang="en-US" dirty="0"/>
              <a:t> and </a:t>
            </a:r>
            <a:br>
              <a:rPr lang="en-US" dirty="0"/>
            </a:br>
            <a:br>
              <a:rPr lang="en-US" dirty="0"/>
            </a:br>
            <a:r>
              <a:rPr lang="en-US" dirty="0"/>
              <a:t>What is Apache Daffodil?</a:t>
            </a:r>
          </a:p>
        </p:txBody>
      </p:sp>
      <p:sp>
        <p:nvSpPr>
          <p:cNvPr id="4" name="Slide Number Placeholder 3">
            <a:extLst>
              <a:ext uri="{FF2B5EF4-FFF2-40B4-BE49-F238E27FC236}">
                <a16:creationId xmlns:a16="http://schemas.microsoft.com/office/drawing/2014/main" id="{041B3E56-DD13-600E-519B-9DAA62885339}"/>
              </a:ext>
            </a:extLst>
          </p:cNvPr>
          <p:cNvSpPr>
            <a:spLocks noGrp="1"/>
          </p:cNvSpPr>
          <p:nvPr>
            <p:ph type="sldNum" idx="11"/>
          </p:nvPr>
        </p:nvSpPr>
        <p:spPr/>
        <p:txBody>
          <a:bodyPr/>
          <a:lstStyle/>
          <a:p>
            <a:pPr algn="r">
              <a:lnSpc>
                <a:spcPct val="100000"/>
              </a:lnSpc>
            </a:pPr>
            <a:fld id="{12577B02-A1D1-463A-981D-1390603FF1D0}" type="slidenum">
              <a:rPr lang="en-US" sz="1200" b="0" strike="noStrike" spc="-1" smtClean="0">
                <a:solidFill>
                  <a:srgbClr val="B2B2B2"/>
                </a:solidFill>
                <a:latin typeface="Noto Sans"/>
              </a:rPr>
              <a:t>4</a:t>
            </a:fld>
            <a:endParaRPr lang="en-US" sz="1200" b="0" strike="noStrike" spc="-1">
              <a:latin typeface="Times New Roman"/>
            </a:endParaRPr>
          </a:p>
        </p:txBody>
      </p:sp>
    </p:spTree>
    <p:extLst>
      <p:ext uri="{BB962C8B-B14F-4D97-AF65-F5344CB8AC3E}">
        <p14:creationId xmlns:p14="http://schemas.microsoft.com/office/powerpoint/2010/main" val="3977551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FD41-BACA-8114-53CB-883B306E048E}"/>
              </a:ext>
            </a:extLst>
          </p:cNvPr>
          <p:cNvSpPr>
            <a:spLocks noGrp="1"/>
          </p:cNvSpPr>
          <p:nvPr>
            <p:ph type="title" idx="10"/>
          </p:nvPr>
        </p:nvSpPr>
        <p:spPr/>
        <p:txBody>
          <a:bodyPr/>
          <a:lstStyle/>
          <a:p>
            <a:r>
              <a:rPr lang="en-US" dirty="0"/>
              <a:t>Generated C Highlights</a:t>
            </a:r>
          </a:p>
        </p:txBody>
      </p:sp>
      <p:sp>
        <p:nvSpPr>
          <p:cNvPr id="3" name="Text Placeholder 2">
            <a:extLst>
              <a:ext uri="{FF2B5EF4-FFF2-40B4-BE49-F238E27FC236}">
                <a16:creationId xmlns:a16="http://schemas.microsoft.com/office/drawing/2014/main" id="{3ABC4B33-5323-9864-E49D-950137B72BEB}"/>
              </a:ext>
            </a:extLst>
          </p:cNvPr>
          <p:cNvSpPr>
            <a:spLocks noGrp="1"/>
          </p:cNvSpPr>
          <p:nvPr>
            <p:ph type="body" sz="quarter" idx="11"/>
          </p:nvPr>
        </p:nvSpPr>
        <p:spPr>
          <a:xfrm>
            <a:off x="388162" y="956784"/>
            <a:ext cx="11415676" cy="592323"/>
          </a:xfrm>
        </p:spPr>
        <p:txBody>
          <a:bodyPr/>
          <a:lstStyle/>
          <a:p>
            <a:r>
              <a:rPr lang="en-US" dirty="0"/>
              <a:t>the tuples</a:t>
            </a:r>
          </a:p>
          <a:p>
            <a:pPr marL="0" indent="0">
              <a:buNone/>
            </a:pPr>
            <a:endParaRPr lang="en-US" dirty="0"/>
          </a:p>
        </p:txBody>
      </p:sp>
      <p:sp>
        <p:nvSpPr>
          <p:cNvPr id="4" name="Slide Number Placeholder 3">
            <a:extLst>
              <a:ext uri="{FF2B5EF4-FFF2-40B4-BE49-F238E27FC236}">
                <a16:creationId xmlns:a16="http://schemas.microsoft.com/office/drawing/2014/main" id="{90CF412B-8F39-561A-08AF-70AA964E6F6C}"/>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40</a:t>
            </a:fld>
            <a:endParaRPr lang="en-US" sz="1200" b="0" strike="noStrike" spc="-1">
              <a:latin typeface="Times New Roman"/>
            </a:endParaRPr>
          </a:p>
        </p:txBody>
      </p:sp>
      <p:sp>
        <p:nvSpPr>
          <p:cNvPr id="7" name="Rectangle 1">
            <a:extLst>
              <a:ext uri="{FF2B5EF4-FFF2-40B4-BE49-F238E27FC236}">
                <a16:creationId xmlns:a16="http://schemas.microsoft.com/office/drawing/2014/main" id="{346B9F11-3807-1B97-6F24-DC07820EE8B1}"/>
              </a:ext>
            </a:extLst>
          </p:cNvPr>
          <p:cNvSpPr>
            <a:spLocks noChangeArrowheads="1"/>
          </p:cNvSpPr>
          <p:nvPr/>
        </p:nvSpPr>
        <p:spPr bwMode="auto">
          <a:xfrm>
            <a:off x="1979804" y="2059901"/>
            <a:ext cx="7709482" cy="4031873"/>
          </a:xfrm>
          <a:prstGeom prst="rect">
            <a:avLst/>
          </a:prstGeom>
          <a:solidFill>
            <a:srgbClr val="FF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typedef struct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foo_data_NestedUnionType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InfosetBase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_base;</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int32_t     a;</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int32_t     b;</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int32_t     c;</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foo_data_NestedUnionType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typedef struct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bar_data_NestedUnionType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InfosetBase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_base;</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double      </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x;</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double      </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y;</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double      </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z;</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bar_data_NestedUnionType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8449CB0D-F70E-1FB9-6A2D-EBD2A8ABB3D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9A4DF24-1122-7925-8084-9561EA6A34B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3212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FD41-BACA-8114-53CB-883B306E048E}"/>
              </a:ext>
            </a:extLst>
          </p:cNvPr>
          <p:cNvSpPr>
            <a:spLocks noGrp="1"/>
          </p:cNvSpPr>
          <p:nvPr>
            <p:ph type="title" idx="10"/>
          </p:nvPr>
        </p:nvSpPr>
        <p:spPr/>
        <p:txBody>
          <a:bodyPr/>
          <a:lstStyle/>
          <a:p>
            <a:r>
              <a:rPr lang="en-US" dirty="0"/>
              <a:t>Generated C Highlights</a:t>
            </a:r>
          </a:p>
        </p:txBody>
      </p:sp>
      <p:sp>
        <p:nvSpPr>
          <p:cNvPr id="4" name="Slide Number Placeholder 3">
            <a:extLst>
              <a:ext uri="{FF2B5EF4-FFF2-40B4-BE49-F238E27FC236}">
                <a16:creationId xmlns:a16="http://schemas.microsoft.com/office/drawing/2014/main" id="{90CF412B-8F39-561A-08AF-70AA964E6F6C}"/>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41</a:t>
            </a:fld>
            <a:endParaRPr lang="en-US" sz="1200" b="0" strike="noStrike" spc="-1">
              <a:latin typeface="Times New Roman"/>
            </a:endParaRPr>
          </a:p>
        </p:txBody>
      </p:sp>
      <p:sp>
        <p:nvSpPr>
          <p:cNvPr id="7" name="Rectangle 1">
            <a:extLst>
              <a:ext uri="{FF2B5EF4-FFF2-40B4-BE49-F238E27FC236}">
                <a16:creationId xmlns:a16="http://schemas.microsoft.com/office/drawing/2014/main" id="{346B9F11-3807-1B97-6F24-DC07820EE8B1}"/>
              </a:ext>
            </a:extLst>
          </p:cNvPr>
          <p:cNvSpPr>
            <a:spLocks noChangeArrowheads="1"/>
          </p:cNvSpPr>
          <p:nvPr/>
        </p:nvSpPr>
        <p:spPr bwMode="auto">
          <a:xfrm>
            <a:off x="1904303" y="1166842"/>
            <a:ext cx="8498046" cy="4524315"/>
          </a:xfrm>
          <a:prstGeom prst="rect">
            <a:avLst/>
          </a:prstGeom>
          <a:solidFill>
            <a:srgbClr val="FF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typedef struct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data_NestedUnionType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InfosetBase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_base;</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size_t</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_choice; </a:t>
            </a:r>
            <a:r>
              <a:rPr kumimoji="0" lang="en-US" altLang="en-US" sz="1600" b="0" i="1" u="none" strike="noStrike" cap="none" normalizeH="0" baseline="0" dirty="0">
                <a:ln>
                  <a:noFill/>
                </a:ln>
                <a:solidFill>
                  <a:srgbClr val="808080"/>
                </a:solidFill>
                <a:effectLst/>
                <a:latin typeface="Noto Mono" panose="020B0609030804020204" pitchFamily="49" charset="0"/>
                <a:cs typeface="Noto Mono" panose="020B0609030804020204" pitchFamily="49" charset="0"/>
              </a:rPr>
              <a:t>// choice of which union field to use</a:t>
            </a:r>
            <a:br>
              <a:rPr kumimoji="0" lang="en-US" altLang="en-US" sz="1600" b="0" i="1" u="none" strike="noStrike" cap="none" normalizeH="0" baseline="0" dirty="0">
                <a:ln>
                  <a:noFill/>
                </a:ln>
                <a:solidFill>
                  <a:srgbClr val="808080"/>
                </a:solidFill>
                <a:effectLst/>
                <a:latin typeface="Noto Mono" panose="020B0609030804020204" pitchFamily="49" charset="0"/>
                <a:cs typeface="Noto Mono" panose="020B0609030804020204" pitchFamily="49" charset="0"/>
              </a:rPr>
            </a:br>
            <a:r>
              <a:rPr kumimoji="0" lang="en-US" altLang="en-US" sz="1600" b="0" i="1" u="none" strike="noStrike" cap="none" normalizeH="0" baseline="0" dirty="0">
                <a:ln>
                  <a:noFill/>
                </a:ln>
                <a:solidFill>
                  <a:srgbClr val="808080"/>
                </a:solidFill>
                <a:effectLst/>
                <a:latin typeface="Noto Mono" panose="020B0609030804020204" pitchFamily="49" charset="0"/>
                <a:cs typeface="Noto Mono" panose="020B0609030804020204" pitchFamily="49" charset="0"/>
              </a:rPr>
              <a:t>    </a:t>
            </a: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union</a:t>
            </a:r>
            <a:b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b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foo_data_NestedUnionType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 foo;</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bar_data_NestedUnionType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 bar;</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data_NestedUnionType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typedef struct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NestedUnion</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InfosetBase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_base;</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int32_t     tag;</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data_NestedUnionType</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 data;</a:t>
            </a:r>
            <a:b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6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NestedUnion</a:t>
            </a:r>
            <a:r>
              <a:rPr kumimoji="0" lang="en-US" altLang="en-US" sz="16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8449CB0D-F70E-1FB9-6A2D-EBD2A8ABB3D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9A4DF24-1122-7925-8084-9561EA6A34B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7395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03B7-C72D-922C-5035-62488D32733C}"/>
              </a:ext>
            </a:extLst>
          </p:cNvPr>
          <p:cNvSpPr>
            <a:spLocks noGrp="1"/>
          </p:cNvSpPr>
          <p:nvPr>
            <p:ph type="title" idx="10"/>
          </p:nvPr>
        </p:nvSpPr>
        <p:spPr>
          <a:effectLst>
            <a:outerShdw blurRad="50800" dist="38100" dir="2700000" algn="tl" rotWithShape="0">
              <a:prstClr val="black">
                <a:alpha val="40000"/>
              </a:prstClr>
            </a:outerShdw>
          </a:effectLst>
        </p:spPr>
        <p:txBody>
          <a:bodyPr/>
          <a:lstStyle/>
          <a:p>
            <a:r>
              <a:rPr lang="en-US" dirty="0"/>
              <a:t>Generated C Highlights</a:t>
            </a:r>
          </a:p>
        </p:txBody>
      </p:sp>
      <p:sp>
        <p:nvSpPr>
          <p:cNvPr id="4" name="Slide Number Placeholder 3">
            <a:extLst>
              <a:ext uri="{FF2B5EF4-FFF2-40B4-BE49-F238E27FC236}">
                <a16:creationId xmlns:a16="http://schemas.microsoft.com/office/drawing/2014/main" id="{6EDF7152-E4CA-8A7C-8A05-1D78545B204F}"/>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42</a:t>
            </a:fld>
            <a:endParaRPr lang="en-US" sz="1200" b="0" strike="noStrike" spc="-1">
              <a:latin typeface="Times New Roman"/>
            </a:endParaRPr>
          </a:p>
        </p:txBody>
      </p:sp>
      <p:sp>
        <p:nvSpPr>
          <p:cNvPr id="8" name="Rectangle 1">
            <a:extLst>
              <a:ext uri="{FF2B5EF4-FFF2-40B4-BE49-F238E27FC236}">
                <a16:creationId xmlns:a16="http://schemas.microsoft.com/office/drawing/2014/main" id="{5D758239-0913-F248-9C42-F1BD48AEBF7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58FA4FD0-DAC3-5826-02B2-412553A7C28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1B9656D-2864-BA06-3847-CEFF2A18A76C}"/>
              </a:ext>
            </a:extLst>
          </p:cNvPr>
          <p:cNvSpPr>
            <a:spLocks noChangeArrowheads="1"/>
          </p:cNvSpPr>
          <p:nvPr/>
        </p:nvSpPr>
        <p:spPr bwMode="auto">
          <a:xfrm>
            <a:off x="277560" y="978562"/>
            <a:ext cx="9562726" cy="4708981"/>
          </a:xfrm>
          <a:prstGeom prst="rect">
            <a:avLst/>
          </a:prstGeom>
          <a:solidFill>
            <a:srgbClr val="FF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static void</a:t>
            </a:r>
            <a:b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data_</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NestedUnionType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__</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unparseSelf</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const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data_NestedUnionType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 *instance,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static </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Error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error</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 {ERR_CHOICE_KEY, {</a:t>
            </a:r>
            <a:r>
              <a:rPr kumimoji="0" lang="en-US" altLang="en-US" sz="1200" b="1" i="0" u="none" strike="noStrike" cap="none" normalizeH="0" baseline="0" dirty="0">
                <a:ln>
                  <a:noFill/>
                </a:ln>
                <a:solidFill>
                  <a:srgbClr val="3777E6"/>
                </a:solidFill>
                <a:effectLst/>
                <a:latin typeface="Noto Mono" panose="020B0609030804020204" pitchFamily="49" charset="0"/>
                <a:cs typeface="Noto Mono" panose="020B0609030804020204" pitchFamily="49" charset="0"/>
              </a:rPr>
              <a:t>0</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error = instance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base.erd</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initChoice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(&amp;instance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_base,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rootElement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if </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error)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return</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switch </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(instance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_choice)</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case </a:t>
            </a:r>
            <a:r>
              <a:rPr kumimoji="0" lang="en-US" altLang="en-US" sz="1200" b="1" i="0" u="none" strike="noStrike" cap="none" normalizeH="0" baseline="0" dirty="0">
                <a:ln>
                  <a:noFill/>
                </a:ln>
                <a:solidFill>
                  <a:srgbClr val="3777E6"/>
                </a:solidFill>
                <a:effectLst/>
                <a:latin typeface="Noto Mono" panose="020B0609030804020204" pitchFamily="49" charset="0"/>
                <a:cs typeface="Noto Mono" panose="020B0609030804020204" pitchFamily="49" charset="0"/>
              </a:rPr>
              <a:t>0</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foo_data_</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NestedUnionType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__</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unparseSelf</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(&amp;instance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foo,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if </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error)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return</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break</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case </a:t>
            </a:r>
            <a:r>
              <a:rPr kumimoji="0" lang="en-US" altLang="en-US" sz="1200" b="1" i="0" u="none" strike="noStrike" cap="none" normalizeH="0" baseline="0" dirty="0">
                <a:ln>
                  <a:noFill/>
                </a:ln>
                <a:solidFill>
                  <a:srgbClr val="3777E6"/>
                </a:solidFill>
                <a:effectLst/>
                <a:latin typeface="Noto Mono" panose="020B0609030804020204" pitchFamily="49" charset="0"/>
                <a:cs typeface="Noto Mono" panose="020B0609030804020204" pitchFamily="49" charset="0"/>
              </a:rPr>
              <a:t>1</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bar_data_</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NestedUnionType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__</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unparseSelf</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(&amp;instance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bar,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if </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error)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return</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break</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default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0" i="1" u="none" strike="noStrike" cap="none" normalizeH="0" baseline="0" dirty="0">
                <a:ln>
                  <a:noFill/>
                </a:ln>
                <a:solidFill>
                  <a:srgbClr val="808080"/>
                </a:solidFill>
                <a:effectLst/>
                <a:latin typeface="Noto Mono" panose="020B0609030804020204" pitchFamily="49" charset="0"/>
                <a:cs typeface="Noto Mono" panose="020B0609030804020204" pitchFamily="49" charset="0"/>
              </a:rPr>
              <a:t>// Should never happen because </a:t>
            </a:r>
            <a:r>
              <a:rPr kumimoji="0" lang="en-US" altLang="en-US" sz="1200" b="0" i="1" u="none" strike="noStrike" cap="none" normalizeH="0" baseline="0" dirty="0" err="1">
                <a:ln>
                  <a:noFill/>
                </a:ln>
                <a:solidFill>
                  <a:srgbClr val="808080"/>
                </a:solidFill>
                <a:effectLst/>
                <a:latin typeface="Noto Mono" panose="020B0609030804020204" pitchFamily="49" charset="0"/>
                <a:cs typeface="Noto Mono" panose="020B0609030804020204" pitchFamily="49" charset="0"/>
              </a:rPr>
              <a:t>initChoice</a:t>
            </a:r>
            <a:r>
              <a:rPr kumimoji="0" lang="en-US" altLang="en-US" sz="1200" b="0" i="1" u="none" strike="noStrike" cap="none" normalizeH="0" baseline="0" dirty="0">
                <a:ln>
                  <a:noFill/>
                </a:ln>
                <a:solidFill>
                  <a:srgbClr val="808080"/>
                </a:solidFill>
                <a:effectLst/>
                <a:latin typeface="Noto Mono" panose="020B0609030804020204" pitchFamily="49" charset="0"/>
                <a:cs typeface="Noto Mono" panose="020B0609030804020204" pitchFamily="49" charset="0"/>
              </a:rPr>
              <a:t> would return an error first</a:t>
            </a:r>
            <a:br>
              <a:rPr kumimoji="0" lang="en-US" altLang="en-US" sz="1200" b="0" i="1" u="none" strike="noStrike" cap="none" normalizeH="0" baseline="0" dirty="0">
                <a:ln>
                  <a:noFill/>
                </a:ln>
                <a:solidFill>
                  <a:srgbClr val="808080"/>
                </a:solidFill>
                <a:effectLst/>
                <a:latin typeface="Noto Mono" panose="020B0609030804020204" pitchFamily="49" charset="0"/>
                <a:cs typeface="Noto Mono" panose="020B0609030804020204" pitchFamily="49" charset="0"/>
              </a:rPr>
            </a:br>
            <a:r>
              <a:rPr kumimoji="0" lang="en-US" altLang="en-US" sz="1200" b="0" i="1" u="none" strike="noStrike" cap="none" normalizeH="0" baseline="0" dirty="0">
                <a:ln>
                  <a:noFill/>
                </a:ln>
                <a:solidFill>
                  <a:srgbClr val="808080"/>
                </a:solidFill>
                <a:effectLst/>
                <a:latin typeface="Noto Mono" panose="020B0609030804020204" pitchFamily="49" charset="0"/>
                <a:cs typeface="Noto Mono" panose="020B0609030804020204" pitchFamily="49" charset="0"/>
              </a:rPr>
              <a:t>        </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p>
          <a:p>
            <a:pPr eaLnBrk="0" fontAlgn="base" hangingPunct="0">
              <a:spcBef>
                <a:spcPct val="0"/>
              </a:spcBef>
              <a:spcAft>
                <a:spcPct val="0"/>
              </a:spcAft>
            </a:pP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return</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F74159F3-21F5-5D94-DF32-1917509FB95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1EB6DE7-1CCB-116D-715B-9EAECBDCFAEE}"/>
              </a:ext>
            </a:extLst>
          </p:cNvPr>
          <p:cNvSpPr>
            <a:spLocks noChangeArrowheads="1"/>
          </p:cNvSpPr>
          <p:nvPr/>
        </p:nvSpPr>
        <p:spPr bwMode="auto">
          <a:xfrm>
            <a:off x="3560391" y="4891230"/>
            <a:ext cx="7259949" cy="1754326"/>
          </a:xfrm>
          <a:prstGeom prst="rect">
            <a:avLst/>
          </a:prstGeom>
          <a:solidFill>
            <a:schemeClr val="bg1"/>
          </a:solidFill>
          <a:ln w="9525">
            <a:solidFill>
              <a:schemeClr val="tx2"/>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  static void</a:t>
            </a:r>
            <a:b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b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  </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foo_data_</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NestedUnionType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__</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unparseSelf</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80808"/>
                </a:solidFill>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const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foo_data_NestedUnionType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_ *instance,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80808"/>
                </a:solidFill>
                <a:latin typeface="Noto Mono" panose="020B0609030804020204" pitchFamily="49" charset="0"/>
                <a:cs typeface="Noto Mono" panose="020B0609030804020204" pitchFamily="49" charset="0"/>
              </a:rPr>
              <a:t>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unparse_be_int32(instance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 </a:t>
            </a:r>
            <a:r>
              <a:rPr kumimoji="0" lang="en-US" altLang="en-US" sz="1200" b="1" i="0" u="none" strike="noStrike" cap="none" normalizeH="0" baseline="0" dirty="0">
                <a:ln>
                  <a:noFill/>
                </a:ln>
                <a:solidFill>
                  <a:srgbClr val="3777E6"/>
                </a:solidFill>
                <a:effectLst/>
                <a:latin typeface="Noto Mono" panose="020B0609030804020204" pitchFamily="49" charset="0"/>
                <a:cs typeface="Noto Mono" panose="020B0609030804020204" pitchFamily="49" charset="0"/>
              </a:rPr>
              <a:t>32</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if </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error)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return</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unparse_be_int32(instance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b, </a:t>
            </a:r>
            <a:r>
              <a:rPr kumimoji="0" lang="en-US" altLang="en-US" sz="1200" b="1" i="0" u="none" strike="noStrike" cap="none" normalizeH="0" baseline="0" dirty="0">
                <a:ln>
                  <a:noFill/>
                </a:ln>
                <a:solidFill>
                  <a:srgbClr val="3777E6"/>
                </a:solidFill>
                <a:effectLst/>
                <a:latin typeface="Noto Mono" panose="020B0609030804020204" pitchFamily="49" charset="0"/>
                <a:cs typeface="Noto Mono" panose="020B0609030804020204" pitchFamily="49" charset="0"/>
              </a:rPr>
              <a:t>32</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if </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error)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return</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unparse_be_int32(instance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c, </a:t>
            </a:r>
            <a:r>
              <a:rPr kumimoji="0" lang="en-US" altLang="en-US" sz="1200" b="1" i="0" u="none" strike="noStrike" cap="none" normalizeH="0" baseline="0" dirty="0">
                <a:ln>
                  <a:noFill/>
                </a:ln>
                <a:solidFill>
                  <a:srgbClr val="3777E6"/>
                </a:solidFill>
                <a:effectLst/>
                <a:latin typeface="Noto Mono" panose="020B0609030804020204" pitchFamily="49" charset="0"/>
                <a:cs typeface="Noto Mono" panose="020B0609030804020204" pitchFamily="49" charset="0"/>
              </a:rPr>
              <a:t>32</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if </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r>
              <a:rPr kumimoji="0" lang="en-US" altLang="en-US" sz="1200" b="0" i="0" u="none" strike="noStrike" cap="none" normalizeH="0" baseline="0" dirty="0" err="1">
                <a:ln>
                  <a:noFill/>
                </a:ln>
                <a:solidFill>
                  <a:srgbClr val="080808"/>
                </a:solidFill>
                <a:effectLst/>
                <a:latin typeface="Noto Mono" panose="020B0609030804020204" pitchFamily="49" charset="0"/>
                <a:cs typeface="Noto Mono" panose="020B0609030804020204" pitchFamily="49" charset="0"/>
              </a:rPr>
              <a:t>ustate</a:t>
            </a:r>
            <a:r>
              <a:rPr kumimoji="0" lang="en-US" altLang="en-US" sz="1200" b="0" i="0" u="none" strike="noStrike" cap="none" normalizeH="0" baseline="0" dirty="0">
                <a:ln>
                  <a:noFill/>
                </a:ln>
                <a:solidFill>
                  <a:srgbClr val="008080"/>
                </a:solidFill>
                <a:effectLst/>
                <a:latin typeface="Noto Mono" panose="020B0609030804020204" pitchFamily="49" charset="0"/>
                <a:cs typeface="Noto Mono" panose="020B0609030804020204" pitchFamily="49" charset="0"/>
              </a:rPr>
              <a:t>-&gt;</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error) </a:t>
            </a:r>
            <a:r>
              <a:rPr kumimoji="0" lang="en-US" altLang="en-US" sz="1200" b="1" i="0" u="none" strike="noStrike" cap="none" normalizeH="0" baseline="0" dirty="0">
                <a:ln>
                  <a:noFill/>
                </a:ln>
                <a:solidFill>
                  <a:srgbClr val="00428C"/>
                </a:solidFill>
                <a:effectLst/>
                <a:latin typeface="Noto Mono" panose="020B0609030804020204" pitchFamily="49" charset="0"/>
                <a:cs typeface="Noto Mono" panose="020B0609030804020204" pitchFamily="49" charset="0"/>
              </a:rPr>
              <a:t>return</a:t>
            </a: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a:t>
            </a:r>
            <a:b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br>
            <a:r>
              <a:rPr kumimoji="0" lang="en-US" altLang="en-US" sz="1200" b="0" i="0" u="none" strike="noStrike" cap="none" normalizeH="0" baseline="0" dirty="0">
                <a:ln>
                  <a:noFill/>
                </a:ln>
                <a:solidFill>
                  <a:srgbClr val="080808"/>
                </a:solidFill>
                <a:effectLst/>
                <a:latin typeface="Noto Mono" panose="020B0609030804020204" pitchFamily="49" charset="0"/>
                <a:cs typeface="Noto Mono" panose="020B0609030804020204" pitchFamily="49"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2191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EB7F-19F5-66DC-3BC2-F53FB587449C}"/>
              </a:ext>
            </a:extLst>
          </p:cNvPr>
          <p:cNvSpPr>
            <a:spLocks noGrp="1"/>
          </p:cNvSpPr>
          <p:nvPr>
            <p:ph type="title" idx="10"/>
          </p:nvPr>
        </p:nvSpPr>
        <p:spPr/>
        <p:txBody>
          <a:bodyPr/>
          <a:lstStyle/>
          <a:p>
            <a:r>
              <a:rPr lang="en-US" dirty="0"/>
              <a:t>C-code Generator Status</a:t>
            </a:r>
          </a:p>
        </p:txBody>
      </p:sp>
      <p:sp>
        <p:nvSpPr>
          <p:cNvPr id="3" name="Text Placeholder 2">
            <a:extLst>
              <a:ext uri="{FF2B5EF4-FFF2-40B4-BE49-F238E27FC236}">
                <a16:creationId xmlns:a16="http://schemas.microsoft.com/office/drawing/2014/main" id="{9B5EE7D0-EB99-368D-5ADF-054DB8703FD5}"/>
              </a:ext>
            </a:extLst>
          </p:cNvPr>
          <p:cNvSpPr>
            <a:spLocks noGrp="1"/>
          </p:cNvSpPr>
          <p:nvPr>
            <p:ph type="body" sz="quarter" idx="11"/>
          </p:nvPr>
        </p:nvSpPr>
        <p:spPr>
          <a:xfrm>
            <a:off x="277560" y="1320367"/>
            <a:ext cx="11415676" cy="4056976"/>
          </a:xfrm>
        </p:spPr>
        <p:txBody>
          <a:bodyPr/>
          <a:lstStyle/>
          <a:p>
            <a:r>
              <a:rPr lang="en-US" dirty="0"/>
              <a:t>Still Partial</a:t>
            </a:r>
          </a:p>
          <a:p>
            <a:pPr lvl="1"/>
            <a:r>
              <a:rPr lang="en-US" dirty="0"/>
              <a:t>Needs strings, variable-length arrays, expressions</a:t>
            </a:r>
          </a:p>
        </p:txBody>
      </p:sp>
      <p:sp>
        <p:nvSpPr>
          <p:cNvPr id="4" name="Slide Number Placeholder 3">
            <a:extLst>
              <a:ext uri="{FF2B5EF4-FFF2-40B4-BE49-F238E27FC236}">
                <a16:creationId xmlns:a16="http://schemas.microsoft.com/office/drawing/2014/main" id="{036C0AE8-2FE6-8D14-3C33-37C3A3588379}"/>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43</a:t>
            </a:fld>
            <a:endParaRPr lang="en-US" sz="1200" b="0" strike="noStrike" spc="-1">
              <a:latin typeface="Times New Roman"/>
            </a:endParaRPr>
          </a:p>
        </p:txBody>
      </p:sp>
    </p:spTree>
    <p:extLst>
      <p:ext uri="{BB962C8B-B14F-4D97-AF65-F5344CB8AC3E}">
        <p14:creationId xmlns:p14="http://schemas.microsoft.com/office/powerpoint/2010/main" val="3671685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CE1F6A-1EAD-ADA6-4F37-CBC5E343B231}"/>
              </a:ext>
            </a:extLst>
          </p:cNvPr>
          <p:cNvSpPr>
            <a:spLocks noGrp="1"/>
          </p:cNvSpPr>
          <p:nvPr>
            <p:ph type="title" idx="10"/>
          </p:nvPr>
        </p:nvSpPr>
        <p:spPr/>
        <p:txBody>
          <a:bodyPr/>
          <a:lstStyle/>
          <a:p>
            <a:r>
              <a:rPr lang="en-US" dirty="0"/>
              <a:t>More cool stuff...</a:t>
            </a:r>
          </a:p>
        </p:txBody>
      </p:sp>
      <p:sp>
        <p:nvSpPr>
          <p:cNvPr id="4" name="Slide Number Placeholder 3">
            <a:extLst>
              <a:ext uri="{FF2B5EF4-FFF2-40B4-BE49-F238E27FC236}">
                <a16:creationId xmlns:a16="http://schemas.microsoft.com/office/drawing/2014/main" id="{CBC435F2-FAFF-395B-9ECE-8D0F2A9854BB}"/>
              </a:ext>
            </a:extLst>
          </p:cNvPr>
          <p:cNvSpPr>
            <a:spLocks noGrp="1"/>
          </p:cNvSpPr>
          <p:nvPr>
            <p:ph type="sldNum" idx="11"/>
          </p:nvPr>
        </p:nvSpPr>
        <p:spPr/>
        <p:txBody>
          <a:bodyPr/>
          <a:lstStyle/>
          <a:p>
            <a:pPr algn="r">
              <a:lnSpc>
                <a:spcPct val="100000"/>
              </a:lnSpc>
            </a:pPr>
            <a:fld id="{12577B02-A1D1-463A-981D-1390603FF1D0}" type="slidenum">
              <a:rPr lang="en-US" sz="1200" b="0" strike="noStrike" spc="-1" smtClean="0">
                <a:solidFill>
                  <a:srgbClr val="B2B2B2"/>
                </a:solidFill>
                <a:latin typeface="Noto Sans"/>
              </a:rPr>
              <a:t>44</a:t>
            </a:fld>
            <a:endParaRPr lang="en-US" sz="1200" b="0" strike="noStrike" spc="-1">
              <a:latin typeface="Times New Roman"/>
            </a:endParaRPr>
          </a:p>
        </p:txBody>
      </p:sp>
    </p:spTree>
    <p:extLst>
      <p:ext uri="{BB962C8B-B14F-4D97-AF65-F5344CB8AC3E}">
        <p14:creationId xmlns:p14="http://schemas.microsoft.com/office/powerpoint/2010/main" val="3021073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BEB2-5EEB-10F2-3408-4D9CCAB9D3C9}"/>
              </a:ext>
            </a:extLst>
          </p:cNvPr>
          <p:cNvSpPr>
            <a:spLocks noGrp="1"/>
          </p:cNvSpPr>
          <p:nvPr>
            <p:ph type="title" idx="10"/>
          </p:nvPr>
        </p:nvSpPr>
        <p:spPr/>
        <p:txBody>
          <a:bodyPr/>
          <a:lstStyle/>
          <a:p>
            <a:r>
              <a:rPr lang="en-US" dirty="0"/>
              <a:t>Apache Daffodil </a:t>
            </a:r>
            <a:r>
              <a:rPr lang="en-US" dirty="0" err="1"/>
              <a:t>VSCode</a:t>
            </a:r>
            <a:r>
              <a:rPr lang="en-US" dirty="0"/>
              <a:t> Debugger</a:t>
            </a:r>
          </a:p>
        </p:txBody>
      </p:sp>
      <p:sp>
        <p:nvSpPr>
          <p:cNvPr id="3" name="Text Placeholder 2">
            <a:extLst>
              <a:ext uri="{FF2B5EF4-FFF2-40B4-BE49-F238E27FC236}">
                <a16:creationId xmlns:a16="http://schemas.microsoft.com/office/drawing/2014/main" id="{09BCF88F-EC38-7C81-2D33-EC45BE5B65C2}"/>
              </a:ext>
            </a:extLst>
          </p:cNvPr>
          <p:cNvSpPr>
            <a:spLocks noGrp="1"/>
          </p:cNvSpPr>
          <p:nvPr>
            <p:ph type="body" sz="quarter" idx="11"/>
          </p:nvPr>
        </p:nvSpPr>
        <p:spPr>
          <a:xfrm>
            <a:off x="144394" y="1105460"/>
            <a:ext cx="7872769" cy="4725185"/>
          </a:xfrm>
        </p:spPr>
        <p:txBody>
          <a:bodyPr/>
          <a:lstStyle/>
          <a:p>
            <a:r>
              <a:rPr lang="en-US" dirty="0"/>
              <a:t>Data Format Debugger</a:t>
            </a:r>
          </a:p>
          <a:p>
            <a:pPr lvl="1"/>
            <a:r>
              <a:rPr lang="en-US" dirty="0"/>
              <a:t>Eventually a full Data-Format-Oriented IDE</a:t>
            </a:r>
          </a:p>
          <a:p>
            <a:r>
              <a:rPr lang="en-US" dirty="0"/>
              <a:t>Extension to </a:t>
            </a:r>
            <a:r>
              <a:rPr lang="en-US" dirty="0" err="1"/>
              <a:t>VSCode</a:t>
            </a:r>
            <a:endParaRPr lang="en-US" dirty="0"/>
          </a:p>
          <a:p>
            <a:pPr lvl="1"/>
            <a:r>
              <a:rPr lang="en-US" dirty="0"/>
              <a:t>Front-end - Typescript </a:t>
            </a:r>
          </a:p>
          <a:p>
            <a:pPr lvl="2"/>
            <a:r>
              <a:rPr lang="en-US" dirty="0"/>
              <a:t>Strongly typed </a:t>
            </a:r>
            <a:r>
              <a:rPr lang="en-US" dirty="0" err="1"/>
              <a:t>Javascript</a:t>
            </a:r>
            <a:endParaRPr lang="en-US" dirty="0"/>
          </a:p>
          <a:p>
            <a:pPr lvl="1"/>
            <a:r>
              <a:rPr lang="en-US" dirty="0"/>
              <a:t>Back-end server - Scala</a:t>
            </a:r>
          </a:p>
          <a:p>
            <a:pPr lvl="2"/>
            <a:r>
              <a:rPr lang="en-US" dirty="0"/>
              <a:t>Uses the Daffodil library (Scala backend)</a:t>
            </a:r>
          </a:p>
          <a:p>
            <a:pPr lvl="2"/>
            <a:r>
              <a:rPr lang="en-US" dirty="0"/>
              <a:t>More functional programming idioms: </a:t>
            </a:r>
            <a:r>
              <a:rPr lang="en-US" dirty="0" err="1"/>
              <a:t>typelevel</a:t>
            </a:r>
            <a:r>
              <a:rPr lang="en-US" dirty="0"/>
              <a:t> FS2 &amp; Cats Effect</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31823458-527E-F294-3B4C-F7BF4024D316}"/>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45</a:t>
            </a:fld>
            <a:endParaRPr lang="en-US" sz="1200" b="0" strike="noStrike" spc="-1">
              <a:latin typeface="Times New Roman"/>
            </a:endParaRPr>
          </a:p>
        </p:txBody>
      </p:sp>
      <p:graphicFrame>
        <p:nvGraphicFramePr>
          <p:cNvPr id="5" name="Chart 4">
            <a:extLst>
              <a:ext uri="{FF2B5EF4-FFF2-40B4-BE49-F238E27FC236}">
                <a16:creationId xmlns:a16="http://schemas.microsoft.com/office/drawing/2014/main" id="{6ACE4DD2-0946-C091-5640-28205D28E9C0}"/>
              </a:ext>
            </a:extLst>
          </p:cNvPr>
          <p:cNvGraphicFramePr/>
          <p:nvPr>
            <p:extLst>
              <p:ext uri="{D42A27DB-BD31-4B8C-83A1-F6EECF244321}">
                <p14:modId xmlns:p14="http://schemas.microsoft.com/office/powerpoint/2010/main" val="792894767"/>
              </p:ext>
            </p:extLst>
          </p:nvPr>
        </p:nvGraphicFramePr>
        <p:xfrm>
          <a:off x="6750108" y="1995054"/>
          <a:ext cx="5397624" cy="44788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4897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417F-9BAF-C64C-691F-1EEDE732A9BD}"/>
              </a:ext>
            </a:extLst>
          </p:cNvPr>
          <p:cNvSpPr>
            <a:spLocks noGrp="1"/>
          </p:cNvSpPr>
          <p:nvPr>
            <p:ph type="title" idx="10"/>
          </p:nvPr>
        </p:nvSpPr>
        <p:spPr/>
        <p:txBody>
          <a:bodyPr/>
          <a:lstStyle/>
          <a:p>
            <a:r>
              <a:rPr lang="en-US" dirty="0"/>
              <a:t>Apache Daffodil </a:t>
            </a:r>
            <a:r>
              <a:rPr lang="en-US" dirty="0" err="1"/>
              <a:t>VSCode</a:t>
            </a:r>
            <a:r>
              <a:rPr lang="en-US" dirty="0"/>
              <a:t> Extension</a:t>
            </a:r>
          </a:p>
        </p:txBody>
      </p:sp>
      <p:sp>
        <p:nvSpPr>
          <p:cNvPr id="4" name="Slide Number Placeholder 3">
            <a:extLst>
              <a:ext uri="{FF2B5EF4-FFF2-40B4-BE49-F238E27FC236}">
                <a16:creationId xmlns:a16="http://schemas.microsoft.com/office/drawing/2014/main" id="{7242CCCF-4E6F-54F3-91F9-6F1967CC6182}"/>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46</a:t>
            </a:fld>
            <a:endParaRPr lang="en-US" sz="1200" b="0" strike="noStrike" spc="-1">
              <a:latin typeface="Times New Roman"/>
            </a:endParaRPr>
          </a:p>
        </p:txBody>
      </p:sp>
      <p:pic>
        <p:nvPicPr>
          <p:cNvPr id="8" name="Picture 7">
            <a:extLst>
              <a:ext uri="{FF2B5EF4-FFF2-40B4-BE49-F238E27FC236}">
                <a16:creationId xmlns:a16="http://schemas.microsoft.com/office/drawing/2014/main" id="{52A44086-413C-06D0-F684-2B4A0CD38A07}"/>
              </a:ext>
            </a:extLst>
          </p:cNvPr>
          <p:cNvPicPr>
            <a:picLocks noChangeAspect="1"/>
          </p:cNvPicPr>
          <p:nvPr/>
        </p:nvPicPr>
        <p:blipFill>
          <a:blip r:embed="rId3"/>
          <a:stretch>
            <a:fillRect/>
          </a:stretch>
        </p:blipFill>
        <p:spPr>
          <a:xfrm>
            <a:off x="933061" y="783086"/>
            <a:ext cx="10118732" cy="6186881"/>
          </a:xfrm>
          <a:prstGeom prst="rect">
            <a:avLst/>
          </a:prstGeom>
        </p:spPr>
      </p:pic>
    </p:spTree>
    <p:extLst>
      <p:ext uri="{BB962C8B-B14F-4D97-AF65-F5344CB8AC3E}">
        <p14:creationId xmlns:p14="http://schemas.microsoft.com/office/powerpoint/2010/main" val="927330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8016-703D-495B-9201-AF5110050411}"/>
              </a:ext>
            </a:extLst>
          </p:cNvPr>
          <p:cNvSpPr>
            <a:spLocks noGrp="1"/>
          </p:cNvSpPr>
          <p:nvPr>
            <p:ph type="title" idx="10"/>
          </p:nvPr>
        </p:nvSpPr>
        <p:spPr/>
        <p:txBody>
          <a:bodyPr/>
          <a:lstStyle/>
          <a:p>
            <a:r>
              <a:rPr lang="en-US" dirty="0"/>
              <a:t>Apache Daffodil </a:t>
            </a:r>
            <a:r>
              <a:rPr lang="en-US" dirty="0" err="1"/>
              <a:t>VSCode</a:t>
            </a:r>
            <a:r>
              <a:rPr lang="en-US" dirty="0"/>
              <a:t> Extension</a:t>
            </a:r>
          </a:p>
        </p:txBody>
      </p:sp>
      <p:sp>
        <p:nvSpPr>
          <p:cNvPr id="4" name="Slide Number Placeholder 3">
            <a:extLst>
              <a:ext uri="{FF2B5EF4-FFF2-40B4-BE49-F238E27FC236}">
                <a16:creationId xmlns:a16="http://schemas.microsoft.com/office/drawing/2014/main" id="{43D17ACF-714E-88E3-1176-E2BA81FA7414}"/>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47</a:t>
            </a:fld>
            <a:endParaRPr lang="en-US" sz="1200" b="0" strike="noStrike" spc="-1">
              <a:latin typeface="Times New Roman"/>
            </a:endParaRPr>
          </a:p>
        </p:txBody>
      </p:sp>
      <p:pic>
        <p:nvPicPr>
          <p:cNvPr id="6" name="Picture 5">
            <a:extLst>
              <a:ext uri="{FF2B5EF4-FFF2-40B4-BE49-F238E27FC236}">
                <a16:creationId xmlns:a16="http://schemas.microsoft.com/office/drawing/2014/main" id="{EB98010A-FC42-7315-D28E-500599871F37}"/>
              </a:ext>
            </a:extLst>
          </p:cNvPr>
          <p:cNvPicPr>
            <a:picLocks noChangeAspect="1"/>
          </p:cNvPicPr>
          <p:nvPr/>
        </p:nvPicPr>
        <p:blipFill>
          <a:blip r:embed="rId3"/>
          <a:stretch>
            <a:fillRect/>
          </a:stretch>
        </p:blipFill>
        <p:spPr>
          <a:xfrm>
            <a:off x="854219" y="870840"/>
            <a:ext cx="9966121" cy="6090091"/>
          </a:xfrm>
          <a:prstGeom prst="rect">
            <a:avLst/>
          </a:prstGeom>
        </p:spPr>
      </p:pic>
    </p:spTree>
    <p:extLst>
      <p:ext uri="{BB962C8B-B14F-4D97-AF65-F5344CB8AC3E}">
        <p14:creationId xmlns:p14="http://schemas.microsoft.com/office/powerpoint/2010/main" val="2110166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E85A-BD1A-5DE1-6789-EDFD9D82C1F7}"/>
              </a:ext>
            </a:extLst>
          </p:cNvPr>
          <p:cNvSpPr>
            <a:spLocks noGrp="1"/>
          </p:cNvSpPr>
          <p:nvPr>
            <p:ph type="title" idx="10"/>
          </p:nvPr>
        </p:nvSpPr>
        <p:spPr/>
        <p:txBody>
          <a:bodyPr/>
          <a:lstStyle/>
          <a:p>
            <a:r>
              <a:rPr lang="en-US" dirty="0"/>
              <a:t>EXI - Dense Binary XML Alternative</a:t>
            </a:r>
          </a:p>
        </p:txBody>
      </p:sp>
      <p:sp>
        <p:nvSpPr>
          <p:cNvPr id="3" name="Text Placeholder 2">
            <a:extLst>
              <a:ext uri="{FF2B5EF4-FFF2-40B4-BE49-F238E27FC236}">
                <a16:creationId xmlns:a16="http://schemas.microsoft.com/office/drawing/2014/main" id="{4C7455DE-0B25-4019-FAB6-99F2C98533E1}"/>
              </a:ext>
            </a:extLst>
          </p:cNvPr>
          <p:cNvSpPr>
            <a:spLocks noGrp="1"/>
          </p:cNvSpPr>
          <p:nvPr>
            <p:ph type="body" sz="quarter" idx="11"/>
          </p:nvPr>
        </p:nvSpPr>
        <p:spPr/>
        <p:txBody>
          <a:bodyPr>
            <a:normAutofit/>
          </a:bodyPr>
          <a:lstStyle/>
          <a:p>
            <a:r>
              <a:rPr lang="en-US" dirty="0"/>
              <a:t>EXI = Efficient XML Interchange Format (W3C)</a:t>
            </a:r>
          </a:p>
          <a:p>
            <a:r>
              <a:rPr lang="en-US" dirty="0"/>
              <a:t>Coming in Daffodil 3.4.0 (soon)</a:t>
            </a:r>
          </a:p>
          <a:p>
            <a:r>
              <a:rPr lang="en-US" dirty="0"/>
              <a:t>Wrings all the redundancy and inefficiency out of XML text</a:t>
            </a:r>
          </a:p>
          <a:p>
            <a:endParaRPr lang="en-US" dirty="0"/>
          </a:p>
          <a:p>
            <a:pPr marL="0" indent="0">
              <a:buNone/>
            </a:pPr>
            <a:r>
              <a:rPr lang="en-US" dirty="0"/>
              <a:t>Example: Aircraft messaging data format</a:t>
            </a:r>
          </a:p>
          <a:p>
            <a:pPr lvl="1"/>
            <a:r>
              <a:rPr lang="en-US" b="0" i="0" dirty="0">
                <a:solidFill>
                  <a:srgbClr val="000000"/>
                </a:solidFill>
                <a:effectLst/>
                <a:latin typeface="Calibri" panose="020F0502020204030204" pitchFamily="34" charset="0"/>
              </a:rPr>
              <a:t>Original Message: 174 bytes</a:t>
            </a:r>
          </a:p>
          <a:p>
            <a:pPr lvl="1"/>
            <a:r>
              <a:rPr lang="en-US" b="0" i="0" dirty="0">
                <a:solidFill>
                  <a:srgbClr val="000000"/>
                </a:solidFill>
                <a:effectLst/>
                <a:latin typeface="Calibri" panose="020F0502020204030204" pitchFamily="34" charset="0"/>
              </a:rPr>
              <a:t>Daffodil -&gt; XML Text Infoset: 1493 bytes</a:t>
            </a:r>
          </a:p>
          <a:p>
            <a:pPr lvl="1"/>
            <a:r>
              <a:rPr lang="en-US" b="0" i="0" dirty="0">
                <a:solidFill>
                  <a:srgbClr val="000000"/>
                </a:solidFill>
                <a:effectLst/>
                <a:latin typeface="Calibri" panose="020F0502020204030204" pitchFamily="34" charset="0"/>
              </a:rPr>
              <a:t>Daffodil -&gt; EXI infoset: 160 bytes</a:t>
            </a:r>
          </a:p>
        </p:txBody>
      </p:sp>
      <p:sp>
        <p:nvSpPr>
          <p:cNvPr id="4" name="Slide Number Placeholder 3">
            <a:extLst>
              <a:ext uri="{FF2B5EF4-FFF2-40B4-BE49-F238E27FC236}">
                <a16:creationId xmlns:a16="http://schemas.microsoft.com/office/drawing/2014/main" id="{C9306234-DBE2-9A74-E348-59E494A0C451}"/>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48</a:t>
            </a:fld>
            <a:endParaRPr lang="en-US" sz="1200" b="0" strike="noStrike" spc="-1">
              <a:latin typeface="Times New Roman"/>
            </a:endParaRPr>
          </a:p>
        </p:txBody>
      </p:sp>
    </p:spTree>
    <p:extLst>
      <p:ext uri="{BB962C8B-B14F-4D97-AF65-F5344CB8AC3E}">
        <p14:creationId xmlns:p14="http://schemas.microsoft.com/office/powerpoint/2010/main" val="2815099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1739-20FE-89C9-BF08-4D1EE4BB264E}"/>
              </a:ext>
            </a:extLst>
          </p:cNvPr>
          <p:cNvSpPr>
            <a:spLocks noGrp="1"/>
          </p:cNvSpPr>
          <p:nvPr>
            <p:ph type="title" idx="10"/>
          </p:nvPr>
        </p:nvSpPr>
        <p:spPr/>
        <p:txBody>
          <a:bodyPr/>
          <a:lstStyle/>
          <a:p>
            <a:r>
              <a:rPr lang="en-US" dirty="0"/>
              <a:t>Conclusion/Review</a:t>
            </a:r>
          </a:p>
        </p:txBody>
      </p:sp>
      <p:sp>
        <p:nvSpPr>
          <p:cNvPr id="3" name="Text Placeholder 2">
            <a:extLst>
              <a:ext uri="{FF2B5EF4-FFF2-40B4-BE49-F238E27FC236}">
                <a16:creationId xmlns:a16="http://schemas.microsoft.com/office/drawing/2014/main" id="{1BA5AF09-5055-7599-8CF5-FE9BF2F16CB8}"/>
              </a:ext>
            </a:extLst>
          </p:cNvPr>
          <p:cNvSpPr>
            <a:spLocks noGrp="1"/>
          </p:cNvSpPr>
          <p:nvPr>
            <p:ph type="body" sz="quarter" idx="11"/>
          </p:nvPr>
        </p:nvSpPr>
        <p:spPr>
          <a:xfrm>
            <a:off x="277560" y="1059656"/>
            <a:ext cx="11415676" cy="4738688"/>
          </a:xfrm>
        </p:spPr>
        <p:txBody>
          <a:bodyPr>
            <a:normAutofit fontScale="85000" lnSpcReduction="20000"/>
          </a:bodyPr>
          <a:lstStyle/>
          <a:p>
            <a:r>
              <a:rPr lang="en-US" dirty="0"/>
              <a:t>Quick Intro to DFDL and Apache Daffodil</a:t>
            </a:r>
          </a:p>
          <a:p>
            <a:endParaRPr lang="en-US" dirty="0"/>
          </a:p>
          <a:p>
            <a:r>
              <a:rPr lang="en-US" dirty="0"/>
              <a:t>Daffodil Schema Compiler - Functional Programming &amp; Scala</a:t>
            </a:r>
          </a:p>
          <a:p>
            <a:pPr lvl="1"/>
            <a:r>
              <a:rPr lang="en-US" dirty="0"/>
              <a:t>Useful idioms for DFDL compilation </a:t>
            </a:r>
          </a:p>
          <a:p>
            <a:pPr lvl="1"/>
            <a:r>
              <a:rPr lang="en-US" dirty="0"/>
              <a:t>Enables Code-generation for fast runtimes</a:t>
            </a:r>
          </a:p>
          <a:p>
            <a:pPr lvl="1"/>
            <a:endParaRPr lang="en-US" dirty="0"/>
          </a:p>
          <a:p>
            <a:r>
              <a:rPr lang="en-US" dirty="0"/>
              <a:t>More Cool Stuff</a:t>
            </a:r>
          </a:p>
          <a:p>
            <a:pPr lvl="1"/>
            <a:r>
              <a:rPr lang="en-US" dirty="0" err="1"/>
              <a:t>VSCode</a:t>
            </a:r>
            <a:r>
              <a:rPr lang="en-US" dirty="0"/>
              <a:t> Data Debugger/IDE</a:t>
            </a:r>
          </a:p>
          <a:p>
            <a:pPr lvl="1"/>
            <a:r>
              <a:rPr lang="en-US" dirty="0"/>
              <a:t>EXI dense binary alternative to XML text</a:t>
            </a:r>
          </a:p>
          <a:p>
            <a:pPr marL="457200" lvl="1" indent="0">
              <a:buNone/>
            </a:pPr>
            <a:endParaRPr lang="en-US" dirty="0"/>
          </a:p>
          <a:p>
            <a:r>
              <a:rPr lang="en-US" dirty="0"/>
              <a:t>What am I working on this week?</a:t>
            </a:r>
          </a:p>
          <a:p>
            <a:pPr lvl="1"/>
            <a:r>
              <a:rPr lang="en-US" dirty="0"/>
              <a:t>Integration of Daffodil with Apache Drill !</a:t>
            </a:r>
          </a:p>
        </p:txBody>
      </p:sp>
      <p:sp>
        <p:nvSpPr>
          <p:cNvPr id="4" name="Slide Number Placeholder 3">
            <a:extLst>
              <a:ext uri="{FF2B5EF4-FFF2-40B4-BE49-F238E27FC236}">
                <a16:creationId xmlns:a16="http://schemas.microsoft.com/office/drawing/2014/main" id="{09AC6C8E-F41C-2375-F8A6-D7C704A5FADE}"/>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49</a:t>
            </a:fld>
            <a:endParaRPr lang="en-US" sz="1200" b="0" strike="noStrike" spc="-1">
              <a:latin typeface="Times New Roman"/>
            </a:endParaRPr>
          </a:p>
        </p:txBody>
      </p:sp>
    </p:spTree>
    <p:extLst>
      <p:ext uri="{BB962C8B-B14F-4D97-AF65-F5344CB8AC3E}">
        <p14:creationId xmlns:p14="http://schemas.microsoft.com/office/powerpoint/2010/main" val="50571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59E8-BF75-462F-A8F4-EDD126552E34}"/>
              </a:ext>
            </a:extLst>
          </p:cNvPr>
          <p:cNvSpPr>
            <a:spLocks noGrp="1"/>
          </p:cNvSpPr>
          <p:nvPr>
            <p:ph type="title" idx="10"/>
          </p:nvPr>
        </p:nvSpPr>
        <p:spPr/>
        <p:txBody>
          <a:bodyPr/>
          <a:lstStyle/>
          <a:p>
            <a:r>
              <a:rPr lang="en-US" dirty="0"/>
              <a:t>Got EDIFACT Data? </a:t>
            </a:r>
          </a:p>
        </p:txBody>
      </p:sp>
      <p:sp>
        <p:nvSpPr>
          <p:cNvPr id="3" name="Content Placeholder 2" descr="Example of EDIFACT data">
            <a:extLst>
              <a:ext uri="{FF2B5EF4-FFF2-40B4-BE49-F238E27FC236}">
                <a16:creationId xmlns:a16="http://schemas.microsoft.com/office/drawing/2014/main" id="{A2F511AA-4458-4B38-9D52-FFE29F667A7F}"/>
              </a:ext>
            </a:extLst>
          </p:cNvPr>
          <p:cNvSpPr>
            <a:spLocks noGrp="1"/>
          </p:cNvSpPr>
          <p:nvPr>
            <p:ph type="body" sz="quarter" idx="11"/>
          </p:nvPr>
        </p:nvSpPr>
        <p:spPr>
          <a:xfrm>
            <a:off x="388162" y="1059656"/>
            <a:ext cx="11415676" cy="4738688"/>
          </a:xfrm>
        </p:spPr>
        <p:txBody>
          <a:bodyPr>
            <a:normAutofit fontScale="55000" lnSpcReduction="20000"/>
          </a:bodyPr>
          <a:lstStyle/>
          <a:p>
            <a:pPr marL="0" indent="0">
              <a:buNone/>
            </a:pPr>
            <a:r>
              <a:rPr lang="en-US" dirty="0"/>
              <a:t>UNA:+.?*'</a:t>
            </a:r>
          </a:p>
          <a:p>
            <a:pPr marL="0" indent="0">
              <a:buNone/>
            </a:pPr>
            <a:r>
              <a:rPr lang="en-US" dirty="0"/>
              <a:t>UNB+UNOC:4+5790000274017:14+5708601000836:14+990420:1137+17++INVOIC++++1'</a:t>
            </a:r>
          </a:p>
          <a:p>
            <a:pPr marL="0" indent="0">
              <a:buNone/>
            </a:pPr>
            <a:r>
              <a:rPr lang="en-US" dirty="0"/>
              <a:t>UNH+30+INVOIC:D:03B:UN'</a:t>
            </a:r>
          </a:p>
          <a:p>
            <a:pPr marL="0" indent="0">
              <a:buNone/>
            </a:pPr>
            <a:r>
              <a:rPr lang="en-US" dirty="0"/>
              <a:t>BGM+380+539602'</a:t>
            </a:r>
          </a:p>
          <a:p>
            <a:pPr marL="0" indent="0">
              <a:buNone/>
            </a:pPr>
            <a:r>
              <a:rPr lang="en-US" dirty="0"/>
              <a:t>DTM+137:19990420:102'</a:t>
            </a:r>
          </a:p>
          <a:p>
            <a:pPr marL="0" indent="0">
              <a:buNone/>
            </a:pPr>
            <a:r>
              <a:rPr lang="en-US" dirty="0"/>
              <a:t>RFF+CO:01671727'</a:t>
            </a:r>
          </a:p>
          <a:p>
            <a:pPr marL="0" indent="0">
              <a:buNone/>
            </a:pPr>
            <a:r>
              <a:rPr lang="en-US" dirty="0"/>
              <a:t>NAD+BY+5708601000836::9'</a:t>
            </a:r>
          </a:p>
          <a:p>
            <a:pPr marL="0" indent="0">
              <a:buNone/>
            </a:pPr>
            <a:r>
              <a:rPr lang="en-US" dirty="0"/>
              <a:t>RFF+VA:UK37499919'</a:t>
            </a:r>
          </a:p>
          <a:p>
            <a:pPr marL="0" indent="0">
              <a:buNone/>
            </a:pPr>
            <a:r>
              <a:rPr lang="en-US" dirty="0"/>
              <a:t>NAD+SU++IBM UK'</a:t>
            </a:r>
          </a:p>
          <a:p>
            <a:pPr marL="0" indent="0">
              <a:buNone/>
            </a:pPr>
            <a:r>
              <a:rPr lang="en-US" dirty="0"/>
              <a:t>RFF+VA:UK19430839'</a:t>
            </a:r>
          </a:p>
          <a:p>
            <a:pPr marL="0" indent="0">
              <a:buNone/>
            </a:pPr>
            <a:r>
              <a:rPr lang="en-US" dirty="0"/>
              <a:t>RFF+ADE:00000767'</a:t>
            </a:r>
          </a:p>
          <a:p>
            <a:pPr marL="0" indent="0">
              <a:buNone/>
            </a:pPr>
            <a:r>
              <a:rPr lang="en-US" dirty="0"/>
              <a:t>NAD+DP+++</a:t>
            </a:r>
            <a:r>
              <a:rPr lang="en-US" dirty="0" err="1"/>
              <a:t>MyCompany+MyStreet+MyTown</a:t>
            </a:r>
            <a:r>
              <a:rPr lang="en-US" dirty="0"/>
              <a:t>++1234+UK'</a:t>
            </a:r>
          </a:p>
          <a:p>
            <a:pPr marL="0" indent="0">
              <a:buNone/>
            </a:pPr>
            <a:r>
              <a:rPr lang="en-US" dirty="0"/>
              <a:t>CUX+2:GBP:9'</a:t>
            </a:r>
          </a:p>
          <a:p>
            <a:pPr marL="0" indent="0">
              <a:buNone/>
            </a:pPr>
            <a:r>
              <a:rPr lang="en-US" dirty="0"/>
              <a:t>LIN+1++V0370246:IN'</a:t>
            </a:r>
          </a:p>
        </p:txBody>
      </p:sp>
      <p:sp>
        <p:nvSpPr>
          <p:cNvPr id="14" name="Slide Number Placeholder 13">
            <a:extLst>
              <a:ext uri="{FF2B5EF4-FFF2-40B4-BE49-F238E27FC236}">
                <a16:creationId xmlns:a16="http://schemas.microsoft.com/office/drawing/2014/main" id="{1014B727-1666-F201-D229-C80D023C1197}"/>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5</a:t>
            </a:fld>
            <a:endParaRPr lang="en-US" sz="1200" b="0" strike="noStrike" spc="-1">
              <a:latin typeface="Times New Roman"/>
            </a:endParaRPr>
          </a:p>
        </p:txBody>
      </p:sp>
    </p:spTree>
    <p:extLst>
      <p:ext uri="{BB962C8B-B14F-4D97-AF65-F5344CB8AC3E}">
        <p14:creationId xmlns:p14="http://schemas.microsoft.com/office/powerpoint/2010/main" val="231262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609480" y="1604520"/>
            <a:ext cx="10971720" cy="3976560"/>
          </a:xfrm>
          <a:prstGeom prst="rect">
            <a:avLst/>
          </a:prstGeom>
          <a:noFill/>
          <a:ln>
            <a:noFill/>
          </a:ln>
        </p:spPr>
        <p:style>
          <a:lnRef idx="0">
            <a:scrgbClr r="0" g="0" b="0"/>
          </a:lnRef>
          <a:fillRef idx="0">
            <a:scrgbClr r="0" g="0" b="0"/>
          </a:fillRef>
          <a:effectRef idx="0">
            <a:scrgbClr r="0" g="0" b="0"/>
          </a:effectRef>
          <a:fontRef idx="minor"/>
        </p:style>
      </p:sp>
      <p:sp>
        <p:nvSpPr>
          <p:cNvPr id="303" name="TextShape 2"/>
          <p:cNvSpPr txBox="1"/>
          <p:nvPr/>
        </p:nvSpPr>
        <p:spPr>
          <a:xfrm>
            <a:off x="4488840" y="3240000"/>
            <a:ext cx="2114640" cy="1267200"/>
          </a:xfrm>
          <a:prstGeom prst="rect">
            <a:avLst/>
          </a:prstGeom>
          <a:noFill/>
          <a:ln>
            <a:noFill/>
          </a:ln>
        </p:spPr>
        <p:txBody>
          <a:bodyPr anchor="ctr">
            <a:normAutofit/>
          </a:bodyPr>
          <a:lstStyle/>
          <a:p>
            <a:pPr>
              <a:lnSpc>
                <a:spcPct val="90000"/>
              </a:lnSpc>
            </a:pPr>
            <a:endParaRPr lang="en-US" sz="6600" b="0" strike="noStrike" spc="-1" dirty="0">
              <a:solidFill>
                <a:srgbClr val="000000"/>
              </a:solidFill>
              <a:latin typeface="Noto Sans"/>
            </a:endParaRPr>
          </a:p>
        </p:txBody>
      </p:sp>
      <p:sp>
        <p:nvSpPr>
          <p:cNvPr id="2" name="Title 1">
            <a:extLst>
              <a:ext uri="{FF2B5EF4-FFF2-40B4-BE49-F238E27FC236}">
                <a16:creationId xmlns:a16="http://schemas.microsoft.com/office/drawing/2014/main" id="{C360C73A-0C9D-2E51-8D93-155C96A4BD6B}"/>
              </a:ext>
            </a:extLst>
          </p:cNvPr>
          <p:cNvSpPr>
            <a:spLocks noGrp="1"/>
          </p:cNvSpPr>
          <p:nvPr>
            <p:ph type="title" idx="10"/>
          </p:nvPr>
        </p:nvSpPr>
        <p:spPr/>
        <p:txBody>
          <a:bodyPr/>
          <a:lstStyle/>
          <a:p>
            <a:r>
              <a:rPr lang="en-US" sz="4400" b="1" strike="noStrike" spc="-1" dirty="0">
                <a:solidFill>
                  <a:srgbClr val="000000"/>
                </a:solidFill>
                <a:latin typeface="Noto Sans"/>
              </a:rPr>
              <a:t>END</a:t>
            </a:r>
            <a:endParaRPr lang="en-US" dirty="0"/>
          </a:p>
        </p:txBody>
      </p:sp>
      <p:sp>
        <p:nvSpPr>
          <p:cNvPr id="3" name="Slide Number Placeholder 2">
            <a:extLst>
              <a:ext uri="{FF2B5EF4-FFF2-40B4-BE49-F238E27FC236}">
                <a16:creationId xmlns:a16="http://schemas.microsoft.com/office/drawing/2014/main" id="{CD8D13C2-9B09-C7CE-5002-6A97AE533E44}"/>
              </a:ext>
            </a:extLst>
          </p:cNvPr>
          <p:cNvSpPr>
            <a:spLocks noGrp="1"/>
          </p:cNvSpPr>
          <p:nvPr>
            <p:ph type="sldNum" idx="11"/>
          </p:nvPr>
        </p:nvSpPr>
        <p:spPr/>
        <p:txBody>
          <a:bodyPr/>
          <a:lstStyle/>
          <a:p>
            <a:pPr algn="r">
              <a:lnSpc>
                <a:spcPct val="100000"/>
              </a:lnSpc>
            </a:pPr>
            <a:fld id="{12577B02-A1D1-463A-981D-1390603FF1D0}" type="slidenum">
              <a:rPr lang="en-US" sz="1200" b="0" strike="noStrike" spc="-1" smtClean="0">
                <a:solidFill>
                  <a:srgbClr val="B2B2B2"/>
                </a:solidFill>
                <a:latin typeface="Noto Sans"/>
              </a:rPr>
              <a:t>50</a:t>
            </a:fld>
            <a:endParaRPr lang="en-US" sz="1200" b="0" strike="noStrike" spc="-1">
              <a:latin typeface="Times New Roman"/>
            </a:endParaRPr>
          </a:p>
        </p:txBody>
      </p:sp>
      <p:sp>
        <p:nvSpPr>
          <p:cNvPr id="4" name="TextBox 3">
            <a:extLst>
              <a:ext uri="{FF2B5EF4-FFF2-40B4-BE49-F238E27FC236}">
                <a16:creationId xmlns:a16="http://schemas.microsoft.com/office/drawing/2014/main" id="{E8B9BDCA-39CA-2AA2-3EBD-840B1F2EC997}"/>
              </a:ext>
            </a:extLst>
          </p:cNvPr>
          <p:cNvSpPr txBox="1"/>
          <p:nvPr/>
        </p:nvSpPr>
        <p:spPr>
          <a:xfrm>
            <a:off x="6095340" y="2093819"/>
            <a:ext cx="4012600" cy="1477328"/>
          </a:xfrm>
          <a:prstGeom prst="rect">
            <a:avLst/>
          </a:prstGeom>
          <a:noFill/>
        </p:spPr>
        <p:txBody>
          <a:bodyPr wrap="square" rtlCol="0">
            <a:spAutoFit/>
          </a:bodyPr>
          <a:lstStyle/>
          <a:p>
            <a:r>
              <a:rPr lang="en-US" dirty="0"/>
              <a:t>Notice:</a:t>
            </a:r>
          </a:p>
          <a:p>
            <a:r>
              <a:rPr lang="en-US" dirty="0"/>
              <a:t>This work is licensed under a </a:t>
            </a:r>
            <a:r>
              <a:rPr lang="en-US" dirty="0">
                <a:hlinkClick r:id="rId2"/>
              </a:rPr>
              <a:t>Creative Commons Attribution 4.0 International License</a:t>
            </a:r>
            <a:r>
              <a:rPr lang="en-US" dirty="0"/>
              <a:t> </a:t>
            </a:r>
          </a:p>
          <a:p>
            <a:endParaRPr lang="en-US" dirty="0"/>
          </a:p>
        </p:txBody>
      </p:sp>
      <p:pic>
        <p:nvPicPr>
          <p:cNvPr id="5" name="Picture 12" descr="A picture containing text, clipart&#10;&#10;Description automatically generated">
            <a:extLst>
              <a:ext uri="{FF2B5EF4-FFF2-40B4-BE49-F238E27FC236}">
                <a16:creationId xmlns:a16="http://schemas.microsoft.com/office/drawing/2014/main" id="{38980BF6-64EC-7672-5D96-6EEDBAECB1E7}"/>
              </a:ext>
            </a:extLst>
          </p:cNvPr>
          <p:cNvPicPr/>
          <p:nvPr/>
        </p:nvPicPr>
        <p:blipFill>
          <a:blip r:embed="rId3"/>
          <a:stretch/>
        </p:blipFill>
        <p:spPr>
          <a:xfrm>
            <a:off x="6176547" y="3325343"/>
            <a:ext cx="2278696" cy="787079"/>
          </a:xfrm>
          <a:prstGeom prst="rect">
            <a:avLst/>
          </a:prstGeom>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301680" y="3511080"/>
            <a:ext cx="11023200" cy="1361160"/>
          </a:xfrm>
          <a:prstGeom prst="rect">
            <a:avLst/>
          </a:prstGeom>
          <a:noFill/>
          <a:ln>
            <a:noFill/>
          </a:ln>
        </p:spPr>
        <p:style>
          <a:lnRef idx="0">
            <a:scrgbClr r="0" g="0" b="0"/>
          </a:lnRef>
          <a:fillRef idx="0">
            <a:scrgbClr r="0" g="0" b="0"/>
          </a:fillRef>
          <a:effectRef idx="0">
            <a:scrgbClr r="0" g="0" b="0"/>
          </a:effectRef>
          <a:fontRef idx="minor"/>
        </p:style>
      </p:sp>
      <p:sp>
        <p:nvSpPr>
          <p:cNvPr id="305" name="CustomShape 2"/>
          <p:cNvSpPr/>
          <p:nvPr/>
        </p:nvSpPr>
        <p:spPr>
          <a:xfrm>
            <a:off x="767087" y="1494900"/>
            <a:ext cx="1102320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533"/>
              </a:spcBef>
              <a:tabLst>
                <a:tab pos="0" algn="l"/>
              </a:tabLst>
            </a:pPr>
            <a:r>
              <a:rPr lang="en-US" sz="2670" b="0" strike="noStrike" spc="-1" dirty="0">
                <a:solidFill>
                  <a:srgbClr val="8B8B8B"/>
                </a:solidFill>
                <a:latin typeface="Noto Sans"/>
                <a:ea typeface="DejaVu Sans"/>
              </a:rPr>
              <a:t>Use Case</a:t>
            </a:r>
            <a:endParaRPr lang="en-US" sz="2670" b="0" strike="noStrike" spc="-1" dirty="0">
              <a:latin typeface="Arial"/>
            </a:endParaRPr>
          </a:p>
        </p:txBody>
      </p:sp>
      <p:sp>
        <p:nvSpPr>
          <p:cNvPr id="306" name="TextShape 3"/>
          <p:cNvSpPr txBox="1"/>
          <p:nvPr/>
        </p:nvSpPr>
        <p:spPr>
          <a:xfrm>
            <a:off x="301680" y="3346920"/>
            <a:ext cx="10515240" cy="705960"/>
          </a:xfrm>
          <a:prstGeom prst="rect">
            <a:avLst/>
          </a:prstGeom>
          <a:noFill/>
          <a:ln>
            <a:noFill/>
          </a:ln>
        </p:spPr>
        <p:txBody>
          <a:bodyPr anchor="ctr">
            <a:normAutofit/>
          </a:bodyPr>
          <a:lstStyle/>
          <a:p>
            <a:pPr>
              <a:lnSpc>
                <a:spcPct val="90000"/>
              </a:lnSpc>
            </a:pPr>
            <a:endParaRPr lang="en-US" sz="3600" b="0" strike="noStrike" spc="-1" dirty="0">
              <a:solidFill>
                <a:srgbClr val="000000"/>
              </a:solidFill>
              <a:latin typeface="Noto Sans"/>
            </a:endParaRPr>
          </a:p>
        </p:txBody>
      </p:sp>
      <p:sp>
        <p:nvSpPr>
          <p:cNvPr id="2" name="Title 1">
            <a:extLst>
              <a:ext uri="{FF2B5EF4-FFF2-40B4-BE49-F238E27FC236}">
                <a16:creationId xmlns:a16="http://schemas.microsoft.com/office/drawing/2014/main" id="{BA7D5B43-2485-14DA-0913-5A48FCD83F7C}"/>
              </a:ext>
            </a:extLst>
          </p:cNvPr>
          <p:cNvSpPr>
            <a:spLocks noGrp="1"/>
          </p:cNvSpPr>
          <p:nvPr>
            <p:ph type="title" idx="10"/>
          </p:nvPr>
        </p:nvSpPr>
        <p:spPr/>
        <p:txBody>
          <a:bodyPr/>
          <a:lstStyle/>
          <a:p>
            <a:r>
              <a:rPr lang="en-US" dirty="0"/>
              <a:t>DFDL AND CYBER SECURITY</a:t>
            </a:r>
          </a:p>
        </p:txBody>
      </p:sp>
      <p:sp>
        <p:nvSpPr>
          <p:cNvPr id="4" name="Slide Number Placeholder 3">
            <a:extLst>
              <a:ext uri="{FF2B5EF4-FFF2-40B4-BE49-F238E27FC236}">
                <a16:creationId xmlns:a16="http://schemas.microsoft.com/office/drawing/2014/main" id="{DF89690C-5E43-AA68-A3EC-155B615AB5B2}"/>
              </a:ext>
            </a:extLst>
          </p:cNvPr>
          <p:cNvSpPr>
            <a:spLocks noGrp="1"/>
          </p:cNvSpPr>
          <p:nvPr>
            <p:ph type="sldNum" idx="11"/>
          </p:nvPr>
        </p:nvSpPr>
        <p:spPr/>
        <p:txBody>
          <a:bodyPr/>
          <a:lstStyle/>
          <a:p>
            <a:pPr algn="r">
              <a:lnSpc>
                <a:spcPct val="100000"/>
              </a:lnSpc>
            </a:pPr>
            <a:fld id="{12577B02-A1D1-463A-981D-1390603FF1D0}" type="slidenum">
              <a:rPr lang="en-US" sz="1200" b="0" strike="noStrike" spc="-1" smtClean="0">
                <a:solidFill>
                  <a:srgbClr val="B2B2B2"/>
                </a:solidFill>
                <a:latin typeface="Noto Sans"/>
              </a:rPr>
              <a:t>51</a:t>
            </a:fld>
            <a:endParaRPr lang="en-US" sz="1200" b="0" strike="noStrike" spc="-1">
              <a:latin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118440" y="162360"/>
            <a:ext cx="11903040" cy="562320"/>
          </a:xfrm>
          <a:prstGeom prst="rect">
            <a:avLst/>
          </a:prstGeom>
          <a:noFill/>
          <a:ln>
            <a:noFill/>
          </a:ln>
        </p:spPr>
        <p:style>
          <a:lnRef idx="0">
            <a:scrgbClr r="0" g="0" b="0"/>
          </a:lnRef>
          <a:fillRef idx="0">
            <a:scrgbClr r="0" g="0" b="0"/>
          </a:fillRef>
          <a:effectRef idx="0">
            <a:scrgbClr r="0" g="0" b="0"/>
          </a:effectRef>
          <a:fontRef idx="minor"/>
        </p:style>
      </p:sp>
      <p:sp>
        <p:nvSpPr>
          <p:cNvPr id="308" name="CustomShape 2"/>
          <p:cNvSpPr/>
          <p:nvPr/>
        </p:nvSpPr>
        <p:spPr>
          <a:xfrm>
            <a:off x="4426920" y="1705320"/>
            <a:ext cx="2379240" cy="4389480"/>
          </a:xfrm>
          <a:prstGeom prst="rect">
            <a:avLst/>
          </a:prstGeom>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4000" b="0" strike="noStrike" spc="-1">
                <a:solidFill>
                  <a:srgbClr val="000000"/>
                </a:solidFill>
                <a:latin typeface="Arial"/>
                <a:ea typeface="DejaVu Sans"/>
              </a:rPr>
              <a:t>Firewall</a:t>
            </a:r>
            <a:endParaRPr lang="en-US" sz="4000" b="0" strike="noStrike" spc="-1">
              <a:latin typeface="Arial"/>
            </a:endParaRPr>
          </a:p>
          <a:p>
            <a:pPr algn="ctr">
              <a:lnSpc>
                <a:spcPct val="100000"/>
              </a:lnSpc>
              <a:tabLst>
                <a:tab pos="0" algn="l"/>
              </a:tabLst>
            </a:pPr>
            <a:endParaRPr lang="en-US" sz="4000" b="0" strike="noStrike" spc="-1">
              <a:latin typeface="Arial"/>
            </a:endParaRPr>
          </a:p>
          <a:p>
            <a:pPr algn="ctr">
              <a:lnSpc>
                <a:spcPct val="100000"/>
              </a:lnSpc>
              <a:tabLst>
                <a:tab pos="0" algn="l"/>
              </a:tabLst>
            </a:pPr>
            <a:endParaRPr lang="en-US" sz="4000" b="0" strike="noStrike" spc="-1">
              <a:latin typeface="Arial"/>
            </a:endParaRPr>
          </a:p>
          <a:p>
            <a:pPr algn="ctr">
              <a:lnSpc>
                <a:spcPct val="100000"/>
              </a:lnSpc>
              <a:tabLst>
                <a:tab pos="0" algn="l"/>
              </a:tabLst>
            </a:pPr>
            <a:endParaRPr lang="en-US" sz="4000" b="0" strike="noStrike" spc="-1">
              <a:latin typeface="Arial"/>
            </a:endParaRPr>
          </a:p>
          <a:p>
            <a:pPr algn="ctr">
              <a:lnSpc>
                <a:spcPct val="100000"/>
              </a:lnSpc>
              <a:tabLst>
                <a:tab pos="0" algn="l"/>
              </a:tabLst>
            </a:pPr>
            <a:endParaRPr lang="en-US" sz="4000" b="0" strike="noStrike" spc="-1">
              <a:latin typeface="Arial"/>
            </a:endParaRPr>
          </a:p>
        </p:txBody>
      </p:sp>
      <p:sp>
        <p:nvSpPr>
          <p:cNvPr id="309" name="CustomShape 3"/>
          <p:cNvSpPr/>
          <p:nvPr/>
        </p:nvSpPr>
        <p:spPr>
          <a:xfrm>
            <a:off x="544320" y="1371240"/>
            <a:ext cx="2219760" cy="1508400"/>
          </a:xfrm>
          <a:prstGeom prst="ellipse">
            <a:avLst/>
          </a:prstGeom>
          <a:solidFill>
            <a:schemeClr val="bg2">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2400" b="0" strike="noStrike" spc="-1">
                <a:solidFill>
                  <a:srgbClr val="000000"/>
                </a:solidFill>
                <a:latin typeface="Arial"/>
                <a:ea typeface="DejaVu Sans"/>
              </a:rPr>
              <a:t>High-Threat Network</a:t>
            </a:r>
            <a:endParaRPr lang="en-US" sz="2400" b="0" strike="noStrike" spc="-1">
              <a:latin typeface="Arial"/>
            </a:endParaRPr>
          </a:p>
        </p:txBody>
      </p:sp>
      <p:sp>
        <p:nvSpPr>
          <p:cNvPr id="310" name="CustomShape 4"/>
          <p:cNvSpPr/>
          <p:nvPr/>
        </p:nvSpPr>
        <p:spPr>
          <a:xfrm>
            <a:off x="8610480" y="5188320"/>
            <a:ext cx="2241360" cy="1508400"/>
          </a:xfrm>
          <a:prstGeom prst="ellipse">
            <a:avLst/>
          </a:prstGeom>
          <a:solidFill>
            <a:schemeClr val="bg2">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2800" b="0" strike="noStrike" spc="-1">
                <a:solidFill>
                  <a:srgbClr val="000000"/>
                </a:solidFill>
                <a:latin typeface="Arial"/>
                <a:ea typeface="DejaVu Sans"/>
              </a:rPr>
              <a:t>Secure Network</a:t>
            </a:r>
            <a:endParaRPr lang="en-US" sz="2800" b="0" strike="noStrike" spc="-1">
              <a:latin typeface="Arial"/>
            </a:endParaRPr>
          </a:p>
        </p:txBody>
      </p:sp>
      <p:sp>
        <p:nvSpPr>
          <p:cNvPr id="311" name="CustomShape 5"/>
          <p:cNvSpPr/>
          <p:nvPr/>
        </p:nvSpPr>
        <p:spPr>
          <a:xfrm>
            <a:off x="2439720" y="2659680"/>
            <a:ext cx="1986120" cy="1240200"/>
          </a:xfrm>
          <a:custGeom>
            <a:avLst/>
            <a:gdLst/>
            <a:ahLst/>
            <a:cxnLst/>
            <a:rect l="l" t="t" r="r" b="b"/>
            <a:pathLst>
              <a:path w="21600" h="21600">
                <a:moveTo>
                  <a:pt x="0" y="0"/>
                </a:moveTo>
                <a:lnTo>
                  <a:pt x="21600" y="21600"/>
                </a:lnTo>
              </a:path>
            </a:pathLst>
          </a:custGeom>
          <a:noFill/>
          <a:ln w="25560">
            <a:solidFill>
              <a:srgbClr val="00C795"/>
            </a:solidFill>
            <a:round/>
            <a:tailEnd type="triangle" w="lg" len="lg"/>
          </a:ln>
        </p:spPr>
        <p:style>
          <a:lnRef idx="1">
            <a:schemeClr val="accent1"/>
          </a:lnRef>
          <a:fillRef idx="0">
            <a:schemeClr val="accent1"/>
          </a:fillRef>
          <a:effectRef idx="0">
            <a:schemeClr val="accent1"/>
          </a:effectRef>
          <a:fontRef idx="minor"/>
        </p:style>
      </p:sp>
      <p:sp>
        <p:nvSpPr>
          <p:cNvPr id="312" name="CustomShape 6"/>
          <p:cNvSpPr/>
          <p:nvPr/>
        </p:nvSpPr>
        <p:spPr>
          <a:xfrm>
            <a:off x="6807240" y="3900600"/>
            <a:ext cx="2130840" cy="1507680"/>
          </a:xfrm>
          <a:custGeom>
            <a:avLst/>
            <a:gdLst/>
            <a:ahLst/>
            <a:cxnLst/>
            <a:rect l="l" t="t" r="r" b="b"/>
            <a:pathLst>
              <a:path w="21600" h="21600">
                <a:moveTo>
                  <a:pt x="0" y="0"/>
                </a:moveTo>
                <a:lnTo>
                  <a:pt x="21600" y="21600"/>
                </a:lnTo>
              </a:path>
            </a:pathLst>
          </a:custGeom>
          <a:noFill/>
          <a:ln w="25560">
            <a:solidFill>
              <a:srgbClr val="00C795"/>
            </a:solidFill>
            <a:round/>
            <a:tailEnd type="triangle" w="lg" len="lg"/>
          </a:ln>
        </p:spPr>
        <p:style>
          <a:lnRef idx="1">
            <a:schemeClr val="accent1"/>
          </a:lnRef>
          <a:fillRef idx="0">
            <a:schemeClr val="accent1"/>
          </a:fillRef>
          <a:effectRef idx="0">
            <a:schemeClr val="accent1"/>
          </a:effectRef>
          <a:fontRef idx="minor"/>
        </p:style>
      </p:sp>
      <p:sp>
        <p:nvSpPr>
          <p:cNvPr id="313" name="CustomShape 7"/>
          <p:cNvSpPr/>
          <p:nvPr/>
        </p:nvSpPr>
        <p:spPr>
          <a:xfrm>
            <a:off x="4666320" y="3904200"/>
            <a:ext cx="1900440" cy="1914840"/>
          </a:xfrm>
          <a:prstGeom prst="flowChartDocumen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2400" b="0" strike="noStrike" spc="-1">
                <a:solidFill>
                  <a:srgbClr val="000000"/>
                </a:solidFill>
                <a:latin typeface="Arial"/>
                <a:ea typeface="DejaVu Sans"/>
              </a:rPr>
              <a:t>Data Format Allow List</a:t>
            </a:r>
            <a:endParaRPr lang="en-US" sz="2400" b="0" strike="noStrike" spc="-1">
              <a:latin typeface="Arial"/>
            </a:endParaRPr>
          </a:p>
          <a:p>
            <a:pPr algn="ctr">
              <a:lnSpc>
                <a:spcPct val="100000"/>
              </a:lnSpc>
              <a:tabLst>
                <a:tab pos="0" algn="l"/>
              </a:tabLst>
            </a:pPr>
            <a:endParaRPr lang="en-US" sz="2400" b="0" strike="noStrike" spc="-1">
              <a:latin typeface="Arial"/>
            </a:endParaRPr>
          </a:p>
          <a:p>
            <a:pPr>
              <a:lnSpc>
                <a:spcPct val="100000"/>
              </a:lnSpc>
              <a:tabLst>
                <a:tab pos="0" algn="l"/>
              </a:tabLst>
            </a:pPr>
            <a:r>
              <a:rPr lang="en-US" sz="2400" b="0" strike="noStrike" spc="-1">
                <a:solidFill>
                  <a:srgbClr val="000000"/>
                </a:solidFill>
                <a:latin typeface="Arial"/>
                <a:ea typeface="DejaVu Sans"/>
              </a:rPr>
              <a:t>- Format X</a:t>
            </a:r>
            <a:endParaRPr lang="en-US" sz="2400" b="0" strike="noStrike" spc="-1">
              <a:latin typeface="Arial"/>
            </a:endParaRPr>
          </a:p>
        </p:txBody>
      </p:sp>
      <p:sp>
        <p:nvSpPr>
          <p:cNvPr id="314" name="CustomShape 8"/>
          <p:cNvSpPr/>
          <p:nvPr/>
        </p:nvSpPr>
        <p:spPr>
          <a:xfrm>
            <a:off x="3174840" y="2891160"/>
            <a:ext cx="492480" cy="550440"/>
          </a:xfrm>
          <a:prstGeom prst="ellipse">
            <a:avLst/>
          </a:prstGeom>
          <a:solidFill>
            <a:schemeClr val="bg2"/>
          </a:solidFill>
          <a:ln>
            <a:round/>
          </a:ln>
        </p:spPr>
        <p:style>
          <a:lnRef idx="2">
            <a:schemeClr val="accent4">
              <a:shade val="50000"/>
            </a:schemeClr>
          </a:lnRef>
          <a:fillRef idx="1">
            <a:schemeClr val="accent4"/>
          </a:fillRef>
          <a:effectRef idx="0">
            <a:schemeClr val="accent4"/>
          </a:effectRef>
          <a:fontRef idx="minor"/>
        </p:style>
      </p:sp>
      <p:sp>
        <p:nvSpPr>
          <p:cNvPr id="315" name="CustomShape 9"/>
          <p:cNvSpPr/>
          <p:nvPr/>
        </p:nvSpPr>
        <p:spPr>
          <a:xfrm>
            <a:off x="765720" y="4544640"/>
            <a:ext cx="2655000" cy="1086480"/>
          </a:xfrm>
          <a:prstGeom prst="wedgeRoundRectCallout">
            <a:avLst>
              <a:gd name="adj1" fmla="val 44822"/>
              <a:gd name="adj2" fmla="val -155193"/>
              <a:gd name="adj3" fmla="val 16667"/>
            </a:avLst>
          </a:prstGeom>
          <a:solidFill>
            <a:schemeClr val="accent5"/>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2400" b="0" strike="noStrike" spc="-1">
                <a:solidFill>
                  <a:srgbClr val="000000"/>
                </a:solidFill>
                <a:latin typeface="Arial"/>
                <a:ea typeface="DejaVu Sans"/>
              </a:rPr>
              <a:t>Data that says it is Format X</a:t>
            </a:r>
            <a:endParaRPr lang="en-US" sz="2400" b="0" strike="noStrike" spc="-1">
              <a:latin typeface="Arial"/>
            </a:endParaRPr>
          </a:p>
        </p:txBody>
      </p:sp>
      <p:sp>
        <p:nvSpPr>
          <p:cNvPr id="316" name="CustomShape 10"/>
          <p:cNvSpPr/>
          <p:nvPr/>
        </p:nvSpPr>
        <p:spPr>
          <a:xfrm>
            <a:off x="7148160" y="1034280"/>
            <a:ext cx="4498200" cy="2311560"/>
          </a:xfrm>
          <a:prstGeom prst="cloudCallout">
            <a:avLst>
              <a:gd name="adj1" fmla="val -59457"/>
              <a:gd name="adj2" fmla="val 56992"/>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2000" b="0" strike="noStrike" spc="-1">
                <a:solidFill>
                  <a:srgbClr val="000000"/>
                </a:solidFill>
                <a:latin typeface="Arial"/>
                <a:ea typeface="DejaVu Sans"/>
              </a:rPr>
              <a:t>How do I know if it is </a:t>
            </a:r>
            <a:r>
              <a:rPr lang="en-US" sz="2000" b="0" i="1" strike="noStrike" spc="-1">
                <a:solidFill>
                  <a:srgbClr val="000000"/>
                </a:solidFill>
                <a:latin typeface="Arial"/>
                <a:ea typeface="DejaVu Sans"/>
              </a:rPr>
              <a:t>REALLY</a:t>
            </a:r>
            <a:r>
              <a:rPr lang="en-US" sz="2000" b="0" strike="noStrike" spc="-1">
                <a:solidFill>
                  <a:srgbClr val="000000"/>
                </a:solidFill>
                <a:latin typeface="Arial"/>
                <a:ea typeface="DejaVu Sans"/>
              </a:rPr>
              <a:t> Format X and won't crash secure-side applications? </a:t>
            </a:r>
            <a:endParaRPr lang="en-US" sz="2000" b="0" strike="noStrike" spc="-1">
              <a:latin typeface="Arial"/>
            </a:endParaRPr>
          </a:p>
        </p:txBody>
      </p:sp>
      <p:sp>
        <p:nvSpPr>
          <p:cNvPr id="317" name="CustomShape 11"/>
          <p:cNvSpPr/>
          <p:nvPr/>
        </p:nvSpPr>
        <p:spPr>
          <a:xfrm>
            <a:off x="8051760" y="2963160"/>
            <a:ext cx="3627360" cy="1580040"/>
          </a:xfrm>
          <a:prstGeom prst="cloudCallout">
            <a:avLst>
              <a:gd name="adj1" fmla="val -84801"/>
              <a:gd name="adj2" fmla="val -13691"/>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2400" b="0" strike="noStrike" spc="-1">
                <a:solidFill>
                  <a:srgbClr val="000000"/>
                </a:solidFill>
                <a:latin typeface="Arial"/>
                <a:ea typeface="DejaVu Sans"/>
              </a:rPr>
              <a:t>What if it is just pretending?</a:t>
            </a:r>
            <a:endParaRPr lang="en-US" sz="2400" b="0" strike="noStrike" spc="-1">
              <a:latin typeface="Arial"/>
            </a:endParaRPr>
          </a:p>
        </p:txBody>
      </p:sp>
      <p:sp>
        <p:nvSpPr>
          <p:cNvPr id="318" name="TextShape 12"/>
          <p:cNvSpPr txBox="1"/>
          <p:nvPr/>
        </p:nvSpPr>
        <p:spPr>
          <a:xfrm>
            <a:off x="277560" y="164880"/>
            <a:ext cx="10515240" cy="705960"/>
          </a:xfrm>
          <a:prstGeom prst="rect">
            <a:avLst/>
          </a:prstGeom>
          <a:noFill/>
          <a:ln>
            <a:noFill/>
          </a:ln>
        </p:spPr>
        <p:txBody>
          <a:bodyPr anchor="ctr">
            <a:normAutofit fontScale="99000"/>
          </a:bodyPr>
          <a:lstStyle/>
          <a:p>
            <a:pPr>
              <a:lnSpc>
                <a:spcPct val="90000"/>
              </a:lnSpc>
            </a:pPr>
            <a:endParaRPr lang="en-US" sz="3600" b="0" strike="noStrike" spc="-1" dirty="0">
              <a:solidFill>
                <a:srgbClr val="000000"/>
              </a:solidFill>
              <a:latin typeface="Noto Sans"/>
            </a:endParaRPr>
          </a:p>
        </p:txBody>
      </p:sp>
      <p:sp>
        <p:nvSpPr>
          <p:cNvPr id="2" name="Title 1">
            <a:extLst>
              <a:ext uri="{FF2B5EF4-FFF2-40B4-BE49-F238E27FC236}">
                <a16:creationId xmlns:a16="http://schemas.microsoft.com/office/drawing/2014/main" id="{90CC2894-E0A9-BD0F-4E03-84347D016E53}"/>
              </a:ext>
            </a:extLst>
          </p:cNvPr>
          <p:cNvSpPr>
            <a:spLocks noGrp="1"/>
          </p:cNvSpPr>
          <p:nvPr>
            <p:ph type="title"/>
          </p:nvPr>
        </p:nvSpPr>
        <p:spPr/>
        <p:txBody>
          <a:bodyPr/>
          <a:lstStyle/>
          <a:p>
            <a:r>
              <a:rPr lang="en-US" sz="3200" dirty="0"/>
              <a:t>Cyber-Security Use Case: Bad Data DoS Attack</a:t>
            </a:r>
          </a:p>
        </p:txBody>
      </p:sp>
      <p:sp>
        <p:nvSpPr>
          <p:cNvPr id="4" name="Slide Number Placeholder 3">
            <a:extLst>
              <a:ext uri="{FF2B5EF4-FFF2-40B4-BE49-F238E27FC236}">
                <a16:creationId xmlns:a16="http://schemas.microsoft.com/office/drawing/2014/main" id="{D7E17190-0CD6-7806-B933-DEA253C0E602}"/>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52</a:t>
            </a:fld>
            <a:endParaRPr lang="en-US" sz="1200" b="0" strike="noStrike" spc="-1">
              <a:latin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2145240" y="1175760"/>
            <a:ext cx="8129880" cy="5066640"/>
          </a:xfrm>
          <a:prstGeom prst="rect">
            <a:avLst/>
          </a:prstGeom>
          <a:gradFill rotWithShape="0">
            <a:gsLst>
              <a:gs pos="0">
                <a:srgbClr val="009D76"/>
              </a:gs>
              <a:gs pos="100000">
                <a:srgbClr val="F0FFFB"/>
              </a:gs>
            </a:gsLst>
            <a:lin ang="2700000"/>
          </a:gradFill>
          <a:ln>
            <a:solidFill>
              <a:schemeClr val="accent1">
                <a:lumMod val="75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r">
              <a:lnSpc>
                <a:spcPct val="100000"/>
              </a:lnSpc>
              <a:tabLst>
                <a:tab pos="0" algn="l"/>
              </a:tabLst>
            </a:pPr>
            <a:r>
              <a:rPr lang="en-US" sz="4000" b="0" strike="noStrike" spc="-1">
                <a:solidFill>
                  <a:srgbClr val="3333CC"/>
                </a:solidFill>
                <a:latin typeface="Arial"/>
                <a:ea typeface="DejaVu Sans"/>
              </a:rPr>
              <a:t>Firewall</a:t>
            </a:r>
            <a:endParaRPr lang="en-US" sz="4000" b="0" strike="noStrike" spc="-1">
              <a:latin typeface="Arial"/>
            </a:endParaRPr>
          </a:p>
          <a:p>
            <a:pPr algn="ctr">
              <a:lnSpc>
                <a:spcPct val="100000"/>
              </a:lnSpc>
              <a:tabLst>
                <a:tab pos="0" algn="l"/>
              </a:tabLst>
            </a:pPr>
            <a:endParaRPr lang="en-US" sz="4000" b="0" strike="noStrike" spc="-1">
              <a:latin typeface="Arial"/>
            </a:endParaRPr>
          </a:p>
          <a:p>
            <a:pPr algn="ctr">
              <a:lnSpc>
                <a:spcPct val="100000"/>
              </a:lnSpc>
              <a:tabLst>
                <a:tab pos="0" algn="l"/>
              </a:tabLst>
            </a:pPr>
            <a:endParaRPr lang="en-US" sz="4000" b="0" strike="noStrike" spc="-1">
              <a:latin typeface="Arial"/>
            </a:endParaRPr>
          </a:p>
          <a:p>
            <a:pPr algn="ctr">
              <a:lnSpc>
                <a:spcPct val="100000"/>
              </a:lnSpc>
              <a:tabLst>
                <a:tab pos="0" algn="l"/>
              </a:tabLst>
            </a:pPr>
            <a:endParaRPr lang="en-US" sz="4000" b="0" strike="noStrike" spc="-1">
              <a:latin typeface="Arial"/>
            </a:endParaRPr>
          </a:p>
          <a:p>
            <a:pPr algn="ctr">
              <a:lnSpc>
                <a:spcPct val="100000"/>
              </a:lnSpc>
              <a:tabLst>
                <a:tab pos="0" algn="l"/>
              </a:tabLst>
            </a:pPr>
            <a:endParaRPr lang="en-US" sz="4000" b="0" strike="noStrike" spc="-1">
              <a:latin typeface="Arial"/>
            </a:endParaRPr>
          </a:p>
          <a:p>
            <a:pPr algn="ctr">
              <a:lnSpc>
                <a:spcPct val="100000"/>
              </a:lnSpc>
              <a:tabLst>
                <a:tab pos="0" algn="l"/>
              </a:tabLst>
            </a:pPr>
            <a:endParaRPr lang="en-US" sz="4000" b="0" strike="noStrike" spc="-1">
              <a:latin typeface="Arial"/>
            </a:endParaRPr>
          </a:p>
          <a:p>
            <a:pPr algn="ctr">
              <a:lnSpc>
                <a:spcPct val="100000"/>
              </a:lnSpc>
              <a:tabLst>
                <a:tab pos="0" algn="l"/>
              </a:tabLst>
            </a:pPr>
            <a:endParaRPr lang="en-US" sz="4000" b="0" strike="noStrike" spc="-1">
              <a:latin typeface="Arial"/>
            </a:endParaRPr>
          </a:p>
          <a:p>
            <a:pPr algn="ctr">
              <a:lnSpc>
                <a:spcPct val="100000"/>
              </a:lnSpc>
              <a:tabLst>
                <a:tab pos="0" algn="l"/>
              </a:tabLst>
            </a:pPr>
            <a:endParaRPr lang="en-US" sz="4000" b="0" strike="noStrike" spc="-1">
              <a:latin typeface="Arial"/>
            </a:endParaRPr>
          </a:p>
        </p:txBody>
      </p:sp>
      <p:sp>
        <p:nvSpPr>
          <p:cNvPr id="320" name="CustomShape 2"/>
          <p:cNvSpPr/>
          <p:nvPr/>
        </p:nvSpPr>
        <p:spPr>
          <a:xfrm>
            <a:off x="4608000" y="2713680"/>
            <a:ext cx="3580560" cy="1827000"/>
          </a:xfrm>
          <a:prstGeom prst="roundRect">
            <a:avLst>
              <a:gd name="adj" fmla="val 16667"/>
            </a:avLst>
          </a:prstGeom>
          <a:solidFill>
            <a:schemeClr val="accent2"/>
          </a:solidFill>
          <a:ln>
            <a:round/>
          </a:ln>
        </p:spPr>
        <p:style>
          <a:lnRef idx="2">
            <a:schemeClr val="accent4">
              <a:shade val="50000"/>
            </a:schemeClr>
          </a:lnRef>
          <a:fillRef idx="1">
            <a:schemeClr val="accent4"/>
          </a:fillRef>
          <a:effectRef idx="0">
            <a:schemeClr val="accent4"/>
          </a:effectRef>
          <a:fontRef idx="minor"/>
        </p:style>
      </p:sp>
      <p:sp>
        <p:nvSpPr>
          <p:cNvPr id="321" name="CustomShape 3"/>
          <p:cNvSpPr/>
          <p:nvPr/>
        </p:nvSpPr>
        <p:spPr>
          <a:xfrm>
            <a:off x="118440" y="162360"/>
            <a:ext cx="11903040" cy="562320"/>
          </a:xfrm>
          <a:prstGeom prst="rect">
            <a:avLst/>
          </a:prstGeom>
          <a:noFill/>
          <a:ln>
            <a:noFill/>
          </a:ln>
        </p:spPr>
        <p:style>
          <a:lnRef idx="0">
            <a:scrgbClr r="0" g="0" b="0"/>
          </a:lnRef>
          <a:fillRef idx="0">
            <a:scrgbClr r="0" g="0" b="0"/>
          </a:fillRef>
          <a:effectRef idx="0">
            <a:scrgbClr r="0" g="0" b="0"/>
          </a:effectRef>
          <a:fontRef idx="minor"/>
        </p:style>
      </p:sp>
      <p:sp>
        <p:nvSpPr>
          <p:cNvPr id="322" name="CustomShape 4"/>
          <p:cNvSpPr/>
          <p:nvPr/>
        </p:nvSpPr>
        <p:spPr>
          <a:xfrm>
            <a:off x="63360" y="2961360"/>
            <a:ext cx="1139760" cy="102168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600" b="0" strike="noStrike" spc="-1">
                <a:solidFill>
                  <a:srgbClr val="FFFFFF"/>
                </a:solidFill>
                <a:latin typeface="Arial"/>
                <a:ea typeface="DejaVu Sans"/>
              </a:rPr>
              <a:t>High-Threat Net</a:t>
            </a:r>
            <a:endParaRPr lang="en-US" sz="1600" b="0" strike="noStrike" spc="-1">
              <a:latin typeface="Arial"/>
            </a:endParaRPr>
          </a:p>
        </p:txBody>
      </p:sp>
      <p:sp>
        <p:nvSpPr>
          <p:cNvPr id="323" name="CustomShape 5"/>
          <p:cNvSpPr/>
          <p:nvPr/>
        </p:nvSpPr>
        <p:spPr>
          <a:xfrm>
            <a:off x="11042640" y="2949840"/>
            <a:ext cx="1255680" cy="10249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600" b="0" strike="noStrike" spc="-1">
                <a:solidFill>
                  <a:srgbClr val="FFFFFF"/>
                </a:solidFill>
                <a:latin typeface="Arial"/>
                <a:ea typeface="DejaVu Sans"/>
              </a:rPr>
              <a:t>Secure Net</a:t>
            </a:r>
            <a:endParaRPr lang="en-US" sz="1600" b="0" strike="noStrike" spc="-1">
              <a:latin typeface="Arial"/>
            </a:endParaRPr>
          </a:p>
        </p:txBody>
      </p:sp>
      <p:sp>
        <p:nvSpPr>
          <p:cNvPr id="324" name="CustomShape 6"/>
          <p:cNvSpPr/>
          <p:nvPr/>
        </p:nvSpPr>
        <p:spPr>
          <a:xfrm flipV="1">
            <a:off x="1204200" y="3467160"/>
            <a:ext cx="1089720" cy="3240"/>
          </a:xfrm>
          <a:custGeom>
            <a:avLst/>
            <a:gdLst/>
            <a:ahLst/>
            <a:cxnLst/>
            <a:rect l="l" t="t" r="r" b="b"/>
            <a:pathLst>
              <a:path w="21600" h="21600">
                <a:moveTo>
                  <a:pt x="0" y="0"/>
                </a:moveTo>
                <a:lnTo>
                  <a:pt x="21600" y="21600"/>
                </a:lnTo>
              </a:path>
            </a:pathLst>
          </a:custGeom>
          <a:noFill/>
          <a:ln w="25560">
            <a:solidFill>
              <a:srgbClr val="00C795"/>
            </a:solidFill>
            <a:round/>
            <a:tailEnd type="triangle" w="lg" len="lg"/>
          </a:ln>
        </p:spPr>
        <p:style>
          <a:lnRef idx="1">
            <a:schemeClr val="accent1"/>
          </a:lnRef>
          <a:fillRef idx="0">
            <a:schemeClr val="accent1"/>
          </a:fillRef>
          <a:effectRef idx="0">
            <a:schemeClr val="accent1"/>
          </a:effectRef>
          <a:fontRef idx="minor"/>
        </p:style>
      </p:sp>
      <p:sp>
        <p:nvSpPr>
          <p:cNvPr id="325" name="CustomShape 7"/>
          <p:cNvSpPr/>
          <p:nvPr/>
        </p:nvSpPr>
        <p:spPr>
          <a:xfrm>
            <a:off x="10397160" y="3456360"/>
            <a:ext cx="644400" cy="5040"/>
          </a:xfrm>
          <a:custGeom>
            <a:avLst/>
            <a:gdLst/>
            <a:ahLst/>
            <a:cxnLst/>
            <a:rect l="l" t="t" r="r" b="b"/>
            <a:pathLst>
              <a:path w="21600" h="21600">
                <a:moveTo>
                  <a:pt x="0" y="0"/>
                </a:moveTo>
                <a:lnTo>
                  <a:pt x="21600" y="21600"/>
                </a:lnTo>
              </a:path>
            </a:pathLst>
          </a:custGeom>
          <a:noFill/>
          <a:ln w="25560">
            <a:solidFill>
              <a:srgbClr val="00C795"/>
            </a:solidFill>
            <a:round/>
            <a:tailEnd type="triangle" w="lg" len="lg"/>
          </a:ln>
        </p:spPr>
        <p:style>
          <a:lnRef idx="1">
            <a:schemeClr val="accent1"/>
          </a:lnRef>
          <a:fillRef idx="0">
            <a:schemeClr val="accent1"/>
          </a:fillRef>
          <a:effectRef idx="0">
            <a:schemeClr val="accent1"/>
          </a:effectRef>
          <a:fontRef idx="minor"/>
        </p:style>
      </p:sp>
      <p:sp>
        <p:nvSpPr>
          <p:cNvPr id="326" name="CustomShape 8"/>
          <p:cNvSpPr/>
          <p:nvPr/>
        </p:nvSpPr>
        <p:spPr>
          <a:xfrm>
            <a:off x="1461600" y="3250080"/>
            <a:ext cx="359280" cy="435960"/>
          </a:xfrm>
          <a:prstGeom prst="ellipse">
            <a:avLst/>
          </a:prstGeom>
          <a:ln>
            <a:round/>
          </a:ln>
        </p:spPr>
        <p:style>
          <a:lnRef idx="2">
            <a:schemeClr val="accent4">
              <a:shade val="50000"/>
            </a:schemeClr>
          </a:lnRef>
          <a:fillRef idx="1">
            <a:schemeClr val="accent4"/>
          </a:fillRef>
          <a:effectRef idx="0">
            <a:schemeClr val="accent4"/>
          </a:effectRef>
          <a:fontRef idx="minor"/>
        </p:style>
      </p:sp>
      <p:sp>
        <p:nvSpPr>
          <p:cNvPr id="327" name="CustomShape 9"/>
          <p:cNvSpPr/>
          <p:nvPr/>
        </p:nvSpPr>
        <p:spPr>
          <a:xfrm>
            <a:off x="2720880" y="3131640"/>
            <a:ext cx="1348920" cy="727920"/>
          </a:xfrm>
          <a:prstGeom prst="rect">
            <a:avLst/>
          </a:prstGeom>
          <a:solidFill>
            <a:srgbClr val="D7EAD6"/>
          </a:solidFill>
          <a:ln>
            <a:solidFill>
              <a:schemeClr val="tx2"/>
            </a:solidFill>
            <a:round/>
          </a:ln>
          <a:effectLst>
            <a:outerShdw blurRad="50800" dist="37674" dir="2700000" algn="tl" rotWithShape="0">
              <a:srgbClr val="000000">
                <a:alpha val="40000"/>
              </a:srgbClr>
            </a:outerShdw>
          </a:effectLst>
        </p:spPr>
        <p:style>
          <a:lnRef idx="2">
            <a:schemeClr val="accent5">
              <a:shade val="50000"/>
            </a:schemeClr>
          </a:lnRef>
          <a:fillRef idx="1">
            <a:schemeClr val="accent5"/>
          </a:fillRef>
          <a:effectRef idx="0">
            <a:schemeClr val="accent5"/>
          </a:effectRef>
          <a:fontRef idx="minor"/>
        </p:style>
        <p:txBody>
          <a:bodyPr lIns="90000" tIns="45000" rIns="90000" bIns="45000" anchor="ctr">
            <a:noAutofit/>
          </a:bodyPr>
          <a:lstStyle/>
          <a:p>
            <a:pPr algn="ctr">
              <a:lnSpc>
                <a:spcPct val="100000"/>
              </a:lnSpc>
              <a:tabLst>
                <a:tab pos="0" algn="l"/>
              </a:tabLst>
            </a:pPr>
            <a:r>
              <a:rPr lang="en-US" sz="2000" b="1" strike="noStrike" spc="-1">
                <a:solidFill>
                  <a:srgbClr val="44546A"/>
                </a:solidFill>
                <a:latin typeface="Noto Sans"/>
                <a:ea typeface="DejaVu Sans"/>
              </a:rPr>
              <a:t>Daffodil</a:t>
            </a:r>
            <a:endParaRPr lang="en-US" sz="2000" b="0" strike="noStrike" spc="-1">
              <a:latin typeface="Arial"/>
            </a:endParaRPr>
          </a:p>
          <a:p>
            <a:pPr algn="ctr">
              <a:lnSpc>
                <a:spcPct val="100000"/>
              </a:lnSpc>
              <a:tabLst>
                <a:tab pos="0" algn="l"/>
              </a:tabLst>
            </a:pPr>
            <a:r>
              <a:rPr lang="en-US" sz="2000" b="1" strike="noStrike" spc="-1">
                <a:solidFill>
                  <a:srgbClr val="44546A"/>
                </a:solidFill>
                <a:latin typeface="Noto Sans"/>
                <a:ea typeface="DejaVu Sans"/>
              </a:rPr>
              <a:t>Parse</a:t>
            </a:r>
            <a:endParaRPr lang="en-US" sz="2000" b="0" strike="noStrike" spc="-1">
              <a:latin typeface="Arial"/>
            </a:endParaRPr>
          </a:p>
        </p:txBody>
      </p:sp>
      <p:sp>
        <p:nvSpPr>
          <p:cNvPr id="328" name="CustomShape 10"/>
          <p:cNvSpPr/>
          <p:nvPr/>
        </p:nvSpPr>
        <p:spPr>
          <a:xfrm>
            <a:off x="8491680" y="3108240"/>
            <a:ext cx="1446840" cy="727920"/>
          </a:xfrm>
          <a:prstGeom prst="rect">
            <a:avLst/>
          </a:prstGeom>
          <a:solidFill>
            <a:srgbClr val="D7EAD6"/>
          </a:solidFill>
          <a:ln>
            <a:solidFill>
              <a:schemeClr val="tx2"/>
            </a:solidFill>
            <a:round/>
          </a:ln>
          <a:effectLst>
            <a:outerShdw blurRad="50800" dist="37674" dir="2700000" algn="tl" rotWithShape="0">
              <a:srgbClr val="000000">
                <a:alpha val="40000"/>
              </a:srgbClr>
            </a:outerShdw>
          </a:effectLst>
        </p:spPr>
        <p:style>
          <a:lnRef idx="2">
            <a:schemeClr val="accent5">
              <a:shade val="50000"/>
            </a:schemeClr>
          </a:lnRef>
          <a:fillRef idx="1">
            <a:schemeClr val="accent5"/>
          </a:fillRef>
          <a:effectRef idx="0">
            <a:schemeClr val="accent5"/>
          </a:effectRef>
          <a:fontRef idx="minor"/>
        </p:style>
        <p:txBody>
          <a:bodyPr lIns="90000" tIns="45000" rIns="90000" bIns="45000" anchor="ctr">
            <a:noAutofit/>
          </a:bodyPr>
          <a:lstStyle/>
          <a:p>
            <a:pPr algn="ctr">
              <a:lnSpc>
                <a:spcPct val="100000"/>
              </a:lnSpc>
              <a:tabLst>
                <a:tab pos="0" algn="l"/>
              </a:tabLst>
            </a:pPr>
            <a:r>
              <a:rPr lang="en-US" sz="2000" b="1" strike="noStrike" spc="-1">
                <a:solidFill>
                  <a:srgbClr val="44546A"/>
                </a:solidFill>
                <a:latin typeface="Noto Sans"/>
                <a:ea typeface="DejaVu Sans"/>
              </a:rPr>
              <a:t>Daffodil Unparse</a:t>
            </a:r>
            <a:endParaRPr lang="en-US" sz="2000" b="0" strike="noStrike" spc="-1">
              <a:latin typeface="Arial"/>
            </a:endParaRPr>
          </a:p>
        </p:txBody>
      </p:sp>
      <p:sp>
        <p:nvSpPr>
          <p:cNvPr id="329" name="CustomShape 11"/>
          <p:cNvSpPr/>
          <p:nvPr/>
        </p:nvSpPr>
        <p:spPr>
          <a:xfrm rot="18900000">
            <a:off x="7346160" y="4081320"/>
            <a:ext cx="676800" cy="257760"/>
          </a:xfrm>
          <a:prstGeom prst="rightArrow">
            <a:avLst>
              <a:gd name="adj1" fmla="val 50000"/>
              <a:gd name="adj2" fmla="val 50000"/>
            </a:avLst>
          </a:prstGeom>
          <a:solidFill>
            <a:schemeClr val="bg2"/>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0" name="CustomShape 12"/>
          <p:cNvSpPr/>
          <p:nvPr/>
        </p:nvSpPr>
        <p:spPr>
          <a:xfrm>
            <a:off x="2295000" y="3344400"/>
            <a:ext cx="539280" cy="246960"/>
          </a:xfrm>
          <a:prstGeom prst="rightArrow">
            <a:avLst>
              <a:gd name="adj1" fmla="val 50000"/>
              <a:gd name="adj2" fmla="val 50000"/>
            </a:avLst>
          </a:prstGeom>
          <a:solidFill>
            <a:schemeClr val="bg2"/>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1" name="CustomShape 13"/>
          <p:cNvSpPr/>
          <p:nvPr/>
        </p:nvSpPr>
        <p:spPr>
          <a:xfrm>
            <a:off x="7557120" y="3344400"/>
            <a:ext cx="962280" cy="273600"/>
          </a:xfrm>
          <a:prstGeom prst="rightArrow">
            <a:avLst>
              <a:gd name="adj1" fmla="val 50000"/>
              <a:gd name="adj2" fmla="val 50000"/>
            </a:avLst>
          </a:prstGeom>
          <a:solidFill>
            <a:schemeClr val="bg2"/>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2" name="CustomShape 14"/>
          <p:cNvSpPr/>
          <p:nvPr/>
        </p:nvSpPr>
        <p:spPr>
          <a:xfrm>
            <a:off x="9939240" y="3320640"/>
            <a:ext cx="456840" cy="271080"/>
          </a:xfrm>
          <a:prstGeom prst="rightArrow">
            <a:avLst>
              <a:gd name="adj1" fmla="val 50000"/>
              <a:gd name="adj2" fmla="val 50000"/>
            </a:avLst>
          </a:prstGeom>
          <a:solidFill>
            <a:schemeClr val="bg2"/>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3" name="CustomShape 15"/>
          <p:cNvSpPr/>
          <p:nvPr/>
        </p:nvSpPr>
        <p:spPr>
          <a:xfrm>
            <a:off x="5636160" y="3088440"/>
            <a:ext cx="1528560" cy="382320"/>
          </a:xfrm>
          <a:prstGeom prst="rect">
            <a:avLst/>
          </a:prstGeom>
          <a:solidFill>
            <a:schemeClr val="bg1">
              <a:lumMod val="85000"/>
            </a:schemeClr>
          </a:solidFill>
          <a:ln>
            <a:solidFill>
              <a:srgbClr val="000000"/>
            </a:solidFill>
            <a:prstDash val="dash"/>
            <a:round/>
          </a:ln>
          <a:effectLst>
            <a:outerShdw blurRad="50800" dist="37674" dir="2700000" algn="tl" rotWithShape="0">
              <a:srgbClr val="000000">
                <a:alpha val="40000"/>
              </a:srgbClr>
            </a:outerShdw>
          </a:effectLst>
        </p:spPr>
        <p:style>
          <a:lnRef idx="2">
            <a:schemeClr val="accent3">
              <a:shade val="50000"/>
            </a:schemeClr>
          </a:lnRef>
          <a:fillRef idx="1">
            <a:schemeClr val="accent3"/>
          </a:fillRef>
          <a:effectRef idx="0">
            <a:schemeClr val="accent3"/>
          </a:effectRef>
          <a:fontRef idx="minor"/>
        </p:style>
        <p:txBody>
          <a:bodyPr lIns="90000" tIns="45000" rIns="90000" bIns="45000" anchor="ctr">
            <a:noAutofit/>
          </a:bodyPr>
          <a:lstStyle/>
          <a:p>
            <a:pPr algn="ctr">
              <a:lnSpc>
                <a:spcPct val="100000"/>
              </a:lnSpc>
              <a:tabLst>
                <a:tab pos="0" algn="l"/>
              </a:tabLst>
            </a:pPr>
            <a:r>
              <a:rPr lang="en-US" sz="1200" b="1" i="1" strike="noStrike" spc="-1">
                <a:solidFill>
                  <a:srgbClr val="44546A"/>
                </a:solidFill>
                <a:latin typeface="Noto Sans"/>
                <a:ea typeface="Arial Unicode MS"/>
              </a:rPr>
              <a:t>Element</a:t>
            </a:r>
            <a:endParaRPr lang="en-US" sz="1200" b="0" strike="noStrike" spc="-1">
              <a:latin typeface="Arial"/>
            </a:endParaRPr>
          </a:p>
          <a:p>
            <a:pPr algn="ctr">
              <a:lnSpc>
                <a:spcPct val="100000"/>
              </a:lnSpc>
              <a:tabLst>
                <a:tab pos="0" algn="l"/>
              </a:tabLst>
            </a:pPr>
            <a:r>
              <a:rPr lang="en-US" sz="1200" b="1" strike="noStrike" spc="-1">
                <a:solidFill>
                  <a:srgbClr val="44546A"/>
                </a:solidFill>
                <a:latin typeface="Noto Sans"/>
                <a:ea typeface="Arial Unicode MS"/>
              </a:rPr>
              <a:t>Name: </a:t>
            </a:r>
            <a:r>
              <a:rPr lang="en-US" sz="1200" b="0" strike="noStrike" spc="-1">
                <a:solidFill>
                  <a:srgbClr val="44546A"/>
                </a:solidFill>
                <a:latin typeface="Noto Sans"/>
                <a:ea typeface="Arial Unicode MS"/>
              </a:rPr>
              <a:t>rPair</a:t>
            </a:r>
            <a:endParaRPr lang="en-US" sz="1200" b="0" strike="noStrike" spc="-1">
              <a:latin typeface="Arial"/>
            </a:endParaRPr>
          </a:p>
        </p:txBody>
      </p:sp>
      <p:sp>
        <p:nvSpPr>
          <p:cNvPr id="334" name="CustomShape 16"/>
          <p:cNvSpPr/>
          <p:nvPr/>
        </p:nvSpPr>
        <p:spPr>
          <a:xfrm>
            <a:off x="6490080" y="3746160"/>
            <a:ext cx="1528560" cy="712800"/>
          </a:xfrm>
          <a:prstGeom prst="rect">
            <a:avLst/>
          </a:prstGeom>
          <a:solidFill>
            <a:schemeClr val="bg1">
              <a:lumMod val="85000"/>
            </a:schemeClr>
          </a:solidFill>
          <a:ln>
            <a:solidFill>
              <a:srgbClr val="000000"/>
            </a:solidFill>
            <a:prstDash val="dash"/>
            <a:round/>
          </a:ln>
          <a:effectLst>
            <a:outerShdw blurRad="50800" dist="37674" dir="2700000" algn="tl" rotWithShape="0">
              <a:srgbClr val="000000">
                <a:alpha val="40000"/>
              </a:srgbClr>
            </a:outerShdw>
          </a:effectLst>
        </p:spPr>
        <p:style>
          <a:lnRef idx="2">
            <a:schemeClr val="accent3">
              <a:shade val="50000"/>
            </a:schemeClr>
          </a:lnRef>
          <a:fillRef idx="1">
            <a:schemeClr val="accent3"/>
          </a:fillRef>
          <a:effectRef idx="0">
            <a:schemeClr val="accent3"/>
          </a:effectRef>
          <a:fontRef idx="minor"/>
        </p:style>
        <p:txBody>
          <a:bodyPr lIns="90000" tIns="45000" rIns="90000" bIns="45000" anchor="ctr">
            <a:noAutofit/>
          </a:bodyPr>
          <a:lstStyle/>
          <a:p>
            <a:pPr algn="ctr">
              <a:lnSpc>
                <a:spcPct val="100000"/>
              </a:lnSpc>
              <a:tabLst>
                <a:tab pos="0" algn="l"/>
              </a:tabLst>
            </a:pPr>
            <a:r>
              <a:rPr lang="en-US" sz="1200" b="1" i="1" strike="noStrike" spc="-1">
                <a:solidFill>
                  <a:srgbClr val="44546A"/>
                </a:solidFill>
                <a:latin typeface="Noto Sans"/>
                <a:ea typeface="Arial Unicode MS"/>
              </a:rPr>
              <a:t>Element</a:t>
            </a:r>
            <a:endParaRPr lang="en-US" sz="1200" b="0" strike="noStrike" spc="-1">
              <a:latin typeface="Arial"/>
            </a:endParaRPr>
          </a:p>
          <a:p>
            <a:pPr algn="ctr">
              <a:lnSpc>
                <a:spcPct val="100000"/>
              </a:lnSpc>
              <a:tabLst>
                <a:tab pos="0" algn="l"/>
              </a:tabLst>
            </a:pPr>
            <a:r>
              <a:rPr lang="en-US" sz="1200" b="1" strike="noStrike" spc="-1">
                <a:solidFill>
                  <a:srgbClr val="44546A"/>
                </a:solidFill>
                <a:latin typeface="Noto Sans"/>
                <a:ea typeface="Arial Unicode MS"/>
              </a:rPr>
              <a:t>Name: </a:t>
            </a:r>
            <a:r>
              <a:rPr lang="en-US" sz="1200" b="0" strike="noStrike" spc="-1">
                <a:solidFill>
                  <a:srgbClr val="44546A"/>
                </a:solidFill>
                <a:latin typeface="Noto Sans"/>
                <a:ea typeface="Arial Unicode MS"/>
              </a:rPr>
              <a:t>rpngx</a:t>
            </a:r>
            <a:endParaRPr lang="en-US" sz="1200" b="0" strike="noStrike" spc="-1">
              <a:latin typeface="Arial"/>
            </a:endParaRPr>
          </a:p>
          <a:p>
            <a:pPr algn="ctr">
              <a:lnSpc>
                <a:spcPct val="100000"/>
              </a:lnSpc>
              <a:tabLst>
                <a:tab pos="0" algn="l"/>
              </a:tabLst>
            </a:pPr>
            <a:r>
              <a:rPr lang="en-US" sz="1200" b="1" strike="noStrike" spc="-1">
                <a:solidFill>
                  <a:srgbClr val="44546A"/>
                </a:solidFill>
                <a:latin typeface="Noto Sans"/>
                <a:ea typeface="Arial Unicode MS"/>
              </a:rPr>
              <a:t>Value:</a:t>
            </a:r>
            <a:r>
              <a:rPr lang="en-US" sz="1200" b="0" strike="noStrike" spc="-1">
                <a:solidFill>
                  <a:srgbClr val="44546A"/>
                </a:solidFill>
                <a:latin typeface="Noto Sans"/>
                <a:ea typeface="Arial Unicode MS"/>
              </a:rPr>
              <a:t> -7.1E8</a:t>
            </a:r>
            <a:endParaRPr lang="en-US" sz="1200" b="0" strike="noStrike" spc="-1">
              <a:latin typeface="Arial"/>
            </a:endParaRPr>
          </a:p>
          <a:p>
            <a:pPr algn="ctr">
              <a:lnSpc>
                <a:spcPct val="100000"/>
              </a:lnSpc>
              <a:tabLst>
                <a:tab pos="0" algn="l"/>
              </a:tabLst>
            </a:pPr>
            <a:r>
              <a:rPr lang="en-US" sz="1200" b="1" strike="noStrike" spc="-1">
                <a:solidFill>
                  <a:srgbClr val="44546A"/>
                </a:solidFill>
                <a:latin typeface="Noto Sans"/>
                <a:ea typeface="Arial Unicode MS"/>
              </a:rPr>
              <a:t>Type:</a:t>
            </a:r>
            <a:r>
              <a:rPr lang="en-US" sz="1200" b="0" strike="noStrike" spc="-1">
                <a:solidFill>
                  <a:srgbClr val="44546A"/>
                </a:solidFill>
                <a:latin typeface="Noto Sans"/>
                <a:ea typeface="Arial Unicode MS"/>
              </a:rPr>
              <a:t> Double</a:t>
            </a:r>
            <a:endParaRPr lang="en-US" sz="1200" b="0" strike="noStrike" spc="-1">
              <a:latin typeface="Arial"/>
            </a:endParaRPr>
          </a:p>
        </p:txBody>
      </p:sp>
      <p:sp>
        <p:nvSpPr>
          <p:cNvPr id="335" name="CustomShape 17"/>
          <p:cNvSpPr/>
          <p:nvPr/>
        </p:nvSpPr>
        <p:spPr>
          <a:xfrm>
            <a:off x="4812120" y="3746160"/>
            <a:ext cx="1528560" cy="712800"/>
          </a:xfrm>
          <a:prstGeom prst="rect">
            <a:avLst/>
          </a:prstGeom>
          <a:solidFill>
            <a:schemeClr val="bg1">
              <a:lumMod val="85000"/>
            </a:schemeClr>
          </a:solidFill>
          <a:ln>
            <a:solidFill>
              <a:srgbClr val="000000"/>
            </a:solidFill>
            <a:prstDash val="dash"/>
            <a:round/>
          </a:ln>
          <a:effectLst>
            <a:outerShdw blurRad="50800" dist="37674" dir="2700000" algn="tl" rotWithShape="0">
              <a:srgbClr val="000000">
                <a:alpha val="40000"/>
              </a:srgbClr>
            </a:outerShdw>
          </a:effectLst>
        </p:spPr>
        <p:style>
          <a:lnRef idx="2">
            <a:schemeClr val="accent3">
              <a:shade val="50000"/>
            </a:schemeClr>
          </a:lnRef>
          <a:fillRef idx="1">
            <a:schemeClr val="accent3"/>
          </a:fillRef>
          <a:effectRef idx="0">
            <a:schemeClr val="accent3"/>
          </a:effectRef>
          <a:fontRef idx="minor"/>
        </p:style>
        <p:txBody>
          <a:bodyPr lIns="90000" tIns="45000" rIns="90000" bIns="45000" anchor="ctr">
            <a:noAutofit/>
          </a:bodyPr>
          <a:lstStyle/>
          <a:p>
            <a:pPr algn="ctr">
              <a:lnSpc>
                <a:spcPct val="100000"/>
              </a:lnSpc>
              <a:tabLst>
                <a:tab pos="0" algn="l"/>
              </a:tabLst>
            </a:pPr>
            <a:r>
              <a:rPr lang="en-US" sz="1200" b="1" i="1" strike="noStrike" spc="-1">
                <a:solidFill>
                  <a:srgbClr val="44546A"/>
                </a:solidFill>
                <a:latin typeface="Noto Sans"/>
                <a:ea typeface="Arial Unicode MS"/>
              </a:rPr>
              <a:t>Element</a:t>
            </a:r>
            <a:endParaRPr lang="en-US" sz="1200" b="0" strike="noStrike" spc="-1">
              <a:latin typeface="Arial"/>
            </a:endParaRPr>
          </a:p>
          <a:p>
            <a:pPr algn="ctr">
              <a:lnSpc>
                <a:spcPct val="100000"/>
              </a:lnSpc>
              <a:tabLst>
                <a:tab pos="0" algn="l"/>
              </a:tabLst>
            </a:pPr>
            <a:r>
              <a:rPr lang="en-US" sz="1200" b="1" strike="noStrike" spc="-1">
                <a:solidFill>
                  <a:srgbClr val="44546A"/>
                </a:solidFill>
                <a:latin typeface="Noto Sans"/>
                <a:ea typeface="Arial Unicode MS"/>
              </a:rPr>
              <a:t>Name: </a:t>
            </a:r>
            <a:r>
              <a:rPr lang="en-US" sz="1200" b="0" strike="noStrike" spc="-1">
                <a:solidFill>
                  <a:srgbClr val="44546A"/>
                </a:solidFill>
                <a:latin typeface="Noto Sans"/>
                <a:ea typeface="Arial Unicode MS"/>
              </a:rPr>
              <a:t>rLimit</a:t>
            </a:r>
            <a:endParaRPr lang="en-US" sz="1200" b="0" strike="noStrike" spc="-1">
              <a:latin typeface="Arial"/>
            </a:endParaRPr>
          </a:p>
          <a:p>
            <a:pPr algn="ctr">
              <a:lnSpc>
                <a:spcPct val="100000"/>
              </a:lnSpc>
              <a:tabLst>
                <a:tab pos="0" algn="l"/>
              </a:tabLst>
            </a:pPr>
            <a:r>
              <a:rPr lang="en-US" sz="1200" b="1" strike="noStrike" spc="-1">
                <a:solidFill>
                  <a:srgbClr val="44546A"/>
                </a:solidFill>
                <a:latin typeface="Noto Sans"/>
                <a:ea typeface="Arial Unicode MS"/>
              </a:rPr>
              <a:t>Value: </a:t>
            </a:r>
            <a:r>
              <a:rPr lang="en-US" sz="1200" b="0" strike="noStrike" spc="-1">
                <a:solidFill>
                  <a:srgbClr val="44546A"/>
                </a:solidFill>
                <a:latin typeface="Noto Sans"/>
                <a:ea typeface="Arial Unicode MS"/>
              </a:rPr>
              <a:t>5</a:t>
            </a:r>
            <a:endParaRPr lang="en-US" sz="1200" b="0" strike="noStrike" spc="-1">
              <a:latin typeface="Arial"/>
            </a:endParaRPr>
          </a:p>
          <a:p>
            <a:pPr algn="ctr">
              <a:lnSpc>
                <a:spcPct val="100000"/>
              </a:lnSpc>
              <a:tabLst>
                <a:tab pos="0" algn="l"/>
              </a:tabLst>
            </a:pPr>
            <a:r>
              <a:rPr lang="en-US" sz="1200" b="1" strike="noStrike" spc="-1">
                <a:solidFill>
                  <a:srgbClr val="44546A"/>
                </a:solidFill>
                <a:latin typeface="Noto Sans"/>
                <a:ea typeface="Arial Unicode MS"/>
              </a:rPr>
              <a:t>Type: </a:t>
            </a:r>
            <a:r>
              <a:rPr lang="en-US" sz="1200" b="0" strike="noStrike" spc="-1">
                <a:solidFill>
                  <a:srgbClr val="44546A"/>
                </a:solidFill>
                <a:latin typeface="Noto Sans"/>
                <a:ea typeface="Arial Unicode MS"/>
              </a:rPr>
              <a:t>Int</a:t>
            </a:r>
            <a:endParaRPr lang="en-US" sz="1200" b="0" strike="noStrike" spc="-1">
              <a:latin typeface="Arial"/>
            </a:endParaRPr>
          </a:p>
        </p:txBody>
      </p:sp>
      <p:sp>
        <p:nvSpPr>
          <p:cNvPr id="336" name="CustomShape 18"/>
          <p:cNvSpPr/>
          <p:nvPr/>
        </p:nvSpPr>
        <p:spPr>
          <a:xfrm rot="5400000">
            <a:off x="5852520" y="3196800"/>
            <a:ext cx="273600" cy="822600"/>
          </a:xfrm>
          <a:prstGeom prst="bentConnector3">
            <a:avLst>
              <a:gd name="adj1" fmla="val 50000"/>
            </a:avLst>
          </a:prstGeom>
          <a:ln w="28440">
            <a:solidFill>
              <a:schemeClr val="tx2"/>
            </a:solidFill>
            <a:round/>
          </a:ln>
        </p:spPr>
        <p:style>
          <a:lnRef idx="2">
            <a:schemeClr val="accent3">
              <a:shade val="50000"/>
            </a:schemeClr>
          </a:lnRef>
          <a:fillRef idx="1">
            <a:schemeClr val="accent3"/>
          </a:fillRef>
          <a:effectRef idx="0">
            <a:schemeClr val="accent3"/>
          </a:effectRef>
          <a:fontRef idx="minor"/>
        </p:style>
      </p:sp>
      <p:sp>
        <p:nvSpPr>
          <p:cNvPr id="337" name="CustomShape 19"/>
          <p:cNvSpPr/>
          <p:nvPr/>
        </p:nvSpPr>
        <p:spPr>
          <a:xfrm>
            <a:off x="5842080" y="2713680"/>
            <a:ext cx="99864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en-US" sz="1800" b="1" strike="noStrike" spc="-1">
                <a:solidFill>
                  <a:srgbClr val="FFFFFF"/>
                </a:solidFill>
                <a:latin typeface="Noto Sans"/>
                <a:ea typeface="DejaVu Sans"/>
              </a:rPr>
              <a:t>Infoset</a:t>
            </a:r>
            <a:endParaRPr lang="en-US" sz="1800" b="0" strike="noStrike" spc="-1">
              <a:latin typeface="Arial"/>
            </a:endParaRPr>
          </a:p>
        </p:txBody>
      </p:sp>
      <p:sp>
        <p:nvSpPr>
          <p:cNvPr id="338" name="CustomShape 20"/>
          <p:cNvSpPr/>
          <p:nvPr/>
        </p:nvSpPr>
        <p:spPr>
          <a:xfrm rot="16200000" flipH="1">
            <a:off x="6690960" y="3181680"/>
            <a:ext cx="273600" cy="853200"/>
          </a:xfrm>
          <a:prstGeom prst="bentConnector3">
            <a:avLst>
              <a:gd name="adj1" fmla="val 50000"/>
            </a:avLst>
          </a:prstGeom>
          <a:ln w="28440">
            <a:solidFill>
              <a:schemeClr val="tx2"/>
            </a:solidFill>
            <a:round/>
          </a:ln>
        </p:spPr>
        <p:style>
          <a:lnRef idx="2">
            <a:schemeClr val="accent3">
              <a:shade val="50000"/>
            </a:schemeClr>
          </a:lnRef>
          <a:fillRef idx="1">
            <a:schemeClr val="accent3"/>
          </a:fillRef>
          <a:effectRef idx="0">
            <a:schemeClr val="accent3"/>
          </a:effectRef>
          <a:fontRef idx="minor"/>
        </p:style>
      </p:sp>
      <p:sp>
        <p:nvSpPr>
          <p:cNvPr id="339" name="CustomShape 21"/>
          <p:cNvSpPr/>
          <p:nvPr/>
        </p:nvSpPr>
        <p:spPr>
          <a:xfrm>
            <a:off x="2666520" y="1311480"/>
            <a:ext cx="1446840" cy="1587240"/>
          </a:xfrm>
          <a:prstGeom prst="flowChartDocument">
            <a:avLst/>
          </a:prstGeom>
          <a:solidFill>
            <a:schemeClr val="accent3">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600" b="1" strike="noStrike" spc="-1">
                <a:solidFill>
                  <a:srgbClr val="44546A"/>
                </a:solidFill>
                <a:latin typeface="Noto Sans"/>
                <a:ea typeface="DejaVu Sans"/>
              </a:rPr>
              <a:t>DFDL Schema</a:t>
            </a:r>
            <a:endParaRPr lang="en-US" sz="1600" b="0" strike="noStrike" spc="-1">
              <a:latin typeface="Arial"/>
            </a:endParaRPr>
          </a:p>
          <a:p>
            <a:pPr algn="ctr">
              <a:lnSpc>
                <a:spcPct val="100000"/>
              </a:lnSpc>
              <a:tabLst>
                <a:tab pos="0" algn="l"/>
              </a:tabLst>
            </a:pPr>
            <a:endParaRPr lang="en-US" sz="1600" b="0" strike="noStrike" spc="-1">
              <a:latin typeface="Arial"/>
            </a:endParaRPr>
          </a:p>
          <a:p>
            <a:pPr algn="ctr">
              <a:lnSpc>
                <a:spcPct val="100000"/>
              </a:lnSpc>
              <a:tabLst>
                <a:tab pos="0" algn="l"/>
              </a:tabLst>
            </a:pPr>
            <a:r>
              <a:rPr lang="en-US" sz="1600" b="1" strike="noStrike" spc="-1">
                <a:solidFill>
                  <a:srgbClr val="44546A"/>
                </a:solidFill>
                <a:latin typeface="Noto Sans"/>
                <a:ea typeface="DejaVu Sans"/>
              </a:rPr>
              <a:t>Format X</a:t>
            </a:r>
            <a:endParaRPr lang="en-US" sz="1600" b="0" strike="noStrike" spc="-1">
              <a:latin typeface="Arial"/>
            </a:endParaRPr>
          </a:p>
        </p:txBody>
      </p:sp>
      <p:sp>
        <p:nvSpPr>
          <p:cNvPr id="340" name="CustomShape 22"/>
          <p:cNvSpPr/>
          <p:nvPr/>
        </p:nvSpPr>
        <p:spPr>
          <a:xfrm>
            <a:off x="4070880" y="3360600"/>
            <a:ext cx="1010880" cy="271440"/>
          </a:xfrm>
          <a:prstGeom prst="rightArrow">
            <a:avLst>
              <a:gd name="adj1" fmla="val 50000"/>
              <a:gd name="adj2" fmla="val 50000"/>
            </a:avLst>
          </a:prstGeom>
          <a:solidFill>
            <a:schemeClr val="bg2"/>
          </a:solidFill>
          <a:ln>
            <a:solidFill>
              <a:schemeClr val="tx2"/>
            </a:solidFill>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1" name="CustomShape 23"/>
          <p:cNvSpPr/>
          <p:nvPr/>
        </p:nvSpPr>
        <p:spPr>
          <a:xfrm rot="16200000" flipH="1">
            <a:off x="3224880" y="2960640"/>
            <a:ext cx="335880" cy="4320"/>
          </a:xfrm>
          <a:prstGeom prst="bentConnector3">
            <a:avLst>
              <a:gd name="adj1" fmla="val 50000"/>
            </a:avLst>
          </a:prstGeom>
          <a:noFill/>
          <a:ln w="31680">
            <a:solidFill>
              <a:srgbClr val="FF0000"/>
            </a:solidFill>
            <a:round/>
            <a:tailEnd type="triangle" w="lg" len="lg"/>
          </a:ln>
        </p:spPr>
        <p:style>
          <a:lnRef idx="1">
            <a:schemeClr val="accent1"/>
          </a:lnRef>
          <a:fillRef idx="0">
            <a:schemeClr val="accent1"/>
          </a:fillRef>
          <a:effectRef idx="0">
            <a:schemeClr val="accent1"/>
          </a:effectRef>
          <a:fontRef idx="minor"/>
        </p:style>
      </p:sp>
      <p:sp>
        <p:nvSpPr>
          <p:cNvPr id="342" name="CustomShape 24"/>
          <p:cNvSpPr/>
          <p:nvPr/>
        </p:nvSpPr>
        <p:spPr>
          <a:xfrm>
            <a:off x="4114440" y="2105640"/>
            <a:ext cx="5100120" cy="1001520"/>
          </a:xfrm>
          <a:prstGeom prst="bentConnector2">
            <a:avLst/>
          </a:prstGeom>
          <a:noFill/>
          <a:ln w="31680">
            <a:solidFill>
              <a:srgbClr val="FF0000"/>
            </a:solidFill>
            <a:round/>
            <a:tailEnd type="triangle" w="lg" len="lg"/>
          </a:ln>
        </p:spPr>
        <p:style>
          <a:lnRef idx="1">
            <a:schemeClr val="accent1"/>
          </a:lnRef>
          <a:fillRef idx="0">
            <a:schemeClr val="accent1"/>
          </a:fillRef>
          <a:effectRef idx="0">
            <a:schemeClr val="accent1"/>
          </a:effectRef>
          <a:fontRef idx="minor"/>
        </p:style>
      </p:sp>
      <p:sp>
        <p:nvSpPr>
          <p:cNvPr id="343" name="CustomShape 25"/>
          <p:cNvSpPr/>
          <p:nvPr/>
        </p:nvSpPr>
        <p:spPr>
          <a:xfrm>
            <a:off x="9572040" y="5049720"/>
            <a:ext cx="2435040" cy="1369440"/>
          </a:xfrm>
          <a:prstGeom prst="wedgeRoundRectCallout">
            <a:avLst>
              <a:gd name="adj1" fmla="val -6080"/>
              <a:gd name="adj2" fmla="val -160273"/>
              <a:gd name="adj3" fmla="val 16667"/>
            </a:avLst>
          </a:prstGeom>
          <a:solidFill>
            <a:schemeClr val="accent5">
              <a:lumMod val="40000"/>
              <a:lumOff val="60000"/>
            </a:schemeClr>
          </a:solidFill>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tabLst>
                <a:tab pos="0" algn="l"/>
              </a:tabLst>
            </a:pPr>
            <a:r>
              <a:rPr lang="en-US" sz="2000" b="0" strike="noStrike" spc="-1">
                <a:solidFill>
                  <a:srgbClr val="000000"/>
                </a:solidFill>
                <a:latin typeface="Arial"/>
                <a:ea typeface="DejaVu Sans"/>
              </a:rPr>
              <a:t>Data is </a:t>
            </a:r>
            <a:r>
              <a:rPr lang="en-US" sz="2000" b="0" i="1" u="sng" strike="noStrike" spc="-1">
                <a:solidFill>
                  <a:srgbClr val="000000"/>
                </a:solidFill>
                <a:uFillTx/>
                <a:latin typeface="Arial"/>
                <a:ea typeface="DejaVu Sans"/>
              </a:rPr>
              <a:t>proven</a:t>
            </a:r>
            <a:r>
              <a:rPr lang="en-US" sz="2000" b="0" strike="noStrike" spc="-1">
                <a:solidFill>
                  <a:srgbClr val="000000"/>
                </a:solidFill>
                <a:latin typeface="Arial"/>
                <a:ea typeface="DejaVu Sans"/>
              </a:rPr>
              <a:t> to be Format X, </a:t>
            </a:r>
            <a:r>
              <a:rPr lang="en-US" sz="2000" b="0" i="1" u="sng" strike="noStrike" spc="-1">
                <a:solidFill>
                  <a:srgbClr val="000000"/>
                </a:solidFill>
                <a:uFillTx/>
                <a:latin typeface="Arial"/>
                <a:ea typeface="DejaVu Sans"/>
              </a:rPr>
              <a:t>by construction</a:t>
            </a:r>
            <a:endParaRPr lang="en-US" sz="2000" b="0" strike="noStrike" spc="-1">
              <a:latin typeface="Arial"/>
            </a:endParaRPr>
          </a:p>
        </p:txBody>
      </p:sp>
      <p:sp>
        <p:nvSpPr>
          <p:cNvPr id="344" name="CustomShape 26"/>
          <p:cNvSpPr/>
          <p:nvPr/>
        </p:nvSpPr>
        <p:spPr>
          <a:xfrm>
            <a:off x="10474560" y="3213000"/>
            <a:ext cx="359280" cy="435960"/>
          </a:xfrm>
          <a:prstGeom prst="ellipse">
            <a:avLst/>
          </a:prstGeom>
          <a:ln>
            <a:round/>
          </a:ln>
        </p:spPr>
        <p:style>
          <a:lnRef idx="2">
            <a:schemeClr val="accent4">
              <a:shade val="50000"/>
            </a:schemeClr>
          </a:lnRef>
          <a:fillRef idx="1">
            <a:schemeClr val="accent4"/>
          </a:fillRef>
          <a:effectRef idx="0">
            <a:schemeClr val="accent4"/>
          </a:effectRef>
          <a:fontRef idx="minor"/>
        </p:style>
      </p:sp>
      <p:sp>
        <p:nvSpPr>
          <p:cNvPr id="345" name="CustomShape 27"/>
          <p:cNvSpPr/>
          <p:nvPr/>
        </p:nvSpPr>
        <p:spPr>
          <a:xfrm>
            <a:off x="1077120" y="5359680"/>
            <a:ext cx="2435040" cy="794880"/>
          </a:xfrm>
          <a:prstGeom prst="wedgeRoundRectCallout">
            <a:avLst>
              <a:gd name="adj1" fmla="val -26813"/>
              <a:gd name="adj2" fmla="val -258452"/>
              <a:gd name="adj3" fmla="val 16667"/>
            </a:avLst>
          </a:prstGeom>
          <a:solidFill>
            <a:schemeClr val="accent5">
              <a:lumMod val="40000"/>
              <a:lumOff val="60000"/>
            </a:schemeClr>
          </a:solidFill>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tabLst>
                <a:tab pos="0" algn="l"/>
              </a:tabLst>
            </a:pPr>
            <a:r>
              <a:rPr lang="en-US" sz="2000" b="0" strike="noStrike" spc="-1">
                <a:solidFill>
                  <a:srgbClr val="000000"/>
                </a:solidFill>
                <a:latin typeface="Arial"/>
                <a:ea typeface="DejaVu Sans"/>
              </a:rPr>
              <a:t>Data says it is Format X</a:t>
            </a:r>
            <a:endParaRPr lang="en-US" sz="2000" b="0" strike="noStrike" spc="-1">
              <a:latin typeface="Arial"/>
            </a:endParaRPr>
          </a:p>
        </p:txBody>
      </p:sp>
      <p:sp>
        <p:nvSpPr>
          <p:cNvPr id="346" name="CustomShape 28"/>
          <p:cNvSpPr/>
          <p:nvPr/>
        </p:nvSpPr>
        <p:spPr>
          <a:xfrm>
            <a:off x="4608000" y="5179680"/>
            <a:ext cx="3099240" cy="974880"/>
          </a:xfrm>
          <a:prstGeom prst="wedgeRoundRectCallout">
            <a:avLst>
              <a:gd name="adj1" fmla="val -10786"/>
              <a:gd name="adj2" fmla="val -115249"/>
              <a:gd name="adj3" fmla="val 16667"/>
            </a:avLst>
          </a:prstGeom>
          <a:solidFill>
            <a:schemeClr val="accent5">
              <a:lumMod val="40000"/>
              <a:lumOff val="60000"/>
            </a:schemeClr>
          </a:solidFill>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tabLst>
                <a:tab pos="0" algn="l"/>
              </a:tabLst>
            </a:pPr>
            <a:r>
              <a:rPr lang="en-US" sz="2000" b="0" strike="noStrike" spc="-1">
                <a:solidFill>
                  <a:srgbClr val="000000"/>
                </a:solidFill>
                <a:latin typeface="Arial"/>
                <a:ea typeface="DejaVu Sans"/>
              </a:rPr>
              <a:t>Infoset can be XML, JSON, EXI, or Daffodil's internal tree</a:t>
            </a:r>
            <a:endParaRPr lang="en-US" sz="2000" b="0" strike="noStrike" spc="-1">
              <a:latin typeface="Arial"/>
            </a:endParaRPr>
          </a:p>
        </p:txBody>
      </p:sp>
      <p:sp>
        <p:nvSpPr>
          <p:cNvPr id="347" name="TextShape 29"/>
          <p:cNvSpPr txBox="1"/>
          <p:nvPr/>
        </p:nvSpPr>
        <p:spPr>
          <a:xfrm>
            <a:off x="272880" y="208440"/>
            <a:ext cx="10515240" cy="705960"/>
          </a:xfrm>
          <a:prstGeom prst="rect">
            <a:avLst/>
          </a:prstGeom>
          <a:noFill/>
          <a:ln>
            <a:noFill/>
          </a:ln>
        </p:spPr>
        <p:txBody>
          <a:bodyPr anchor="ctr">
            <a:normAutofit/>
          </a:bodyPr>
          <a:lstStyle/>
          <a:p>
            <a:pPr>
              <a:lnSpc>
                <a:spcPct val="90000"/>
              </a:lnSpc>
            </a:pPr>
            <a:endParaRPr lang="en-US" sz="3200" b="0" strike="noStrike" spc="-1" dirty="0">
              <a:solidFill>
                <a:srgbClr val="000000"/>
              </a:solidFill>
              <a:latin typeface="Noto Sans"/>
            </a:endParaRPr>
          </a:p>
        </p:txBody>
      </p:sp>
      <p:sp>
        <p:nvSpPr>
          <p:cNvPr id="3" name="Title 2">
            <a:extLst>
              <a:ext uri="{FF2B5EF4-FFF2-40B4-BE49-F238E27FC236}">
                <a16:creationId xmlns:a16="http://schemas.microsoft.com/office/drawing/2014/main" id="{36CA68D8-5EAC-4DE8-3389-B2B69D53C590}"/>
              </a:ext>
            </a:extLst>
          </p:cNvPr>
          <p:cNvSpPr>
            <a:spLocks noGrp="1"/>
          </p:cNvSpPr>
          <p:nvPr>
            <p:ph type="title"/>
          </p:nvPr>
        </p:nvSpPr>
        <p:spPr/>
        <p:txBody>
          <a:bodyPr/>
          <a:lstStyle/>
          <a:p>
            <a:r>
              <a:rPr lang="en-US" sz="3200" dirty="0"/>
              <a:t>Cyber-Security Use Case: Full Protocol Break</a:t>
            </a:r>
          </a:p>
        </p:txBody>
      </p:sp>
      <p:sp>
        <p:nvSpPr>
          <p:cNvPr id="5" name="Slide Number Placeholder 4">
            <a:extLst>
              <a:ext uri="{FF2B5EF4-FFF2-40B4-BE49-F238E27FC236}">
                <a16:creationId xmlns:a16="http://schemas.microsoft.com/office/drawing/2014/main" id="{C30C8FCC-A8F1-1483-66A9-5888772606DC}"/>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53</a:t>
            </a:fld>
            <a:endParaRPr lang="en-US" sz="1200" b="0" strike="noStrike" spc="-1">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35D3-780E-48D2-A24D-646E9BD5D927}"/>
              </a:ext>
            </a:extLst>
          </p:cNvPr>
          <p:cNvSpPr>
            <a:spLocks noGrp="1"/>
          </p:cNvSpPr>
          <p:nvPr>
            <p:ph type="title"/>
          </p:nvPr>
        </p:nvSpPr>
        <p:spPr/>
        <p:txBody>
          <a:bodyPr/>
          <a:lstStyle/>
          <a:p>
            <a:r>
              <a:rPr lang="en-US" dirty="0"/>
              <a:t>Got bit-packed binary data ?</a:t>
            </a:r>
          </a:p>
        </p:txBody>
      </p:sp>
      <p:sp>
        <p:nvSpPr>
          <p:cNvPr id="3" name="Content Placeholder 2" descr="Example of bit-packed binary data file description">
            <a:extLst>
              <a:ext uri="{FF2B5EF4-FFF2-40B4-BE49-F238E27FC236}">
                <a16:creationId xmlns:a16="http://schemas.microsoft.com/office/drawing/2014/main" id="{681F52D3-80C9-4A8E-8FDD-6F134341D7D7}"/>
              </a:ext>
            </a:extLst>
          </p:cNvPr>
          <p:cNvSpPr>
            <a:spLocks noGrp="1"/>
          </p:cNvSpPr>
          <p:nvPr>
            <p:ph idx="4294967295"/>
          </p:nvPr>
        </p:nvSpPr>
        <p:spPr>
          <a:xfrm>
            <a:off x="648070" y="870840"/>
            <a:ext cx="9386888" cy="5461000"/>
          </a:xfrm>
        </p:spPr>
        <p:txBody>
          <a:bodyPr>
            <a:noAutofit/>
          </a:bodyPr>
          <a:lstStyle/>
          <a:p>
            <a:pPr marL="0" indent="0">
              <a:buNone/>
            </a:pPr>
            <a:r>
              <a:rPr lang="en-US" sz="2400" b="1" dirty="0">
                <a:latin typeface="Courier New" panose="02070309020205020404" pitchFamily="49" charset="0"/>
                <a:cs typeface="Courier New" panose="02070309020205020404" pitchFamily="49" charset="0"/>
              </a:rPr>
              <a:t>Bytes are</a:t>
            </a:r>
          </a:p>
          <a:p>
            <a:pPr marL="0" indent="0">
              <a:buNone/>
            </a:pPr>
            <a:r>
              <a:rPr lang="en-US" sz="2400" b="1" dirty="0">
                <a:latin typeface="Courier New" panose="02070309020205020404" pitchFamily="49" charset="0"/>
                <a:cs typeface="Courier New" panose="02070309020205020404" pitchFamily="49" charset="0"/>
              </a:rPr>
              <a:t>        09 20 42 F0 0D B8 DD</a:t>
            </a:r>
          </a:p>
          <a:p>
            <a:pPr marL="0" indent="0">
              <a:buNone/>
            </a:pPr>
            <a:r>
              <a:rPr lang="en-US" sz="2400" b="1" dirty="0">
                <a:latin typeface="Courier New" panose="02070309020205020404" pitchFamily="49" charset="0"/>
                <a:cs typeface="Courier New" panose="02070309020205020404" pitchFamily="49" charset="0"/>
              </a:rPr>
              <a:t>Fields are </a:t>
            </a:r>
            <a:r>
              <a:rPr lang="en-US" sz="2400" b="1" dirty="0" err="1">
                <a:latin typeface="Courier New" panose="02070309020205020404" pitchFamily="49" charset="0"/>
                <a:cs typeface="Courier New" panose="02070309020205020404" pitchFamily="49" charset="0"/>
              </a:rPr>
              <a:t>decribed</a:t>
            </a:r>
            <a:r>
              <a:rPr lang="en-US" sz="2400" b="1" dirty="0">
                <a:latin typeface="Courier New" panose="02070309020205020404" pitchFamily="49" charset="0"/>
                <a:cs typeface="Courier New" panose="02070309020205020404" pitchFamily="49" charset="0"/>
              </a:rPr>
              <a:t> as:</a:t>
            </a:r>
          </a:p>
          <a:p>
            <a:pPr marL="0" indent="0">
              <a:buNone/>
            </a:pPr>
            <a:r>
              <a:rPr lang="en-US" sz="2400" b="1" dirty="0">
                <a:latin typeface="Courier New" panose="02070309020205020404" pitchFamily="49" charset="0"/>
                <a:cs typeface="Courier New" panose="02070309020205020404" pitchFamily="49" charset="0"/>
              </a:rPr>
              <a:t>        Message Number           XXXXXX</a:t>
            </a:r>
            <a:r>
              <a:rPr lang="en-US" sz="2400" b="1" dirty="0">
                <a:highlight>
                  <a:srgbClr val="FFFF00"/>
                </a:highlight>
                <a:latin typeface="Courier New" panose="02070309020205020404" pitchFamily="49" charset="0"/>
                <a:cs typeface="Courier New" panose="02070309020205020404" pitchFamily="49" charset="0"/>
              </a:rPr>
              <a:t>00</a:t>
            </a:r>
            <a:r>
              <a:rPr lang="en-US" sz="2400" b="1" dirty="0">
                <a:latin typeface="Courier New" panose="02070309020205020404" pitchFamily="49" charset="0"/>
                <a:cs typeface="Courier New" panose="02070309020205020404" pitchFamily="49" charset="0"/>
              </a:rPr>
              <a:t> </a:t>
            </a:r>
            <a:r>
              <a:rPr lang="en-US" sz="2400" b="1" dirty="0">
                <a:highlight>
                  <a:srgbClr val="FFFF00"/>
                </a:highlight>
                <a:latin typeface="Courier New" panose="02070309020205020404" pitchFamily="49" charset="0"/>
                <a:cs typeface="Courier New" panose="02070309020205020404" pitchFamily="49" charset="0"/>
              </a:rPr>
              <a:t>00001</a:t>
            </a:r>
            <a:r>
              <a:rPr lang="en-US" sz="2400" b="1" dirty="0">
                <a:latin typeface="Courier New" panose="02070309020205020404" pitchFamily="49" charset="0"/>
                <a:cs typeface="Courier New" panose="02070309020205020404" pitchFamily="49" charset="0"/>
              </a:rPr>
              <a:t>xxx  </a:t>
            </a:r>
          </a:p>
          <a:p>
            <a:pPr marL="0" indent="0">
              <a:buNone/>
            </a:pPr>
            <a:r>
              <a:rPr lang="en-US" sz="2400" b="1" dirty="0">
                <a:latin typeface="Courier New" panose="02070309020205020404" pitchFamily="49" charset="0"/>
                <a:cs typeface="Courier New" panose="02070309020205020404" pitchFamily="49" charset="0"/>
              </a:rPr>
              <a:t>        FPI for Message Subtype           XXXXX</a:t>
            </a:r>
            <a:r>
              <a:rPr lang="en-US" sz="2400" b="1" dirty="0">
                <a:highlight>
                  <a:srgbClr val="FFFF00"/>
                </a:highlight>
                <a:latin typeface="Courier New" panose="02070309020205020404" pitchFamily="49" charset="0"/>
                <a:cs typeface="Courier New" panose="02070309020205020404" pitchFamily="49" charset="0"/>
              </a:rPr>
              <a:t>0</a:t>
            </a:r>
            <a:r>
              <a:rPr lang="en-US" sz="2400" b="1" dirty="0">
                <a:latin typeface="Courier New" panose="02070309020205020404" pitchFamily="49" charset="0"/>
                <a:cs typeface="Courier New" panose="02070309020205020404" pitchFamily="49" charset="0"/>
              </a:rPr>
              <a:t>xx</a:t>
            </a:r>
          </a:p>
          <a:p>
            <a:pPr marL="0" indent="0">
              <a:buNone/>
            </a:pPr>
            <a:r>
              <a:rPr lang="en-US" sz="2400" b="1" dirty="0">
                <a:latin typeface="Courier New" panose="02070309020205020404" pitchFamily="49" charset="0"/>
                <a:cs typeface="Courier New" panose="02070309020205020404" pitchFamily="49" charset="0"/>
              </a:rPr>
              <a:t>        FPI for File Name                 XXXX</a:t>
            </a:r>
            <a:r>
              <a:rPr lang="en-US" sz="2400" b="1" dirty="0">
                <a:highlight>
                  <a:srgbClr val="FFFF00"/>
                </a:highlight>
                <a:latin typeface="Courier New" panose="02070309020205020404" pitchFamily="49" charset="0"/>
                <a:cs typeface="Courier New" panose="02070309020205020404" pitchFamily="49" charset="0"/>
              </a:rPr>
              <a:t>0</a:t>
            </a:r>
            <a:r>
              <a:rPr lang="en-US" sz="2400" b="1" dirty="0">
                <a:latin typeface="Courier New" panose="02070309020205020404" pitchFamily="49" charset="0"/>
                <a:cs typeface="Courier New" panose="02070309020205020404" pitchFamily="49" charset="0"/>
              </a:rPr>
              <a:t>xxx</a:t>
            </a:r>
          </a:p>
          <a:p>
            <a:pPr marL="0" indent="0">
              <a:buNone/>
            </a:pPr>
            <a:r>
              <a:rPr lang="en-US" sz="2400" b="1" dirty="0">
                <a:latin typeface="Courier New" panose="02070309020205020404" pitchFamily="49" charset="0"/>
                <a:cs typeface="Courier New" panose="02070309020205020404" pitchFamily="49" charset="0"/>
              </a:rPr>
              <a:t>        FPI for Message Size              XXX</a:t>
            </a:r>
            <a:r>
              <a:rPr lang="en-US" sz="2400" b="1" dirty="0">
                <a:highlight>
                  <a:srgbClr val="FFFF00"/>
                </a:highlight>
                <a:latin typeface="Courier New" panose="02070309020205020404" pitchFamily="49" charset="0"/>
                <a:cs typeface="Courier New" panose="02070309020205020404" pitchFamily="49" charset="0"/>
              </a:rPr>
              <a:t>0</a:t>
            </a:r>
            <a:r>
              <a:rPr lang="en-US" sz="2400" b="1" dirty="0">
                <a:latin typeface="Courier New" panose="02070309020205020404" pitchFamily="49" charset="0"/>
                <a:cs typeface="Courier New" panose="02070309020205020404" pitchFamily="49" charset="0"/>
              </a:rPr>
              <a:t>XXXX</a:t>
            </a:r>
          </a:p>
          <a:p>
            <a:pPr marL="0" indent="0">
              <a:buNone/>
            </a:pPr>
            <a:r>
              <a:rPr lang="en-US" sz="2400" b="1" dirty="0">
                <a:latin typeface="Courier New" panose="02070309020205020404" pitchFamily="49" charset="0"/>
                <a:cs typeface="Courier New" panose="02070309020205020404" pitchFamily="49" charset="0"/>
              </a:rPr>
              <a:t>        Operation Indicator               X</a:t>
            </a:r>
            <a:r>
              <a:rPr lang="en-US" sz="2400" b="1" dirty="0">
                <a:highlight>
                  <a:srgbClr val="FFFF00"/>
                </a:highlight>
                <a:latin typeface="Courier New" panose="02070309020205020404" pitchFamily="49" charset="0"/>
                <a:cs typeface="Courier New" panose="02070309020205020404" pitchFamily="49" charset="0"/>
              </a:rPr>
              <a:t>01</a:t>
            </a:r>
            <a:r>
              <a:rPr lang="en-US" sz="2400" b="1" dirty="0">
                <a:latin typeface="Courier New" panose="02070309020205020404" pitchFamily="49" charset="0"/>
                <a:cs typeface="Courier New" panose="02070309020205020404" pitchFamily="49" charset="0"/>
              </a:rPr>
              <a:t>XXXXX</a:t>
            </a:r>
          </a:p>
          <a:p>
            <a:pPr marL="0" indent="0">
              <a:buNone/>
            </a:pPr>
            <a:r>
              <a:rPr lang="en-US" sz="2400" b="1" dirty="0">
                <a:latin typeface="Courier New" panose="02070309020205020404" pitchFamily="49" charset="0"/>
                <a:cs typeface="Courier New" panose="02070309020205020404" pitchFamily="49" charset="0"/>
              </a:rPr>
              <a:t>        Retransmit Indictor               </a:t>
            </a:r>
            <a:r>
              <a:rPr lang="en-US" sz="2400" b="1" dirty="0">
                <a:highlight>
                  <a:srgbClr val="FFFF00"/>
                </a:highlight>
                <a:latin typeface="Courier New" panose="02070309020205020404" pitchFamily="49" charset="0"/>
                <a:cs typeface="Courier New" panose="02070309020205020404" pitchFamily="49" charset="0"/>
              </a:rPr>
              <a:t>0</a:t>
            </a:r>
            <a:r>
              <a:rPr lang="en-US" sz="2400" b="1" dirty="0">
                <a:latin typeface="Courier New" panose="02070309020205020404" pitchFamily="49" charset="0"/>
                <a:cs typeface="Courier New" panose="02070309020205020404" pitchFamily="49" charset="0"/>
              </a:rPr>
              <a:t>XXXXXXX </a:t>
            </a:r>
          </a:p>
          <a:p>
            <a:pPr marL="0" indent="0">
              <a:buNone/>
            </a:pPr>
            <a:r>
              <a:rPr lang="en-US" sz="2400" b="1" dirty="0">
                <a:latin typeface="Courier New" panose="02070309020205020404" pitchFamily="49" charset="0"/>
                <a:cs typeface="Courier New" panose="02070309020205020404" pitchFamily="49" charset="0"/>
              </a:rPr>
              <a:t>        Message </a:t>
            </a:r>
            <a:r>
              <a:rPr lang="en-US" sz="2400" b="1" dirty="0" err="1">
                <a:latin typeface="Courier New" panose="02070309020205020404" pitchFamily="49" charset="0"/>
                <a:cs typeface="Courier New" panose="02070309020205020404" pitchFamily="49" charset="0"/>
              </a:rPr>
              <a:t>Precendence</a:t>
            </a:r>
            <a:r>
              <a:rPr lang="en-US" sz="2400" b="1" dirty="0">
                <a:latin typeface="Courier New" panose="02070309020205020404" pitchFamily="49" charset="0"/>
                <a:cs typeface="Courier New" panose="02070309020205020404" pitchFamily="49" charset="0"/>
              </a:rPr>
              <a:t> Codes         XXXXX</a:t>
            </a:r>
            <a:r>
              <a:rPr lang="en-US" sz="2400" b="1" dirty="0">
                <a:highlight>
                  <a:srgbClr val="FFFF00"/>
                </a:highlight>
                <a:latin typeface="Courier New" panose="02070309020205020404" pitchFamily="49" charset="0"/>
                <a:cs typeface="Courier New" panose="02070309020205020404" pitchFamily="49" charset="0"/>
              </a:rPr>
              <a:t>010</a:t>
            </a:r>
          </a:p>
          <a:p>
            <a:pPr marL="0" indent="0">
              <a:buNone/>
            </a:pPr>
            <a:r>
              <a:rPr lang="en-US" sz="2400" b="1" dirty="0">
                <a:latin typeface="Courier New" panose="02070309020205020404" pitchFamily="49" charset="0"/>
                <a:cs typeface="Courier New" panose="02070309020205020404" pitchFamily="49" charset="0"/>
              </a:rPr>
              <a:t>        Security Classification           XXX</a:t>
            </a:r>
            <a:r>
              <a:rPr lang="en-US" sz="2400" b="1" dirty="0">
                <a:highlight>
                  <a:srgbClr val="FFFF00"/>
                </a:highlight>
                <a:latin typeface="Courier New" panose="02070309020205020404" pitchFamily="49" charset="0"/>
                <a:cs typeface="Courier New" panose="02070309020205020404" pitchFamily="49" charset="0"/>
              </a:rPr>
              <a:t>00</a:t>
            </a:r>
            <a:r>
              <a:rPr lang="en-US" sz="2400" b="1" dirty="0">
                <a:latin typeface="Courier New" panose="02070309020205020404" pitchFamily="49" charset="0"/>
                <a:cs typeface="Courier New" panose="02070309020205020404" pitchFamily="49" charset="0"/>
              </a:rPr>
              <a:t>XXX</a:t>
            </a:r>
          </a:p>
          <a:p>
            <a:pPr marL="0" indent="0">
              <a:buNone/>
            </a:pPr>
            <a:r>
              <a:rPr lang="en-US" sz="2400" b="1" dirty="0">
                <a:latin typeface="Courier New" panose="02070309020205020404" pitchFamily="49" charset="0"/>
                <a:cs typeface="Courier New" panose="02070309020205020404" pitchFamily="49" charset="0"/>
              </a:rPr>
              <a:t>       </a:t>
            </a:r>
          </a:p>
        </p:txBody>
      </p:sp>
      <p:sp>
        <p:nvSpPr>
          <p:cNvPr id="10" name="Slide Number Placeholder 9">
            <a:extLst>
              <a:ext uri="{FF2B5EF4-FFF2-40B4-BE49-F238E27FC236}">
                <a16:creationId xmlns:a16="http://schemas.microsoft.com/office/drawing/2014/main" id="{F0429A91-0890-E430-93B9-4366AC6ED30D}"/>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6</a:t>
            </a:fld>
            <a:endParaRPr lang="en-US" sz="1200" b="0" strike="noStrike" spc="-1">
              <a:latin typeface="Times New Roman"/>
            </a:endParaRPr>
          </a:p>
        </p:txBody>
      </p:sp>
    </p:spTree>
    <p:extLst>
      <p:ext uri="{BB962C8B-B14F-4D97-AF65-F5344CB8AC3E}">
        <p14:creationId xmlns:p14="http://schemas.microsoft.com/office/powerpoint/2010/main" val="223685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59E8-BF75-462F-A8F4-EDD126552E34}"/>
              </a:ext>
            </a:extLst>
          </p:cNvPr>
          <p:cNvSpPr>
            <a:spLocks noGrp="1"/>
          </p:cNvSpPr>
          <p:nvPr>
            <p:ph type="title"/>
          </p:nvPr>
        </p:nvSpPr>
        <p:spPr/>
        <p:txBody>
          <a:bodyPr>
            <a:normAutofit/>
          </a:bodyPr>
          <a:lstStyle/>
          <a:p>
            <a:r>
              <a:rPr lang="en-US" dirty="0"/>
              <a:t>Got NACHA Data?</a:t>
            </a:r>
          </a:p>
        </p:txBody>
      </p:sp>
      <p:sp>
        <p:nvSpPr>
          <p:cNvPr id="3" name="Content Placeholder 2" descr="Example of NACHA data">
            <a:extLst>
              <a:ext uri="{FF2B5EF4-FFF2-40B4-BE49-F238E27FC236}">
                <a16:creationId xmlns:a16="http://schemas.microsoft.com/office/drawing/2014/main" id="{A2F511AA-4458-4B38-9D52-FFE29F667A7F}"/>
              </a:ext>
            </a:extLst>
          </p:cNvPr>
          <p:cNvSpPr>
            <a:spLocks noGrp="1"/>
          </p:cNvSpPr>
          <p:nvPr>
            <p:ph idx="4294967295"/>
          </p:nvPr>
        </p:nvSpPr>
        <p:spPr>
          <a:xfrm>
            <a:off x="326931" y="880546"/>
            <a:ext cx="11865069" cy="4996471"/>
          </a:xfrm>
          <a:solidFill>
            <a:schemeClr val="bg1"/>
          </a:solidFill>
        </p:spPr>
        <p:txBody>
          <a:bodyPr>
            <a:noAutofit/>
          </a:bodyPr>
          <a:lstStyle/>
          <a:p>
            <a:pPr marL="0" indent="0">
              <a:buNone/>
            </a:pPr>
            <a:r>
              <a:rPr lang="en-US" sz="1400" b="1" dirty="0">
                <a:latin typeface="Courier New" panose="02070309020205020404" pitchFamily="49" charset="0"/>
                <a:cs typeface="Courier New" panose="02070309020205020404" pitchFamily="49" charset="0"/>
              </a:rPr>
              <a:t>101 121000248 1210002480608080107A094101WFB-W EDI CUST. DATA   WFB-E ACH SPINAT DATA          </a:t>
            </a:r>
          </a:p>
          <a:p>
            <a:pPr marL="0" indent="0">
              <a:buNone/>
            </a:pPr>
            <a:r>
              <a:rPr lang="en-US" sz="1400" b="1" dirty="0">
                <a:latin typeface="Courier New" panose="02070309020205020404" pitchFamily="49" charset="0"/>
                <a:cs typeface="Courier New" panose="02070309020205020404" pitchFamily="49" charset="0"/>
              </a:rPr>
              <a:t>5200APD TX/FINCL SVC323413684           9666666606CCDAPD - TAX 0608020608022141021000024030649</a:t>
            </a:r>
          </a:p>
          <a:p>
            <a:pPr marL="0" indent="0">
              <a:buNone/>
            </a:pPr>
            <a:r>
              <a:rPr lang="en-US" sz="1400" b="1" dirty="0">
                <a:latin typeface="Courier New" panose="02070309020205020404" pitchFamily="49" charset="0"/>
                <a:cs typeface="Courier New" panose="02070309020205020404" pitchFamily="49" charset="0"/>
              </a:rPr>
              <a:t>62710700543200004001191477   0542151200614007046488KD8BRODY LABORATORIES INCFS0021000024030840</a:t>
            </a:r>
          </a:p>
          <a:p>
            <a:pPr marL="0" indent="0">
              <a:buNone/>
            </a:pPr>
            <a:r>
              <a:rPr lang="en-US" sz="1400" b="1" dirty="0">
                <a:latin typeface="Courier New" panose="02070309020205020404" pitchFamily="49" charset="0"/>
                <a:cs typeface="Courier New" panose="02070309020205020404" pitchFamily="49" charset="0"/>
              </a:rPr>
              <a:t>820000000100107005430005421512000000000000009666666606                         021000024030649</a:t>
            </a:r>
          </a:p>
          <a:p>
            <a:pPr marL="0" indent="0">
              <a:buNone/>
            </a:pPr>
            <a:r>
              <a:rPr lang="en-US" sz="1400" b="1" dirty="0">
                <a:latin typeface="Courier New" panose="02070309020205020404" pitchFamily="49" charset="0"/>
                <a:cs typeface="Courier New" panose="02070309020205020404" pitchFamily="49" charset="0"/>
              </a:rPr>
              <a:t>5200ARAR                                9000290001CCD PAYMENT        0608072191021000027294149</a:t>
            </a:r>
          </a:p>
          <a:p>
            <a:pPr marL="0" indent="0">
              <a:buNone/>
            </a:pPr>
            <a:r>
              <a:rPr lang="en-US" sz="1400" b="1" dirty="0">
                <a:latin typeface="Courier New" panose="02070309020205020404" pitchFamily="49" charset="0"/>
                <a:cs typeface="Courier New" panose="02070309020205020404" pitchFamily="49" charset="0"/>
              </a:rPr>
              <a:t>62205100141200004945037059   00004036762394128        VIA LICENSING CORP      0021000027294283</a:t>
            </a:r>
          </a:p>
          <a:p>
            <a:pPr marL="0" indent="0">
              <a:buNone/>
            </a:pPr>
            <a:r>
              <a:rPr lang="en-US" sz="1400" b="1" dirty="0">
                <a:latin typeface="Courier New" panose="02070309020205020404" pitchFamily="49" charset="0"/>
                <a:cs typeface="Courier New" panose="02070309020205020404" pitchFamily="49" charset="0"/>
              </a:rPr>
              <a:t>820000000100051001410000000000000000004036769000290001                         021000027294149</a:t>
            </a:r>
          </a:p>
          <a:p>
            <a:pPr marL="0" indent="0">
              <a:buNone/>
            </a:pPr>
            <a:r>
              <a:rPr lang="en-US" sz="1400" b="1" dirty="0">
                <a:latin typeface="Courier New" panose="02070309020205020404" pitchFamily="49" charset="0"/>
                <a:cs typeface="Courier New" panose="02070309020205020404" pitchFamily="49" charset="0"/>
              </a:rPr>
              <a:t>5200ACME   WORLDWIDEDIRECT DEPOSIT      9954245682CCDA/P             0608022141122000030000219</a:t>
            </a:r>
          </a:p>
          <a:p>
            <a:pPr marL="0" indent="0">
              <a:buNone/>
            </a:pPr>
            <a:r>
              <a:rPr lang="en-US" sz="1400" b="1" dirty="0">
                <a:latin typeface="Courier New" panose="02070309020205020404" pitchFamily="49" charset="0"/>
                <a:cs typeface="Courier New" panose="02070309020205020404" pitchFamily="49" charset="0"/>
              </a:rPr>
              <a:t>62210700543200004001191477   000005000010000142611008 100815047371712006      0122000036548030</a:t>
            </a:r>
          </a:p>
          <a:p>
            <a:pPr marL="0" indent="0">
              <a:buNone/>
            </a:pPr>
            <a:r>
              <a:rPr lang="en-US" sz="1400" b="1" dirty="0">
                <a:latin typeface="Courier New" panose="02070309020205020404" pitchFamily="49" charset="0"/>
                <a:cs typeface="Courier New" panose="02070309020205020404" pitchFamily="49" charset="0"/>
              </a:rPr>
              <a:t>62210700543200004001191477   000014750010000142611008 100815047375772006      0122000036548031</a:t>
            </a:r>
          </a:p>
          <a:p>
            <a:pPr marL="0" indent="0">
              <a:buNone/>
            </a:pPr>
            <a:r>
              <a:rPr lang="en-US" sz="1400" b="1" dirty="0">
                <a:latin typeface="Courier New" panose="02070309020205020404" pitchFamily="49" charset="0"/>
                <a:cs typeface="Courier New" panose="02070309020205020404" pitchFamily="49" charset="0"/>
              </a:rPr>
              <a:t>820000000200214010860000000000000000001975009954245682                         122000030000219</a:t>
            </a:r>
          </a:p>
          <a:p>
            <a:pPr marL="0" indent="0">
              <a:buNone/>
            </a:pPr>
            <a:r>
              <a:rPr lang="en-US" sz="1400" b="1" dirty="0">
                <a:latin typeface="Courier New" panose="02070309020205020404" pitchFamily="49" charset="0"/>
                <a:cs typeface="Courier New" panose="02070309020205020404" pitchFamily="49" charset="0"/>
              </a:rPr>
              <a:t>5200BEST BANK NA    5046001042958       9560900031CCDEDI PAYMNT      0511181231021101100000014</a:t>
            </a:r>
          </a:p>
          <a:p>
            <a:pPr marL="0" indent="0">
              <a:buNone/>
            </a:pPr>
            <a:r>
              <a:rPr lang="en-US" sz="1400" b="1" dirty="0">
                <a:latin typeface="Courier New" panose="02070309020205020404" pitchFamily="49" charset="0"/>
                <a:cs typeface="Courier New" panose="02070309020205020404" pitchFamily="49" charset="0"/>
              </a:rPr>
              <a:t>6220510014149995275638771    0000037500504058967      XXXXXXXX BRANCH INC     1021101100001681</a:t>
            </a:r>
          </a:p>
          <a:p>
            <a:pPr marL="0" indent="0">
              <a:buNone/>
            </a:pPr>
            <a:r>
              <a:rPr lang="en-US" sz="1400" b="1" dirty="0">
                <a:latin typeface="Courier New" panose="02070309020205020404" pitchFamily="49" charset="0"/>
                <a:cs typeface="Courier New" panose="02070309020205020404" pitchFamily="49" charset="0"/>
              </a:rPr>
              <a:t>705RMR*OI*0140611**-1170.49*25*1170.36*</a:t>
            </a:r>
          </a:p>
          <a:p>
            <a:pPr marL="0" indent="0">
              <a:buNone/>
            </a:pPr>
            <a:r>
              <a:rPr lang="en-US" sz="1400" b="1" dirty="0">
                <a:latin typeface="Courier New" panose="02070309020205020404" pitchFamily="49" charset="0"/>
                <a:cs typeface="Courier New" panose="02070309020205020404" pitchFamily="49" charset="0"/>
              </a:rPr>
              <a:t>9999999999999999999999999999999999999999999999999999999999999999999999999999999999999999999999</a:t>
            </a:r>
          </a:p>
        </p:txBody>
      </p:sp>
      <p:sp>
        <p:nvSpPr>
          <p:cNvPr id="6" name="Slide Number Placeholder 5">
            <a:extLst>
              <a:ext uri="{FF2B5EF4-FFF2-40B4-BE49-F238E27FC236}">
                <a16:creationId xmlns:a16="http://schemas.microsoft.com/office/drawing/2014/main" id="{D3E7F75D-9038-69F6-7EE2-E1BAB0675740}"/>
              </a:ext>
            </a:extLst>
          </p:cNvPr>
          <p:cNvSpPr>
            <a:spLocks noGrp="1"/>
          </p:cNvSpPr>
          <p:nvPr>
            <p:ph type="sldNum" idx="10"/>
          </p:nvPr>
        </p:nvSpPr>
        <p:spPr/>
        <p:txBody>
          <a:bodyPr/>
          <a:lstStyle/>
          <a:p>
            <a:pPr algn="r">
              <a:lnSpc>
                <a:spcPct val="100000"/>
              </a:lnSpc>
            </a:pPr>
            <a:fld id="{12577B02-A1D1-463A-981D-1390603FF1D0}" type="slidenum">
              <a:rPr lang="en-US" sz="1200" b="0" strike="noStrike" spc="-1" smtClean="0">
                <a:solidFill>
                  <a:srgbClr val="B2B2B2"/>
                </a:solidFill>
                <a:latin typeface="Noto Sans"/>
              </a:rPr>
              <a:t>7</a:t>
            </a:fld>
            <a:endParaRPr lang="en-US" sz="1200" b="0" strike="noStrike" spc="-1">
              <a:latin typeface="Times New Roman"/>
            </a:endParaRPr>
          </a:p>
        </p:txBody>
      </p:sp>
    </p:spTree>
    <p:extLst>
      <p:ext uri="{BB962C8B-B14F-4D97-AF65-F5344CB8AC3E}">
        <p14:creationId xmlns:p14="http://schemas.microsoft.com/office/powerpoint/2010/main" val="56690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8B07B-E165-0C8C-FF16-127CE3467DEA}"/>
              </a:ext>
            </a:extLst>
          </p:cNvPr>
          <p:cNvSpPr>
            <a:spLocks noGrp="1"/>
          </p:cNvSpPr>
          <p:nvPr>
            <p:ph type="title" idx="10"/>
          </p:nvPr>
        </p:nvSpPr>
        <p:spPr/>
        <p:txBody>
          <a:bodyPr/>
          <a:lstStyle/>
          <a:p>
            <a:r>
              <a:rPr lang="en-US" dirty="0"/>
              <a:t>Got ISO8583 Data?</a:t>
            </a:r>
          </a:p>
        </p:txBody>
      </p:sp>
      <p:sp>
        <p:nvSpPr>
          <p:cNvPr id="5" name="Text Placeholder 4" descr="A sample of ISO8583 (financial transaction) data">
            <a:extLst>
              <a:ext uri="{FF2B5EF4-FFF2-40B4-BE49-F238E27FC236}">
                <a16:creationId xmlns:a16="http://schemas.microsoft.com/office/drawing/2014/main" id="{7964D79F-262A-930B-379E-8D50FB372036}"/>
              </a:ext>
            </a:extLst>
          </p:cNvPr>
          <p:cNvSpPr>
            <a:spLocks noGrp="1"/>
          </p:cNvSpPr>
          <p:nvPr>
            <p:ph type="body" sz="quarter" idx="11"/>
          </p:nvPr>
        </p:nvSpPr>
        <p:spPr/>
        <p:txBody>
          <a:bodyPr>
            <a:normAutofit fontScale="85000" lnSpcReduction="10000"/>
          </a:bodyPr>
          <a:lstStyle/>
          <a:p>
            <a:pPr marL="0" indent="0">
              <a:buNone/>
            </a:pPr>
            <a:r>
              <a:rPr lang="pt-BR" dirty="0">
                <a:latin typeface="Courier New" panose="02070309020205020404" pitchFamily="49" charset="0"/>
                <a:cs typeface="Courier New" panose="02070309020205020404" pitchFamily="49" charset="0"/>
              </a:rPr>
              <a:t>1111FFFFFFFFFFFFFFFFFFFFFFFFFFFFFFFF191234567890123456789123456123456789012123456789012123456789012123123595912345678123456781234567812345699123112000099129912991231123112311234123123123A1B2C3D4E5F612312312341234199123112312345678901234567890123408C00015001112345678901111234567890128123456789012345678901234567826;11111111111111111=1215=?1062;112222222222222222222=1231123412341234121123456112121212341?1A1B2C3D4E5F6A1B2C3123123A1A#A1A#A1#A1#A1#A1#A1#15A1#A1#A1#A1#A1#15A1#A1#A1#A1#A1#35%A11111111111111111^JOHNDOE^1215^?015A1#A1#A1#A1#A1#015A1#A1#A1#A1#A1#015A1#A1#A1#A1#A1#ABCABCABC080081234567800801112301100110011001100110011</a:t>
            </a:r>
            <a:endParaRPr lang="en-US" dirty="0">
              <a:latin typeface="Courier New" panose="02070309020205020404" pitchFamily="49" charset="0"/>
              <a:cs typeface="Courier New" panose="02070309020205020404" pitchFamily="49" charset="0"/>
            </a:endParaRPr>
          </a:p>
          <a:p>
            <a:endParaRPr lang="en-US" dirty="0"/>
          </a:p>
        </p:txBody>
      </p:sp>
      <p:sp>
        <p:nvSpPr>
          <p:cNvPr id="3" name="Slide Number Placeholder 2">
            <a:extLst>
              <a:ext uri="{FF2B5EF4-FFF2-40B4-BE49-F238E27FC236}">
                <a16:creationId xmlns:a16="http://schemas.microsoft.com/office/drawing/2014/main" id="{0587D303-B59C-051D-BFDA-28E6DA6295FD}"/>
              </a:ext>
            </a:extLst>
          </p:cNvPr>
          <p:cNvSpPr>
            <a:spLocks noGrp="1"/>
          </p:cNvSpPr>
          <p:nvPr>
            <p:ph type="sldNum" idx="12"/>
          </p:nvPr>
        </p:nvSpPr>
        <p:spPr/>
        <p:txBody>
          <a:bodyPr/>
          <a:lstStyle/>
          <a:p>
            <a:pPr algn="r">
              <a:lnSpc>
                <a:spcPct val="100000"/>
              </a:lnSpc>
            </a:pPr>
            <a:fld id="{12577B02-A1D1-463A-981D-1390603FF1D0}" type="slidenum">
              <a:rPr lang="en-US" sz="1200" b="0" strike="noStrike" spc="-1" smtClean="0">
                <a:solidFill>
                  <a:srgbClr val="B2B2B2"/>
                </a:solidFill>
                <a:latin typeface="Noto Sans"/>
              </a:rPr>
              <a:t>8</a:t>
            </a:fld>
            <a:endParaRPr lang="en-US" sz="1200" b="0" strike="noStrike" spc="-1">
              <a:latin typeface="Times New Roman"/>
            </a:endParaRPr>
          </a:p>
        </p:txBody>
      </p:sp>
    </p:spTree>
    <p:extLst>
      <p:ext uri="{BB962C8B-B14F-4D97-AF65-F5344CB8AC3E}">
        <p14:creationId xmlns:p14="http://schemas.microsoft.com/office/powerpoint/2010/main" val="428205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304920" y="1066680"/>
            <a:ext cx="6787800" cy="5104440"/>
          </a:xfrm>
          <a:prstGeom prst="rect">
            <a:avLst/>
          </a:prstGeom>
          <a:noFill/>
          <a:ln>
            <a:noFill/>
          </a:ln>
        </p:spPr>
        <p:style>
          <a:lnRef idx="0">
            <a:scrgbClr r="0" g="0" b="0"/>
          </a:lnRef>
          <a:fillRef idx="0">
            <a:scrgbClr r="0" g="0" b="0"/>
          </a:fillRef>
          <a:effectRef idx="0">
            <a:scrgbClr r="0" g="0" b="0"/>
          </a:effectRef>
          <a:fontRef idx="minor"/>
        </p:style>
      </p:sp>
      <p:sp>
        <p:nvSpPr>
          <p:cNvPr id="231" name="CustomShape 2"/>
          <p:cNvSpPr/>
          <p:nvPr/>
        </p:nvSpPr>
        <p:spPr>
          <a:xfrm>
            <a:off x="177480" y="162360"/>
            <a:ext cx="11731320" cy="562320"/>
          </a:xfrm>
          <a:prstGeom prst="rect">
            <a:avLst/>
          </a:prstGeom>
          <a:noFill/>
          <a:ln>
            <a:noFill/>
          </a:ln>
        </p:spPr>
        <p:style>
          <a:lnRef idx="0">
            <a:scrgbClr r="0" g="0" b="0"/>
          </a:lnRef>
          <a:fillRef idx="0">
            <a:scrgbClr r="0" g="0" b="0"/>
          </a:fillRef>
          <a:effectRef idx="0">
            <a:scrgbClr r="0" g="0" b="0"/>
          </a:effectRef>
          <a:fontRef idx="minor"/>
        </p:style>
      </p:sp>
      <p:grpSp>
        <p:nvGrpSpPr>
          <p:cNvPr id="14" name="Group 13">
            <a:extLst>
              <a:ext uri="{FF2B5EF4-FFF2-40B4-BE49-F238E27FC236}">
                <a16:creationId xmlns:a16="http://schemas.microsoft.com/office/drawing/2014/main" id="{7E29AEB8-12FC-39A5-6178-837FE63227C3}"/>
              </a:ext>
            </a:extLst>
          </p:cNvPr>
          <p:cNvGrpSpPr/>
          <p:nvPr/>
        </p:nvGrpSpPr>
        <p:grpSpPr>
          <a:xfrm>
            <a:off x="8382719" y="1583674"/>
            <a:ext cx="3593502" cy="3904132"/>
            <a:chOff x="7220520" y="1244880"/>
            <a:chExt cx="4439160" cy="5076360"/>
          </a:xfrm>
        </p:grpSpPr>
        <p:grpSp>
          <p:nvGrpSpPr>
            <p:cNvPr id="232" name="Group 3"/>
            <p:cNvGrpSpPr/>
            <p:nvPr/>
          </p:nvGrpSpPr>
          <p:grpSpPr>
            <a:xfrm>
              <a:off x="7220520" y="1244880"/>
              <a:ext cx="4439160" cy="5076360"/>
              <a:chOff x="7220520" y="1244880"/>
              <a:chExt cx="4439160" cy="5076360"/>
            </a:xfrm>
          </p:grpSpPr>
          <p:grpSp>
            <p:nvGrpSpPr>
              <p:cNvPr id="233" name="Group 4"/>
              <p:cNvGrpSpPr/>
              <p:nvPr/>
            </p:nvGrpSpPr>
            <p:grpSpPr>
              <a:xfrm>
                <a:off x="7296480" y="1244880"/>
                <a:ext cx="4363200" cy="5022000"/>
                <a:chOff x="7296480" y="1244880"/>
                <a:chExt cx="4363200" cy="5022000"/>
              </a:xfrm>
            </p:grpSpPr>
            <p:sp>
              <p:nvSpPr>
                <p:cNvPr id="234" name="CustomShape 5"/>
                <p:cNvSpPr/>
                <p:nvPr/>
              </p:nvSpPr>
              <p:spPr>
                <a:xfrm>
                  <a:off x="7524000" y="1244880"/>
                  <a:ext cx="4135680" cy="472932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235" name="CustomShape 6"/>
                <p:cNvSpPr/>
                <p:nvPr/>
              </p:nvSpPr>
              <p:spPr>
                <a:xfrm>
                  <a:off x="7448040" y="1349640"/>
                  <a:ext cx="4135680" cy="472932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236" name="CustomShape 7"/>
                <p:cNvSpPr/>
                <p:nvPr/>
              </p:nvSpPr>
              <p:spPr>
                <a:xfrm>
                  <a:off x="7372440" y="1436040"/>
                  <a:ext cx="4135680" cy="472932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237" name="CustomShape 8"/>
                <p:cNvSpPr/>
                <p:nvPr/>
              </p:nvSpPr>
              <p:spPr>
                <a:xfrm>
                  <a:off x="7296480" y="1537560"/>
                  <a:ext cx="4135680" cy="472932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grpSp>
          <p:pic>
            <p:nvPicPr>
              <p:cNvPr id="238" name="Picture 2"/>
              <p:cNvPicPr/>
              <p:nvPr/>
            </p:nvPicPr>
            <p:blipFill>
              <a:blip r:embed="rId3"/>
              <a:stretch/>
            </p:blipFill>
            <p:spPr>
              <a:xfrm>
                <a:off x="7220520" y="1665360"/>
                <a:ext cx="4095360" cy="4655880"/>
              </a:xfrm>
              <a:prstGeom prst="rect">
                <a:avLst/>
              </a:prstGeom>
              <a:ln w="28440">
                <a:solidFill>
                  <a:schemeClr val="tx1"/>
                </a:solidFill>
                <a:round/>
              </a:ln>
            </p:spPr>
          </p:pic>
        </p:grpSp>
        <p:pic>
          <p:nvPicPr>
            <p:cNvPr id="239" name="Picture 8" descr="A picture containing chart&#10;&#10;Description automatically generated"/>
            <p:cNvPicPr/>
            <p:nvPr/>
          </p:nvPicPr>
          <p:blipFill>
            <a:blip r:embed="rId4"/>
            <a:stretch/>
          </p:blipFill>
          <p:spPr>
            <a:xfrm>
              <a:off x="8295480" y="4752720"/>
              <a:ext cx="1923840" cy="1038240"/>
            </a:xfrm>
            <a:prstGeom prst="rect">
              <a:avLst/>
            </a:prstGeom>
            <a:ln>
              <a:noFill/>
            </a:ln>
          </p:spPr>
        </p:pic>
      </p:grpSp>
      <p:sp>
        <p:nvSpPr>
          <p:cNvPr id="240" name="TextShape 9"/>
          <p:cNvSpPr txBox="1"/>
          <p:nvPr/>
        </p:nvSpPr>
        <p:spPr>
          <a:xfrm>
            <a:off x="277560" y="164880"/>
            <a:ext cx="10515240" cy="705960"/>
          </a:xfrm>
          <a:prstGeom prst="rect">
            <a:avLst/>
          </a:prstGeom>
          <a:noFill/>
          <a:ln>
            <a:noFill/>
          </a:ln>
        </p:spPr>
        <p:txBody>
          <a:bodyPr anchor="ctr">
            <a:noAutofit/>
          </a:bodyPr>
          <a:lstStyle/>
          <a:p>
            <a:pPr>
              <a:lnSpc>
                <a:spcPct val="90000"/>
              </a:lnSpc>
            </a:pPr>
            <a:endParaRPr lang="en-US" sz="3600" b="0" strike="noStrike" spc="-1" dirty="0">
              <a:solidFill>
                <a:srgbClr val="000000"/>
              </a:solidFill>
              <a:latin typeface="Noto Sans"/>
            </a:endParaRPr>
          </a:p>
        </p:txBody>
      </p:sp>
      <p:sp>
        <p:nvSpPr>
          <p:cNvPr id="242" name="TextShape 11"/>
          <p:cNvSpPr txBox="1"/>
          <p:nvPr/>
        </p:nvSpPr>
        <p:spPr>
          <a:xfrm>
            <a:off x="9448920" y="6492960"/>
            <a:ext cx="2742840" cy="364680"/>
          </a:xfrm>
          <a:prstGeom prst="rect">
            <a:avLst/>
          </a:prstGeom>
          <a:noFill/>
          <a:ln>
            <a:noFill/>
          </a:ln>
        </p:spPr>
        <p:txBody>
          <a:bodyPr anchor="ctr">
            <a:noAutofit/>
          </a:bodyPr>
          <a:lstStyle/>
          <a:p>
            <a:pPr algn="r">
              <a:lnSpc>
                <a:spcPct val="100000"/>
              </a:lnSpc>
            </a:pPr>
            <a:fld id="{986F1CA8-6359-492E-82FE-4E204A89C97F}" type="slidenum">
              <a:rPr lang="en-US" sz="1200" b="0" strike="noStrike" spc="-1">
                <a:solidFill>
                  <a:srgbClr val="B2B2B2"/>
                </a:solidFill>
                <a:latin typeface="Noto Sans"/>
              </a:rPr>
              <a:t>9</a:t>
            </a:fld>
            <a:endParaRPr lang="en-US" sz="1200" b="0" strike="noStrike" spc="-1">
              <a:latin typeface="Times New Roman"/>
            </a:endParaRPr>
          </a:p>
        </p:txBody>
      </p:sp>
      <p:sp>
        <p:nvSpPr>
          <p:cNvPr id="4" name="Title 3">
            <a:extLst>
              <a:ext uri="{FF2B5EF4-FFF2-40B4-BE49-F238E27FC236}">
                <a16:creationId xmlns:a16="http://schemas.microsoft.com/office/drawing/2014/main" id="{D31F5FFE-214D-7816-E4F8-57AC47D3E6AB}"/>
              </a:ext>
            </a:extLst>
          </p:cNvPr>
          <p:cNvSpPr>
            <a:spLocks noGrp="1"/>
          </p:cNvSpPr>
          <p:nvPr>
            <p:ph type="title" idx="10"/>
          </p:nvPr>
        </p:nvSpPr>
        <p:spPr/>
        <p:txBody>
          <a:bodyPr/>
          <a:lstStyle/>
          <a:p>
            <a:r>
              <a:rPr lang="en-US" sz="3600" dirty="0"/>
              <a:t>DFDL = Data Format Description Language</a:t>
            </a:r>
          </a:p>
        </p:txBody>
      </p:sp>
      <p:sp>
        <p:nvSpPr>
          <p:cNvPr id="5" name="Text Placeholder 4">
            <a:extLst>
              <a:ext uri="{FF2B5EF4-FFF2-40B4-BE49-F238E27FC236}">
                <a16:creationId xmlns:a16="http://schemas.microsoft.com/office/drawing/2014/main" id="{EA7F7453-1F02-B373-AC70-0F0569324552}"/>
              </a:ext>
            </a:extLst>
          </p:cNvPr>
          <p:cNvSpPr>
            <a:spLocks noGrp="1"/>
          </p:cNvSpPr>
          <p:nvPr>
            <p:ph type="body" sz="quarter" idx="11"/>
          </p:nvPr>
        </p:nvSpPr>
        <p:spPr>
          <a:xfrm>
            <a:off x="277560" y="1320367"/>
            <a:ext cx="7524201" cy="4738688"/>
          </a:xfrm>
        </p:spPr>
        <p:txBody>
          <a:bodyPr>
            <a:normAutofit fontScale="92500" lnSpcReduction="20000"/>
          </a:bodyPr>
          <a:lstStyle/>
          <a:p>
            <a:r>
              <a:rPr lang="en-US" dirty="0"/>
              <a:t>A standard from Open Grid Forum (OGF)</a:t>
            </a:r>
          </a:p>
          <a:p>
            <a:r>
              <a:rPr lang="en-US" dirty="0"/>
              <a:t>Started 2001, Ratified 2022</a:t>
            </a:r>
          </a:p>
          <a:p>
            <a:r>
              <a:rPr lang="en-US" dirty="0"/>
              <a:t>Big - 200+ pages</a:t>
            </a:r>
          </a:p>
          <a:p>
            <a:r>
              <a:rPr lang="en-US" sz="3200" b="1" dirty="0">
                <a:latin typeface="Arial" panose="020B0604020202020204" pitchFamily="34" charset="0"/>
              </a:rPr>
              <a:t>DFDL → </a:t>
            </a:r>
            <a:r>
              <a:rPr lang="en-US" sz="3200" b="1" dirty="0" err="1">
                <a:latin typeface="Arial" panose="020B0604020202020204" pitchFamily="34" charset="0"/>
              </a:rPr>
              <a:t>D</a:t>
            </a:r>
            <a:r>
              <a:rPr lang="en-US" sz="2800" b="1" dirty="0" err="1">
                <a:solidFill>
                  <a:schemeClr val="bg2">
                    <a:lumMod val="75000"/>
                  </a:schemeClr>
                </a:solidFill>
                <a:latin typeface="Arial" panose="020B0604020202020204" pitchFamily="34" charset="0"/>
              </a:rPr>
              <a:t>a</a:t>
            </a:r>
            <a:r>
              <a:rPr lang="en-US" sz="3200" b="1" dirty="0" err="1">
                <a:latin typeface="Arial" panose="020B0604020202020204" pitchFamily="34" charset="0"/>
              </a:rPr>
              <a:t>F</a:t>
            </a:r>
            <a:r>
              <a:rPr lang="en-US" sz="2800" b="1" dirty="0" err="1">
                <a:solidFill>
                  <a:schemeClr val="bg2">
                    <a:lumMod val="75000"/>
                  </a:schemeClr>
                </a:solidFill>
                <a:latin typeface="Arial" panose="020B0604020202020204" pitchFamily="34" charset="0"/>
              </a:rPr>
              <a:t>fo</a:t>
            </a:r>
            <a:r>
              <a:rPr lang="en-US" sz="3200" b="1" dirty="0" err="1">
                <a:latin typeface="Arial" panose="020B0604020202020204" pitchFamily="34" charset="0"/>
              </a:rPr>
              <a:t>D</a:t>
            </a:r>
            <a:r>
              <a:rPr lang="en-US" sz="2800" b="1" dirty="0" err="1">
                <a:solidFill>
                  <a:schemeClr val="bg2">
                    <a:lumMod val="75000"/>
                  </a:schemeClr>
                </a:solidFill>
                <a:latin typeface="Arial" panose="020B0604020202020204" pitchFamily="34" charset="0"/>
              </a:rPr>
              <a:t>i</a:t>
            </a:r>
            <a:r>
              <a:rPr lang="en-US" sz="3200" b="1" dirty="0" err="1">
                <a:latin typeface="Arial" panose="020B0604020202020204" pitchFamily="34" charset="0"/>
              </a:rPr>
              <a:t>L</a:t>
            </a:r>
            <a:r>
              <a:rPr lang="en-US" sz="3200" b="1" dirty="0">
                <a:latin typeface="Arial" panose="020B0604020202020204" pitchFamily="34" charset="0"/>
              </a:rPr>
              <a:t> </a:t>
            </a:r>
          </a:p>
          <a:p>
            <a:endParaRPr lang="en-US" b="1" dirty="0">
              <a:latin typeface="Arial" panose="020B0604020202020204" pitchFamily="34" charset="0"/>
            </a:endParaRPr>
          </a:p>
          <a:p>
            <a:r>
              <a:rPr lang="en-US" dirty="0"/>
              <a:t>DFDL is </a:t>
            </a:r>
            <a:r>
              <a:rPr lang="en-US" i="1" dirty="0"/>
              <a:t>mostly</a:t>
            </a:r>
            <a:r>
              <a:rPr lang="en-US" dirty="0"/>
              <a:t> not new ideas</a:t>
            </a:r>
          </a:p>
          <a:p>
            <a:pPr lvl="1"/>
            <a:r>
              <a:rPr lang="en-US" i="1" dirty="0"/>
              <a:t>Standardizes existing practice </a:t>
            </a:r>
            <a:r>
              <a:rPr lang="en-US" dirty="0"/>
              <a:t>of data integration tools 1995 - 2010</a:t>
            </a:r>
          </a:p>
          <a:p>
            <a:r>
              <a:rPr lang="en-US" dirty="0"/>
              <a:t>DFDL has some innovations </a:t>
            </a:r>
          </a:p>
          <a:p>
            <a:pPr lvl="1"/>
            <a:r>
              <a:rPr lang="en-US" dirty="0"/>
              <a:t>Especially for </a:t>
            </a:r>
            <a:r>
              <a:rPr lang="en-US" i="1" dirty="0"/>
              <a:t>unparsing binary data</a:t>
            </a:r>
          </a:p>
          <a:p>
            <a:endParaRPr lang="en-US" dirty="0"/>
          </a:p>
          <a:p>
            <a:endParaRPr lang="en-US" sz="3200" b="1" dirty="0">
              <a:latin typeface="Arial" panose="020B0604020202020204" pitchFamily="34" charset="0"/>
            </a:endParaRPr>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Noto">
      <a:majorFont>
        <a:latin typeface="Noto Sans"/>
        <a:ea typeface=""/>
        <a:cs typeface="Noto Sans CJK SC Regular"/>
      </a:majorFont>
      <a:minorFont>
        <a:latin typeface="Noto Sans"/>
        <a:ea typeface=""/>
        <a:cs typeface="Noto Sans CJK SC Regula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21598</TotalTime>
  <Words>4773</Words>
  <Application>Microsoft Office PowerPoint</Application>
  <PresentationFormat>Widescreen</PresentationFormat>
  <Paragraphs>752</Paragraphs>
  <Slides>53</Slides>
  <Notes>31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-apple-system</vt:lpstr>
      <vt:lpstr>Arial</vt:lpstr>
      <vt:lpstr>Arial Nova Light</vt:lpstr>
      <vt:lpstr>Calibri</vt:lpstr>
      <vt:lpstr>Courier New</vt:lpstr>
      <vt:lpstr>Noto Mono</vt:lpstr>
      <vt:lpstr>Noto Sans</vt:lpstr>
      <vt:lpstr>Symbol</vt:lpstr>
      <vt:lpstr>Times New Roman</vt:lpstr>
      <vt:lpstr>Wingdings</vt:lpstr>
      <vt:lpstr>Office Theme</vt:lpstr>
      <vt:lpstr>PowerPoint Presentation</vt:lpstr>
      <vt:lpstr>Abstract</vt:lpstr>
      <vt:lpstr>Outline/Agenda</vt:lpstr>
      <vt:lpstr>What is DFDL  (Data Format Description Language)   and   What is Apache Daffodil?</vt:lpstr>
      <vt:lpstr>Got EDIFACT Data? </vt:lpstr>
      <vt:lpstr>Got bit-packed binary data ?</vt:lpstr>
      <vt:lpstr>Got NACHA Data?</vt:lpstr>
      <vt:lpstr>Got ISO8583 Data?</vt:lpstr>
      <vt:lpstr>DFDL = Data Format Description Language</vt:lpstr>
      <vt:lpstr>Use Daffodil: NACHA as JSON Please...</vt:lpstr>
      <vt:lpstr>Use Daffodil: NACHA as XML Please...</vt:lpstr>
      <vt:lpstr>Introduction to   Data Format Description Language   aka DFDL</vt:lpstr>
      <vt:lpstr>Example – Delimited Text Data</vt:lpstr>
      <vt:lpstr>Example – Delimited Text Data</vt:lpstr>
      <vt:lpstr>DFDL Schema</vt:lpstr>
      <vt:lpstr>DFDL Schema</vt:lpstr>
      <vt:lpstr>DFDL Data and Infoset Lifecycle</vt:lpstr>
      <vt:lpstr>Internals of Apache Daffodil</vt:lpstr>
      <vt:lpstr>Apache Daffodil</vt:lpstr>
      <vt:lpstr>Apache Daffodil </vt:lpstr>
      <vt:lpstr>Any Compiler</vt:lpstr>
      <vt:lpstr>Daffodil Schema Compiler</vt:lpstr>
      <vt:lpstr>DSOM</vt:lpstr>
      <vt:lpstr>OOLAG - Object Oriented Lazy Attribute Grammars</vt:lpstr>
      <vt:lpstr>OOLAG - Object Oriented Lazy Attribute Grammars</vt:lpstr>
      <vt:lpstr>Lazy Evaluation in Scala</vt:lpstr>
      <vt:lpstr>Lazy Evaluation in Scala</vt:lpstr>
      <vt:lpstr>OOLAG Host and OOLAG Value</vt:lpstr>
      <vt:lpstr>Daffodil Schema Compiler</vt:lpstr>
      <vt:lpstr>Gram - Grammar Trees</vt:lpstr>
      <vt:lpstr>Grammar Rules in Scala</vt:lpstr>
      <vt:lpstr>C-code Runtime aka "Runtime 2"</vt:lpstr>
      <vt:lpstr>Daffodil Schema Compilation</vt:lpstr>
      <vt:lpstr>Runtime 2: Different Goals</vt:lpstr>
      <vt:lpstr>Runtime 2 Infoset</vt:lpstr>
      <vt:lpstr>Runtime 2 Infoset - Localized</vt:lpstr>
      <vt:lpstr>Runtime for Daffodil Runtime 2</vt:lpstr>
      <vt:lpstr>C Back-end (aka Runtime 2)</vt:lpstr>
      <vt:lpstr>C Back-end (aka Runtime 2)</vt:lpstr>
      <vt:lpstr>Generated C Highlights</vt:lpstr>
      <vt:lpstr>Generated C Highlights</vt:lpstr>
      <vt:lpstr>Generated C Highlights</vt:lpstr>
      <vt:lpstr>C-code Generator Status</vt:lpstr>
      <vt:lpstr>More cool stuff...</vt:lpstr>
      <vt:lpstr>Apache Daffodil VSCode Debugger</vt:lpstr>
      <vt:lpstr>Apache Daffodil VSCode Extension</vt:lpstr>
      <vt:lpstr>Apache Daffodil VSCode Extension</vt:lpstr>
      <vt:lpstr>EXI - Dense Binary XML Alternative</vt:lpstr>
      <vt:lpstr>Conclusion/Review</vt:lpstr>
      <vt:lpstr>END</vt:lpstr>
      <vt:lpstr>DFDL AND CYBER SECURITY</vt:lpstr>
      <vt:lpstr>Cyber-Security Use Case: Bad Data DoS Attack</vt:lpstr>
      <vt:lpstr>Cyber-Security Use Case: Full Protocol 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mbeckerle</dc:creator>
  <cp:lastModifiedBy>Mike Beckerle</cp:lastModifiedBy>
  <cp:revision>25</cp:revision>
  <dcterms:modified xsi:type="dcterms:W3CDTF">2022-10-04T16:19:17Z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2019-03-05T15:53:27Z</dcterms:created>
  <dc:creator>David Sikorski</dc:creator>
  <dc:description/>
  <dc:language>en-US</dc:language>
  <cp:lastModifiedBy>Mike Beckerle</cp:lastModifiedBy>
  <dcterms:modified xsi:type="dcterms:W3CDTF">2022-08-03T21:13:08Z</dcterms:modified>
  <cp:revision>234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0x0101003B89FF2F94323147B07A0728F3792B02</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9</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18</vt:i4>
  </property>
</Properties>
</file>