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1" r:id="rId3"/>
    <p:sldId id="579" r:id="rId4"/>
    <p:sldId id="584" r:id="rId5"/>
    <p:sldId id="351" r:id="rId6"/>
    <p:sldId id="422" r:id="rId7"/>
    <p:sldId id="585" r:id="rId8"/>
    <p:sldId id="544" r:id="rId9"/>
    <p:sldId id="593" r:id="rId10"/>
    <p:sldId id="267" r:id="rId11"/>
    <p:sldId id="583" r:id="rId12"/>
    <p:sldId id="581" r:id="rId13"/>
    <p:sldId id="586" r:id="rId14"/>
    <p:sldId id="381" r:id="rId15"/>
    <p:sldId id="553" r:id="rId16"/>
    <p:sldId id="561" r:id="rId17"/>
    <p:sldId id="385" r:id="rId18"/>
    <p:sldId id="567" r:id="rId19"/>
    <p:sldId id="262" r:id="rId20"/>
    <p:sldId id="588" r:id="rId21"/>
    <p:sldId id="590" r:id="rId22"/>
    <p:sldId id="5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884"/>
    <a:srgbClr val="37A7D9"/>
    <a:srgbClr val="4CC7AA"/>
    <a:srgbClr val="F6CC84"/>
    <a:srgbClr val="EE9CC0"/>
    <a:srgbClr val="9CD2EA"/>
    <a:srgbClr val="A6E1D3"/>
    <a:srgbClr val="28806B"/>
    <a:srgbClr val="267FAB"/>
    <a:srgbClr val="F69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3"/>
  </p:normalViewPr>
  <p:slideViewPr>
    <p:cSldViewPr snapToGrid="0">
      <p:cViewPr varScale="1">
        <p:scale>
          <a:sx n="105" d="100"/>
          <a:sy n="105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D92D5-1CDB-9D4E-8665-A91276986120}" type="doc">
      <dgm:prSet loTypeId="urn:microsoft.com/office/officeart/2005/8/layout/targe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D21468D-055F-9445-B6D3-2A262E9FCCB3}">
      <dgm:prSet phldrT="[文本]" custT="1"/>
      <dgm:spPr/>
      <dgm:t>
        <a:bodyPr/>
        <a:lstStyle/>
        <a:p>
          <a:r>
            <a:rPr lang="zh-CN" altLang="en-US" sz="2000" b="1" dirty="0"/>
            <a:t>拓展</a:t>
          </a:r>
        </a:p>
      </dgm:t>
    </dgm:pt>
    <dgm:pt modelId="{F6E2C6DB-09A8-4B46-8FE2-74D77701DB4B}" type="parTrans" cxnId="{14A63B04-2BDC-6A42-8B59-C7D50AE45C4F}">
      <dgm:prSet/>
      <dgm:spPr/>
      <dgm:t>
        <a:bodyPr/>
        <a:lstStyle/>
        <a:p>
          <a:endParaRPr lang="zh-CN" altLang="en-US" sz="2000"/>
        </a:p>
      </dgm:t>
    </dgm:pt>
    <dgm:pt modelId="{68D7FB9E-FFFB-5C46-881D-CD186E714140}" type="sibTrans" cxnId="{14A63B04-2BDC-6A42-8B59-C7D50AE45C4F}">
      <dgm:prSet/>
      <dgm:spPr/>
      <dgm:t>
        <a:bodyPr/>
        <a:lstStyle/>
        <a:p>
          <a:endParaRPr lang="zh-CN" altLang="en-US" sz="2000"/>
        </a:p>
      </dgm:t>
    </dgm:pt>
    <dgm:pt modelId="{61355D5B-6AD9-A14F-B014-137D7CF8FCC7}">
      <dgm:prSet phldrT="[文本]" custT="1"/>
      <dgm:spPr/>
      <dgm:t>
        <a:bodyPr/>
        <a:lstStyle/>
        <a:p>
          <a:r>
            <a:rPr lang="zh-CN" altLang="en-US" sz="2000" dirty="0"/>
            <a:t>高可用</a:t>
          </a:r>
        </a:p>
      </dgm:t>
    </dgm:pt>
    <dgm:pt modelId="{A2B493D5-7BCA-4049-8A85-21A3CACDDF3B}" type="parTrans" cxnId="{753B2D6F-C95A-F041-8DF8-2787531BDC29}">
      <dgm:prSet/>
      <dgm:spPr/>
      <dgm:t>
        <a:bodyPr/>
        <a:lstStyle/>
        <a:p>
          <a:endParaRPr lang="zh-CN" altLang="en-US" sz="2000"/>
        </a:p>
      </dgm:t>
    </dgm:pt>
    <dgm:pt modelId="{0EA8B0C8-8BA8-8F40-8324-C611D60B2F62}" type="sibTrans" cxnId="{753B2D6F-C95A-F041-8DF8-2787531BDC29}">
      <dgm:prSet/>
      <dgm:spPr/>
      <dgm:t>
        <a:bodyPr/>
        <a:lstStyle/>
        <a:p>
          <a:endParaRPr lang="zh-CN" altLang="en-US" sz="2000"/>
        </a:p>
      </dgm:t>
    </dgm:pt>
    <dgm:pt modelId="{01439F8D-D2CB-7942-A236-9873AA3E8EE9}">
      <dgm:prSet phldrT="[文本]" custT="1"/>
      <dgm:spPr/>
      <dgm:t>
        <a:bodyPr/>
        <a:lstStyle/>
        <a:p>
          <a:r>
            <a:rPr lang="zh-CN" altLang="en-US" sz="2000" dirty="0"/>
            <a:t>弹性伸缩</a:t>
          </a:r>
        </a:p>
      </dgm:t>
    </dgm:pt>
    <dgm:pt modelId="{C7C13B21-BBB4-964E-918E-20B6AB832DF3}" type="parTrans" cxnId="{06997BEC-3531-E54B-8385-6FF60A4B9BF5}">
      <dgm:prSet/>
      <dgm:spPr/>
      <dgm:t>
        <a:bodyPr/>
        <a:lstStyle/>
        <a:p>
          <a:endParaRPr lang="zh-CN" altLang="en-US" sz="2000"/>
        </a:p>
      </dgm:t>
    </dgm:pt>
    <dgm:pt modelId="{0E7D94F8-7143-0D47-ABF1-526250AF07E1}" type="sibTrans" cxnId="{06997BEC-3531-E54B-8385-6FF60A4B9BF5}">
      <dgm:prSet/>
      <dgm:spPr/>
      <dgm:t>
        <a:bodyPr/>
        <a:lstStyle/>
        <a:p>
          <a:endParaRPr lang="zh-CN" altLang="en-US" sz="2000"/>
        </a:p>
      </dgm:t>
    </dgm:pt>
    <dgm:pt modelId="{8BBA3D8D-8C27-B249-A4E3-42D40C022F1C}">
      <dgm:prSet phldrT="[文本]" custT="1"/>
      <dgm:spPr/>
      <dgm:t>
        <a:bodyPr/>
        <a:lstStyle/>
        <a:p>
          <a:r>
            <a:rPr lang="en-US" altLang="zh-CN" sz="2000" b="1" dirty="0" err="1"/>
            <a:t>ShardingSphere</a:t>
          </a:r>
          <a:endParaRPr lang="zh-CN" altLang="en-US" sz="2000" b="1" dirty="0"/>
        </a:p>
      </dgm:t>
    </dgm:pt>
    <dgm:pt modelId="{F3345914-B534-AB4E-AB1C-55481D1DE081}" type="parTrans" cxnId="{2BBAB9D2-BB08-8747-BD2E-93D530282E53}">
      <dgm:prSet/>
      <dgm:spPr/>
      <dgm:t>
        <a:bodyPr/>
        <a:lstStyle/>
        <a:p>
          <a:endParaRPr lang="zh-CN" altLang="en-US" sz="2000"/>
        </a:p>
      </dgm:t>
    </dgm:pt>
    <dgm:pt modelId="{748BE9C1-7971-B243-BA68-6A3BD217B900}" type="sibTrans" cxnId="{2BBAB9D2-BB08-8747-BD2E-93D530282E53}">
      <dgm:prSet/>
      <dgm:spPr/>
      <dgm:t>
        <a:bodyPr/>
        <a:lstStyle/>
        <a:p>
          <a:endParaRPr lang="zh-CN" altLang="en-US" sz="2000"/>
        </a:p>
      </dgm:t>
    </dgm:pt>
    <dgm:pt modelId="{445A581F-31C7-F742-9302-6821061A4AB4}">
      <dgm:prSet phldrT="[文本]" custT="1"/>
      <dgm:spPr/>
      <dgm:t>
        <a:bodyPr/>
        <a:lstStyle/>
        <a:p>
          <a:r>
            <a:rPr lang="en-US" altLang="zh-CN" sz="2000" dirty="0"/>
            <a:t>SQL</a:t>
          </a:r>
          <a:r>
            <a:rPr lang="zh-CN" altLang="en-US" sz="2000" dirty="0"/>
            <a:t>解析</a:t>
          </a:r>
          <a:r>
            <a:rPr lang="en-US" altLang="zh-CN" sz="2000" dirty="0"/>
            <a:t>&amp;</a:t>
          </a:r>
          <a:r>
            <a:rPr lang="zh-CN" altLang="en-US" sz="2000" dirty="0"/>
            <a:t>改写</a:t>
          </a:r>
          <a:r>
            <a:rPr lang="en-US" altLang="zh-CN" sz="2000" dirty="0"/>
            <a:t>&amp;</a:t>
          </a:r>
          <a:r>
            <a:rPr lang="zh-CN" altLang="en-US" sz="2000" dirty="0"/>
            <a:t>路由</a:t>
          </a:r>
        </a:p>
      </dgm:t>
    </dgm:pt>
    <dgm:pt modelId="{C7B78AF3-C5B8-0C49-B671-7B64BB5BB243}" type="parTrans" cxnId="{59BE7DE1-6ABB-4849-A6F7-418D13C0C71C}">
      <dgm:prSet/>
      <dgm:spPr/>
      <dgm:t>
        <a:bodyPr/>
        <a:lstStyle/>
        <a:p>
          <a:endParaRPr lang="zh-CN" altLang="en-US" sz="2000"/>
        </a:p>
      </dgm:t>
    </dgm:pt>
    <dgm:pt modelId="{294D7A87-F517-1848-A1EB-67622F9DD796}" type="sibTrans" cxnId="{59BE7DE1-6ABB-4849-A6F7-418D13C0C71C}">
      <dgm:prSet/>
      <dgm:spPr/>
      <dgm:t>
        <a:bodyPr/>
        <a:lstStyle/>
        <a:p>
          <a:endParaRPr lang="zh-CN" altLang="en-US" sz="2000"/>
        </a:p>
      </dgm:t>
    </dgm:pt>
    <dgm:pt modelId="{1ACCF588-047A-9344-A70A-F3D4C04896CF}">
      <dgm:prSet phldrT="[文本]" custT="1"/>
      <dgm:spPr/>
      <dgm:t>
        <a:bodyPr/>
        <a:lstStyle/>
        <a:p>
          <a:r>
            <a:rPr lang="zh-CN" altLang="en-US" sz="2000" dirty="0"/>
            <a:t>分布式事务</a:t>
          </a:r>
        </a:p>
      </dgm:t>
    </dgm:pt>
    <dgm:pt modelId="{C568E773-D3EC-E44A-839A-77DF7EBE5C25}" type="parTrans" cxnId="{D708FBA4-1CF9-344C-8970-9DBC0BD7E567}">
      <dgm:prSet/>
      <dgm:spPr/>
      <dgm:t>
        <a:bodyPr/>
        <a:lstStyle/>
        <a:p>
          <a:endParaRPr lang="zh-CN" altLang="en-US" sz="2000"/>
        </a:p>
      </dgm:t>
    </dgm:pt>
    <dgm:pt modelId="{153F915D-A17B-DB4E-AEFB-A9595BC1083D}" type="sibTrans" cxnId="{D708FBA4-1CF9-344C-8970-9DBC0BD7E567}">
      <dgm:prSet/>
      <dgm:spPr/>
      <dgm:t>
        <a:bodyPr/>
        <a:lstStyle/>
        <a:p>
          <a:endParaRPr lang="zh-CN" altLang="en-US" sz="2000"/>
        </a:p>
      </dgm:t>
    </dgm:pt>
    <dgm:pt modelId="{E7879799-8F0B-3248-BE5F-634AC55E57AC}">
      <dgm:prSet phldrT="[文本]" custT="1"/>
      <dgm:spPr/>
      <dgm:t>
        <a:bodyPr/>
        <a:lstStyle/>
        <a:p>
          <a:r>
            <a:rPr lang="zh-CN" altLang="en-US" sz="2000" b="1" dirty="0"/>
            <a:t>数据库</a:t>
          </a:r>
        </a:p>
      </dgm:t>
    </dgm:pt>
    <dgm:pt modelId="{6EC3B2FC-9770-AD46-8DDB-710E4B8091A5}" type="parTrans" cxnId="{381848C9-03DB-AF42-86CD-34995FE0B272}">
      <dgm:prSet/>
      <dgm:spPr/>
      <dgm:t>
        <a:bodyPr/>
        <a:lstStyle/>
        <a:p>
          <a:endParaRPr lang="zh-CN" altLang="en-US" sz="2000"/>
        </a:p>
      </dgm:t>
    </dgm:pt>
    <dgm:pt modelId="{F89CAFFB-3147-2C40-8A34-EFD0B22F5FC1}" type="sibTrans" cxnId="{381848C9-03DB-AF42-86CD-34995FE0B272}">
      <dgm:prSet/>
      <dgm:spPr/>
      <dgm:t>
        <a:bodyPr/>
        <a:lstStyle/>
        <a:p>
          <a:endParaRPr lang="zh-CN" altLang="en-US" sz="2000"/>
        </a:p>
      </dgm:t>
    </dgm:pt>
    <dgm:pt modelId="{4244CF23-6A50-C44C-BA29-E49C3C665FCE}">
      <dgm:prSet phldrT="[文本]" custT="1"/>
      <dgm:spPr/>
      <dgm:t>
        <a:bodyPr/>
        <a:lstStyle/>
        <a:p>
          <a:r>
            <a:rPr lang="zh-CN" altLang="en-US" sz="2000" dirty="0"/>
            <a:t>计算</a:t>
          </a:r>
        </a:p>
      </dgm:t>
    </dgm:pt>
    <dgm:pt modelId="{4ACB6864-6887-FC4D-A389-9E305E5FDA63}" type="parTrans" cxnId="{D9AD679B-B555-8B44-BE70-AFEF3A6DAA47}">
      <dgm:prSet/>
      <dgm:spPr/>
      <dgm:t>
        <a:bodyPr/>
        <a:lstStyle/>
        <a:p>
          <a:endParaRPr lang="zh-CN" altLang="en-US" sz="2000"/>
        </a:p>
      </dgm:t>
    </dgm:pt>
    <dgm:pt modelId="{62A1BCF0-3448-3F4E-95C7-0A0E32F18C03}" type="sibTrans" cxnId="{D9AD679B-B555-8B44-BE70-AFEF3A6DAA47}">
      <dgm:prSet/>
      <dgm:spPr/>
      <dgm:t>
        <a:bodyPr/>
        <a:lstStyle/>
        <a:p>
          <a:endParaRPr lang="zh-CN" altLang="en-US" sz="2000"/>
        </a:p>
      </dgm:t>
    </dgm:pt>
    <dgm:pt modelId="{617521DA-0A76-7149-ABEE-09E78A6E8BD0}">
      <dgm:prSet phldrT="[文本]" custT="1"/>
      <dgm:spPr/>
      <dgm:t>
        <a:bodyPr/>
        <a:lstStyle/>
        <a:p>
          <a:r>
            <a:rPr lang="zh-CN" altLang="en-US" sz="2000" dirty="0"/>
            <a:t>存储</a:t>
          </a:r>
        </a:p>
      </dgm:t>
    </dgm:pt>
    <dgm:pt modelId="{8B693B9A-C77B-9943-B2B1-1771B9EEBE8B}" type="parTrans" cxnId="{FE0011CC-84A1-9C49-B5DE-82A981D11F1A}">
      <dgm:prSet/>
      <dgm:spPr/>
      <dgm:t>
        <a:bodyPr/>
        <a:lstStyle/>
        <a:p>
          <a:endParaRPr lang="zh-CN" altLang="en-US" sz="2000"/>
        </a:p>
      </dgm:t>
    </dgm:pt>
    <dgm:pt modelId="{161CA89A-30A6-5745-9809-C8F074E85E80}" type="sibTrans" cxnId="{FE0011CC-84A1-9C49-B5DE-82A981D11F1A}">
      <dgm:prSet/>
      <dgm:spPr/>
      <dgm:t>
        <a:bodyPr/>
        <a:lstStyle/>
        <a:p>
          <a:endParaRPr lang="zh-CN" altLang="en-US" sz="2000"/>
        </a:p>
      </dgm:t>
    </dgm:pt>
    <dgm:pt modelId="{7F46788E-59E6-6747-B440-ABBFF2874155}">
      <dgm:prSet phldrT="[文本]" custT="1"/>
      <dgm:spPr/>
      <dgm:t>
        <a:bodyPr/>
        <a:lstStyle/>
        <a:p>
          <a:r>
            <a:rPr lang="zh-CN" altLang="en-US" sz="2000" dirty="0"/>
            <a:t>数据脱敏</a:t>
          </a:r>
        </a:p>
      </dgm:t>
    </dgm:pt>
    <dgm:pt modelId="{B6886445-A5D9-204B-983A-000F3CC43099}" type="parTrans" cxnId="{A38A051F-8092-D444-8603-2788086CBE80}">
      <dgm:prSet/>
      <dgm:spPr/>
      <dgm:t>
        <a:bodyPr/>
        <a:lstStyle/>
        <a:p>
          <a:endParaRPr lang="zh-CN" altLang="en-US" sz="2000"/>
        </a:p>
      </dgm:t>
    </dgm:pt>
    <dgm:pt modelId="{1B71B5DA-2958-924E-A12C-88B55987CC20}" type="sibTrans" cxnId="{A38A051F-8092-D444-8603-2788086CBE80}">
      <dgm:prSet/>
      <dgm:spPr/>
      <dgm:t>
        <a:bodyPr/>
        <a:lstStyle/>
        <a:p>
          <a:endParaRPr lang="zh-CN" altLang="en-US" sz="2000"/>
        </a:p>
      </dgm:t>
    </dgm:pt>
    <dgm:pt modelId="{D5871FF6-A4A3-264B-9392-22D86DB790ED}">
      <dgm:prSet phldrT="[文本]" custT="1"/>
      <dgm:spPr/>
      <dgm:t>
        <a:bodyPr/>
        <a:lstStyle/>
        <a:p>
          <a:r>
            <a:rPr lang="zh-CN" altLang="en-US" sz="2000" dirty="0"/>
            <a:t>可观察性</a:t>
          </a:r>
        </a:p>
      </dgm:t>
    </dgm:pt>
    <dgm:pt modelId="{56929E43-3CC1-3644-BB38-110B74521841}" type="parTrans" cxnId="{3D817EDA-D343-3040-9009-8DB7C2D39A4B}">
      <dgm:prSet/>
      <dgm:spPr/>
      <dgm:t>
        <a:bodyPr/>
        <a:lstStyle/>
        <a:p>
          <a:endParaRPr lang="zh-CN" altLang="en-US" sz="2000"/>
        </a:p>
      </dgm:t>
    </dgm:pt>
    <dgm:pt modelId="{677B7E1D-3A70-F049-B853-5BA3256B7D55}" type="sibTrans" cxnId="{3D817EDA-D343-3040-9009-8DB7C2D39A4B}">
      <dgm:prSet/>
      <dgm:spPr/>
      <dgm:t>
        <a:bodyPr/>
        <a:lstStyle/>
        <a:p>
          <a:endParaRPr lang="zh-CN" altLang="en-US" sz="2000"/>
        </a:p>
      </dgm:t>
    </dgm:pt>
    <dgm:pt modelId="{564BA5AB-B33E-5447-8108-A8219FF7E61F}">
      <dgm:prSet phldrT="[文本]" custT="1"/>
      <dgm:spPr/>
      <dgm:t>
        <a:bodyPr/>
        <a:lstStyle/>
        <a:p>
          <a:r>
            <a:rPr lang="en-US" altLang="zh-CN" sz="2000" dirty="0"/>
            <a:t>……</a:t>
          </a:r>
          <a:endParaRPr lang="zh-CN" altLang="en-US" sz="2000" dirty="0"/>
        </a:p>
      </dgm:t>
    </dgm:pt>
    <dgm:pt modelId="{8431AFAA-020F-9045-BC97-DA74C4E2D485}" type="parTrans" cxnId="{28A7DABC-592B-6040-BC0B-1D905DF171B1}">
      <dgm:prSet/>
      <dgm:spPr/>
      <dgm:t>
        <a:bodyPr/>
        <a:lstStyle/>
        <a:p>
          <a:endParaRPr lang="zh-CN" altLang="en-US" sz="2000"/>
        </a:p>
      </dgm:t>
    </dgm:pt>
    <dgm:pt modelId="{0835A569-2AB4-194D-B7F5-74D840356A61}" type="sibTrans" cxnId="{28A7DABC-592B-6040-BC0B-1D905DF171B1}">
      <dgm:prSet/>
      <dgm:spPr/>
      <dgm:t>
        <a:bodyPr/>
        <a:lstStyle/>
        <a:p>
          <a:endParaRPr lang="zh-CN" altLang="en-US" sz="2000"/>
        </a:p>
      </dgm:t>
    </dgm:pt>
    <dgm:pt modelId="{49643329-D494-6A4A-833D-72672B68562A}" type="pres">
      <dgm:prSet presAssocID="{127D92D5-1CDB-9D4E-8665-A91276986120}" presName="composite" presStyleCnt="0">
        <dgm:presLayoutVars>
          <dgm:chMax val="5"/>
          <dgm:dir/>
          <dgm:resizeHandles val="exact"/>
        </dgm:presLayoutVars>
      </dgm:prSet>
      <dgm:spPr/>
    </dgm:pt>
    <dgm:pt modelId="{F29B48E2-33A9-A440-B7CC-87D8F5FF7590}" type="pres">
      <dgm:prSet presAssocID="{E7879799-8F0B-3248-BE5F-634AC55E57AC}" presName="circle1" presStyleLbl="lnNode1" presStyleIdx="0" presStyleCnt="3"/>
      <dgm:spPr>
        <a:solidFill>
          <a:schemeClr val="accent6">
            <a:lumMod val="75000"/>
          </a:schemeClr>
        </a:solidFill>
      </dgm:spPr>
    </dgm:pt>
    <dgm:pt modelId="{53054FE4-5AC2-4B4B-A0DC-5FB25912B75B}" type="pres">
      <dgm:prSet presAssocID="{E7879799-8F0B-3248-BE5F-634AC55E57AC}" presName="text1" presStyleLbl="revTx" presStyleIdx="0" presStyleCnt="3">
        <dgm:presLayoutVars>
          <dgm:bulletEnabled val="1"/>
        </dgm:presLayoutVars>
      </dgm:prSet>
      <dgm:spPr/>
    </dgm:pt>
    <dgm:pt modelId="{9221AA9E-FE23-8E43-8EF9-80366C99D59B}" type="pres">
      <dgm:prSet presAssocID="{E7879799-8F0B-3248-BE5F-634AC55E57AC}" presName="line1" presStyleLbl="callout" presStyleIdx="0" presStyleCnt="6"/>
      <dgm:spPr/>
    </dgm:pt>
    <dgm:pt modelId="{733D0AE6-0231-3C4B-B2CD-3D9B7E5A730E}" type="pres">
      <dgm:prSet presAssocID="{E7879799-8F0B-3248-BE5F-634AC55E57AC}" presName="d1" presStyleLbl="callout" presStyleIdx="1" presStyleCnt="6"/>
      <dgm:spPr/>
    </dgm:pt>
    <dgm:pt modelId="{641AA4CB-6386-E344-9F44-B750B931690A}" type="pres">
      <dgm:prSet presAssocID="{8BBA3D8D-8C27-B249-A4E3-42D40C022F1C}" presName="circle2" presStyleLbl="lnNode1" presStyleIdx="1" presStyleCnt="3"/>
      <dgm:spPr>
        <a:solidFill>
          <a:schemeClr val="accent4">
            <a:lumMod val="75000"/>
          </a:schemeClr>
        </a:solidFill>
      </dgm:spPr>
    </dgm:pt>
    <dgm:pt modelId="{0FE49508-2A9F-544B-B1D9-B5142D351107}" type="pres">
      <dgm:prSet presAssocID="{8BBA3D8D-8C27-B249-A4E3-42D40C022F1C}" presName="text2" presStyleLbl="revTx" presStyleIdx="1" presStyleCnt="3" custScaleX="111740" custScaleY="108281">
        <dgm:presLayoutVars>
          <dgm:bulletEnabled val="1"/>
        </dgm:presLayoutVars>
      </dgm:prSet>
      <dgm:spPr/>
    </dgm:pt>
    <dgm:pt modelId="{5C586933-7D64-E84A-B5AD-5C77C6D49404}" type="pres">
      <dgm:prSet presAssocID="{8BBA3D8D-8C27-B249-A4E3-42D40C022F1C}" presName="line2" presStyleLbl="callout" presStyleIdx="2" presStyleCnt="6"/>
      <dgm:spPr/>
    </dgm:pt>
    <dgm:pt modelId="{23F65E1B-674C-BE45-9765-2A1F70707D90}" type="pres">
      <dgm:prSet presAssocID="{8BBA3D8D-8C27-B249-A4E3-42D40C022F1C}" presName="d2" presStyleLbl="callout" presStyleIdx="3" presStyleCnt="6"/>
      <dgm:spPr/>
    </dgm:pt>
    <dgm:pt modelId="{ED99BD1D-7EF2-7A4E-B5A1-83C19D437BB5}" type="pres">
      <dgm:prSet presAssocID="{BD21468D-055F-9445-B6D3-2A262E9FCCB3}" presName="circle3" presStyleLbl="lnNode1" presStyleIdx="2" presStyleCnt="3"/>
      <dgm:spPr>
        <a:solidFill>
          <a:schemeClr val="accent1"/>
        </a:solidFill>
      </dgm:spPr>
    </dgm:pt>
    <dgm:pt modelId="{3DBA1EFF-4468-DE40-BC5B-9444CF8C69BE}" type="pres">
      <dgm:prSet presAssocID="{BD21468D-055F-9445-B6D3-2A262E9FCCB3}" presName="text3" presStyleLbl="revTx" presStyleIdx="2" presStyleCnt="3">
        <dgm:presLayoutVars>
          <dgm:bulletEnabled val="1"/>
        </dgm:presLayoutVars>
      </dgm:prSet>
      <dgm:spPr/>
    </dgm:pt>
    <dgm:pt modelId="{BA31E031-74A5-D644-9720-1302F9629EB9}" type="pres">
      <dgm:prSet presAssocID="{BD21468D-055F-9445-B6D3-2A262E9FCCB3}" presName="line3" presStyleLbl="callout" presStyleIdx="4" presStyleCnt="6"/>
      <dgm:spPr/>
    </dgm:pt>
    <dgm:pt modelId="{6B08AE42-7AF9-7C48-8B26-0ED5E213CD08}" type="pres">
      <dgm:prSet presAssocID="{BD21468D-055F-9445-B6D3-2A262E9FCCB3}" presName="d3" presStyleLbl="callout" presStyleIdx="5" presStyleCnt="6"/>
      <dgm:spPr/>
    </dgm:pt>
  </dgm:ptLst>
  <dgm:cxnLst>
    <dgm:cxn modelId="{14A63B04-2BDC-6A42-8B59-C7D50AE45C4F}" srcId="{127D92D5-1CDB-9D4E-8665-A91276986120}" destId="{BD21468D-055F-9445-B6D3-2A262E9FCCB3}" srcOrd="2" destOrd="0" parTransId="{F6E2C6DB-09A8-4B46-8FE2-74D77701DB4B}" sibTransId="{68D7FB9E-FFFB-5C46-881D-CD186E714140}"/>
    <dgm:cxn modelId="{CD5FB004-5DB9-834B-8317-3F6D103DB7F6}" type="presOf" srcId="{8BBA3D8D-8C27-B249-A4E3-42D40C022F1C}" destId="{0FE49508-2A9F-544B-B1D9-B5142D351107}" srcOrd="0" destOrd="0" presId="urn:microsoft.com/office/officeart/2005/8/layout/target1"/>
    <dgm:cxn modelId="{7E410806-B88E-1A46-B470-3881CA0FD564}" type="presOf" srcId="{7F46788E-59E6-6747-B440-ABBFF2874155}" destId="{3DBA1EFF-4468-DE40-BC5B-9444CF8C69BE}" srcOrd="0" destOrd="2" presId="urn:microsoft.com/office/officeart/2005/8/layout/target1"/>
    <dgm:cxn modelId="{A38A051F-8092-D444-8603-2788086CBE80}" srcId="{BD21468D-055F-9445-B6D3-2A262E9FCCB3}" destId="{7F46788E-59E6-6747-B440-ABBFF2874155}" srcOrd="1" destOrd="0" parTransId="{B6886445-A5D9-204B-983A-000F3CC43099}" sibTransId="{1B71B5DA-2958-924E-A12C-88B55987CC20}"/>
    <dgm:cxn modelId="{609E8D27-2330-E842-B5BA-E33D06ABBA08}" type="presOf" srcId="{D5871FF6-A4A3-264B-9392-22D86DB790ED}" destId="{3DBA1EFF-4468-DE40-BC5B-9444CF8C69BE}" srcOrd="0" destOrd="3" presId="urn:microsoft.com/office/officeart/2005/8/layout/target1"/>
    <dgm:cxn modelId="{3BEE2F48-46ED-FA45-89CF-2CB66EFAFA0E}" type="presOf" srcId="{127D92D5-1CDB-9D4E-8665-A91276986120}" destId="{49643329-D494-6A4A-833D-72672B68562A}" srcOrd="0" destOrd="0" presId="urn:microsoft.com/office/officeart/2005/8/layout/target1"/>
    <dgm:cxn modelId="{F838834B-EB3C-A04F-9EDB-BA21FAFA683F}" type="presOf" srcId="{617521DA-0A76-7149-ABEE-09E78A6E8BD0}" destId="{53054FE4-5AC2-4B4B-A0DC-5FB25912B75B}" srcOrd="0" destOrd="2" presId="urn:microsoft.com/office/officeart/2005/8/layout/target1"/>
    <dgm:cxn modelId="{E1F8B058-0BD8-FA4F-85C1-59272129AAE3}" type="presOf" srcId="{4244CF23-6A50-C44C-BA29-E49C3C665FCE}" destId="{53054FE4-5AC2-4B4B-A0DC-5FB25912B75B}" srcOrd="0" destOrd="1" presId="urn:microsoft.com/office/officeart/2005/8/layout/target1"/>
    <dgm:cxn modelId="{753B2D6F-C95A-F041-8DF8-2787531BDC29}" srcId="{BD21468D-055F-9445-B6D3-2A262E9FCCB3}" destId="{61355D5B-6AD9-A14F-B014-137D7CF8FCC7}" srcOrd="0" destOrd="0" parTransId="{A2B493D5-7BCA-4049-8A85-21A3CACDDF3B}" sibTransId="{0EA8B0C8-8BA8-8F40-8324-C611D60B2F62}"/>
    <dgm:cxn modelId="{9D623679-304D-E046-A4B4-E15AF79C3847}" type="presOf" srcId="{445A581F-31C7-F742-9302-6821061A4AB4}" destId="{0FE49508-2A9F-544B-B1D9-B5142D351107}" srcOrd="0" destOrd="1" presId="urn:microsoft.com/office/officeart/2005/8/layout/target1"/>
    <dgm:cxn modelId="{D9AD679B-B555-8B44-BE70-AFEF3A6DAA47}" srcId="{E7879799-8F0B-3248-BE5F-634AC55E57AC}" destId="{4244CF23-6A50-C44C-BA29-E49C3C665FCE}" srcOrd="0" destOrd="0" parTransId="{4ACB6864-6887-FC4D-A389-9E305E5FDA63}" sibTransId="{62A1BCF0-3448-3F4E-95C7-0A0E32F18C03}"/>
    <dgm:cxn modelId="{4664EFA4-BF2E-D742-9713-2E42C610C925}" type="presOf" srcId="{01439F8D-D2CB-7942-A236-9873AA3E8EE9}" destId="{3DBA1EFF-4468-DE40-BC5B-9444CF8C69BE}" srcOrd="0" destOrd="4" presId="urn:microsoft.com/office/officeart/2005/8/layout/target1"/>
    <dgm:cxn modelId="{D708FBA4-1CF9-344C-8970-9DBC0BD7E567}" srcId="{8BBA3D8D-8C27-B249-A4E3-42D40C022F1C}" destId="{1ACCF588-047A-9344-A70A-F3D4C04896CF}" srcOrd="1" destOrd="0" parTransId="{C568E773-D3EC-E44A-839A-77DF7EBE5C25}" sibTransId="{153F915D-A17B-DB4E-AEFB-A9595BC1083D}"/>
    <dgm:cxn modelId="{545E24A7-8DFB-4D46-9FE9-525807E38C8D}" type="presOf" srcId="{1ACCF588-047A-9344-A70A-F3D4C04896CF}" destId="{0FE49508-2A9F-544B-B1D9-B5142D351107}" srcOrd="0" destOrd="2" presId="urn:microsoft.com/office/officeart/2005/8/layout/target1"/>
    <dgm:cxn modelId="{A69383AC-A6C8-884E-8C91-753D01AC9B90}" type="presOf" srcId="{BD21468D-055F-9445-B6D3-2A262E9FCCB3}" destId="{3DBA1EFF-4468-DE40-BC5B-9444CF8C69BE}" srcOrd="0" destOrd="0" presId="urn:microsoft.com/office/officeart/2005/8/layout/target1"/>
    <dgm:cxn modelId="{28A7DABC-592B-6040-BC0B-1D905DF171B1}" srcId="{BD21468D-055F-9445-B6D3-2A262E9FCCB3}" destId="{564BA5AB-B33E-5447-8108-A8219FF7E61F}" srcOrd="4" destOrd="0" parTransId="{8431AFAA-020F-9045-BC97-DA74C4E2D485}" sibTransId="{0835A569-2AB4-194D-B7F5-74D840356A61}"/>
    <dgm:cxn modelId="{381848C9-03DB-AF42-86CD-34995FE0B272}" srcId="{127D92D5-1CDB-9D4E-8665-A91276986120}" destId="{E7879799-8F0B-3248-BE5F-634AC55E57AC}" srcOrd="0" destOrd="0" parTransId="{6EC3B2FC-9770-AD46-8DDB-710E4B8091A5}" sibTransId="{F89CAFFB-3147-2C40-8A34-EFD0B22F5FC1}"/>
    <dgm:cxn modelId="{FE0011CC-84A1-9C49-B5DE-82A981D11F1A}" srcId="{E7879799-8F0B-3248-BE5F-634AC55E57AC}" destId="{617521DA-0A76-7149-ABEE-09E78A6E8BD0}" srcOrd="1" destOrd="0" parTransId="{8B693B9A-C77B-9943-B2B1-1771B9EEBE8B}" sibTransId="{161CA89A-30A6-5745-9809-C8F074E85E80}"/>
    <dgm:cxn modelId="{2BBAB9D2-BB08-8747-BD2E-93D530282E53}" srcId="{127D92D5-1CDB-9D4E-8665-A91276986120}" destId="{8BBA3D8D-8C27-B249-A4E3-42D40C022F1C}" srcOrd="1" destOrd="0" parTransId="{F3345914-B534-AB4E-AB1C-55481D1DE081}" sibTransId="{748BE9C1-7971-B243-BA68-6A3BD217B900}"/>
    <dgm:cxn modelId="{3D817EDA-D343-3040-9009-8DB7C2D39A4B}" srcId="{BD21468D-055F-9445-B6D3-2A262E9FCCB3}" destId="{D5871FF6-A4A3-264B-9392-22D86DB790ED}" srcOrd="2" destOrd="0" parTransId="{56929E43-3CC1-3644-BB38-110B74521841}" sibTransId="{677B7E1D-3A70-F049-B853-5BA3256B7D55}"/>
    <dgm:cxn modelId="{D6CF7ADB-9D82-EF44-97DD-945C8AD8CF55}" type="presOf" srcId="{564BA5AB-B33E-5447-8108-A8219FF7E61F}" destId="{3DBA1EFF-4468-DE40-BC5B-9444CF8C69BE}" srcOrd="0" destOrd="5" presId="urn:microsoft.com/office/officeart/2005/8/layout/target1"/>
    <dgm:cxn modelId="{59BE7DE1-6ABB-4849-A6F7-418D13C0C71C}" srcId="{8BBA3D8D-8C27-B249-A4E3-42D40C022F1C}" destId="{445A581F-31C7-F742-9302-6821061A4AB4}" srcOrd="0" destOrd="0" parTransId="{C7B78AF3-C5B8-0C49-B671-7B64BB5BB243}" sibTransId="{294D7A87-F517-1848-A1EB-67622F9DD796}"/>
    <dgm:cxn modelId="{F89544E9-7067-054F-9E74-BEC322756672}" type="presOf" srcId="{61355D5B-6AD9-A14F-B014-137D7CF8FCC7}" destId="{3DBA1EFF-4468-DE40-BC5B-9444CF8C69BE}" srcOrd="0" destOrd="1" presId="urn:microsoft.com/office/officeart/2005/8/layout/target1"/>
    <dgm:cxn modelId="{06997BEC-3531-E54B-8385-6FF60A4B9BF5}" srcId="{BD21468D-055F-9445-B6D3-2A262E9FCCB3}" destId="{01439F8D-D2CB-7942-A236-9873AA3E8EE9}" srcOrd="3" destOrd="0" parTransId="{C7C13B21-BBB4-964E-918E-20B6AB832DF3}" sibTransId="{0E7D94F8-7143-0D47-ABF1-526250AF07E1}"/>
    <dgm:cxn modelId="{DBBF2BF9-12AE-4E49-B805-DFB9C7A8BCA4}" type="presOf" srcId="{E7879799-8F0B-3248-BE5F-634AC55E57AC}" destId="{53054FE4-5AC2-4B4B-A0DC-5FB25912B75B}" srcOrd="0" destOrd="0" presId="urn:microsoft.com/office/officeart/2005/8/layout/target1"/>
    <dgm:cxn modelId="{2F9FD350-AC30-054B-9B94-17E0C3144F24}" type="presParOf" srcId="{49643329-D494-6A4A-833D-72672B68562A}" destId="{F29B48E2-33A9-A440-B7CC-87D8F5FF7590}" srcOrd="0" destOrd="0" presId="urn:microsoft.com/office/officeart/2005/8/layout/target1"/>
    <dgm:cxn modelId="{E53B94D2-5B1C-354B-844D-3706E437FCA7}" type="presParOf" srcId="{49643329-D494-6A4A-833D-72672B68562A}" destId="{53054FE4-5AC2-4B4B-A0DC-5FB25912B75B}" srcOrd="1" destOrd="0" presId="urn:microsoft.com/office/officeart/2005/8/layout/target1"/>
    <dgm:cxn modelId="{2BACECFF-BA6D-1C4C-917C-FED886756608}" type="presParOf" srcId="{49643329-D494-6A4A-833D-72672B68562A}" destId="{9221AA9E-FE23-8E43-8EF9-80366C99D59B}" srcOrd="2" destOrd="0" presId="urn:microsoft.com/office/officeart/2005/8/layout/target1"/>
    <dgm:cxn modelId="{5926955A-1724-AF48-A3F5-13C964A26031}" type="presParOf" srcId="{49643329-D494-6A4A-833D-72672B68562A}" destId="{733D0AE6-0231-3C4B-B2CD-3D9B7E5A730E}" srcOrd="3" destOrd="0" presId="urn:microsoft.com/office/officeart/2005/8/layout/target1"/>
    <dgm:cxn modelId="{BB42ABFF-28ED-7449-83E9-29088AEF99CE}" type="presParOf" srcId="{49643329-D494-6A4A-833D-72672B68562A}" destId="{641AA4CB-6386-E344-9F44-B750B931690A}" srcOrd="4" destOrd="0" presId="urn:microsoft.com/office/officeart/2005/8/layout/target1"/>
    <dgm:cxn modelId="{12061C3D-5997-2945-8FC9-C43869538FF3}" type="presParOf" srcId="{49643329-D494-6A4A-833D-72672B68562A}" destId="{0FE49508-2A9F-544B-B1D9-B5142D351107}" srcOrd="5" destOrd="0" presId="urn:microsoft.com/office/officeart/2005/8/layout/target1"/>
    <dgm:cxn modelId="{92DEBC8D-54DE-4145-8CE9-2F55E7C117AE}" type="presParOf" srcId="{49643329-D494-6A4A-833D-72672B68562A}" destId="{5C586933-7D64-E84A-B5AD-5C77C6D49404}" srcOrd="6" destOrd="0" presId="urn:microsoft.com/office/officeart/2005/8/layout/target1"/>
    <dgm:cxn modelId="{D73FEB13-3419-BC4F-B92E-C6EE5A96764E}" type="presParOf" srcId="{49643329-D494-6A4A-833D-72672B68562A}" destId="{23F65E1B-674C-BE45-9765-2A1F70707D90}" srcOrd="7" destOrd="0" presId="urn:microsoft.com/office/officeart/2005/8/layout/target1"/>
    <dgm:cxn modelId="{720B8F7D-8E28-7549-B463-ACB3E2BE64F8}" type="presParOf" srcId="{49643329-D494-6A4A-833D-72672B68562A}" destId="{ED99BD1D-7EF2-7A4E-B5A1-83C19D437BB5}" srcOrd="8" destOrd="0" presId="urn:microsoft.com/office/officeart/2005/8/layout/target1"/>
    <dgm:cxn modelId="{BB5C39F7-0C92-1A43-9E61-1A4DC98055DD}" type="presParOf" srcId="{49643329-D494-6A4A-833D-72672B68562A}" destId="{3DBA1EFF-4468-DE40-BC5B-9444CF8C69BE}" srcOrd="9" destOrd="0" presId="urn:microsoft.com/office/officeart/2005/8/layout/target1"/>
    <dgm:cxn modelId="{0E806FE0-897C-3640-85BF-8E753513C55B}" type="presParOf" srcId="{49643329-D494-6A4A-833D-72672B68562A}" destId="{BA31E031-74A5-D644-9720-1302F9629EB9}" srcOrd="10" destOrd="0" presId="urn:microsoft.com/office/officeart/2005/8/layout/target1"/>
    <dgm:cxn modelId="{93D6A096-2AF2-AD46-80D8-62BE6F300C13}" type="presParOf" srcId="{49643329-D494-6A4A-833D-72672B68562A}" destId="{6B08AE42-7AF9-7C48-8B26-0ED5E213CD08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9BD1D-7EF2-7A4E-B5A1-83C19D437BB5}">
      <dsp:nvSpPr>
        <dsp:cNvPr id="0" name=""/>
        <dsp:cNvSpPr/>
      </dsp:nvSpPr>
      <dsp:spPr>
        <a:xfrm>
          <a:off x="1071736" y="1514856"/>
          <a:ext cx="4544568" cy="4544568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AA4CB-6386-E344-9F44-B750B931690A}">
      <dsp:nvSpPr>
        <dsp:cNvPr id="0" name=""/>
        <dsp:cNvSpPr/>
      </dsp:nvSpPr>
      <dsp:spPr>
        <a:xfrm>
          <a:off x="1980650" y="2423769"/>
          <a:ext cx="2726740" cy="2726740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B48E2-33A9-A440-B7CC-87D8F5FF7590}">
      <dsp:nvSpPr>
        <dsp:cNvPr id="0" name=""/>
        <dsp:cNvSpPr/>
      </dsp:nvSpPr>
      <dsp:spPr>
        <a:xfrm>
          <a:off x="2889563" y="3332683"/>
          <a:ext cx="908913" cy="90891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54FE4-5AC2-4B4B-A0DC-5FB25912B75B}">
      <dsp:nvSpPr>
        <dsp:cNvPr id="0" name=""/>
        <dsp:cNvSpPr/>
      </dsp:nvSpPr>
      <dsp:spPr>
        <a:xfrm>
          <a:off x="6373732" y="0"/>
          <a:ext cx="2272284" cy="132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数据库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计算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存储</a:t>
          </a:r>
        </a:p>
      </dsp:txBody>
      <dsp:txXfrm>
        <a:off x="6373732" y="0"/>
        <a:ext cx="2272284" cy="1325499"/>
      </dsp:txXfrm>
    </dsp:sp>
    <dsp:sp modelId="{9221AA9E-FE23-8E43-8EF9-80366C99D59B}">
      <dsp:nvSpPr>
        <dsp:cNvPr id="0" name=""/>
        <dsp:cNvSpPr/>
      </dsp:nvSpPr>
      <dsp:spPr>
        <a:xfrm>
          <a:off x="5805661" y="662749"/>
          <a:ext cx="568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0AE6-0231-3C4B-B2CD-3D9B7E5A730E}">
      <dsp:nvSpPr>
        <dsp:cNvPr id="0" name=""/>
        <dsp:cNvSpPr/>
      </dsp:nvSpPr>
      <dsp:spPr>
        <a:xfrm rot="5400000">
          <a:off x="3011888" y="995639"/>
          <a:ext cx="3123633" cy="245936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49508-2A9F-544B-B1D9-B5142D351107}">
      <dsp:nvSpPr>
        <dsp:cNvPr id="0" name=""/>
        <dsp:cNvSpPr/>
      </dsp:nvSpPr>
      <dsp:spPr>
        <a:xfrm>
          <a:off x="6240349" y="1270616"/>
          <a:ext cx="2539050" cy="1435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 err="1"/>
            <a:t>ShardingSphere</a:t>
          </a:r>
          <a:endParaRPr lang="zh-CN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SQL</a:t>
          </a:r>
          <a:r>
            <a:rPr lang="zh-CN" altLang="en-US" sz="2000" kern="1200" dirty="0"/>
            <a:t>解析</a:t>
          </a:r>
          <a:r>
            <a:rPr lang="en-US" altLang="zh-CN" sz="2000" kern="1200" dirty="0"/>
            <a:t>&amp;</a:t>
          </a:r>
          <a:r>
            <a:rPr lang="zh-CN" altLang="en-US" sz="2000" kern="1200" dirty="0"/>
            <a:t>改写</a:t>
          </a:r>
          <a:r>
            <a:rPr lang="en-US" altLang="zh-CN" sz="2000" kern="1200" dirty="0"/>
            <a:t>&amp;</a:t>
          </a:r>
          <a:r>
            <a:rPr lang="zh-CN" altLang="en-US" sz="2000" kern="1200" dirty="0"/>
            <a:t>路由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分布式事务</a:t>
          </a:r>
        </a:p>
      </dsp:txBody>
      <dsp:txXfrm>
        <a:off x="6240349" y="1270616"/>
        <a:ext cx="2539050" cy="1435263"/>
      </dsp:txXfrm>
    </dsp:sp>
    <dsp:sp modelId="{5C586933-7D64-E84A-B5AD-5C77C6D49404}">
      <dsp:nvSpPr>
        <dsp:cNvPr id="0" name=""/>
        <dsp:cNvSpPr/>
      </dsp:nvSpPr>
      <dsp:spPr>
        <a:xfrm>
          <a:off x="5805661" y="1988248"/>
          <a:ext cx="568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65E1B-674C-BE45-9765-2A1F70707D90}">
      <dsp:nvSpPr>
        <dsp:cNvPr id="0" name=""/>
        <dsp:cNvSpPr/>
      </dsp:nvSpPr>
      <dsp:spPr>
        <a:xfrm rot="5400000">
          <a:off x="3682363" y="2300460"/>
          <a:ext cx="2434070" cy="180798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A1EFF-4468-DE40-BC5B-9444CF8C69BE}">
      <dsp:nvSpPr>
        <dsp:cNvPr id="0" name=""/>
        <dsp:cNvSpPr/>
      </dsp:nvSpPr>
      <dsp:spPr>
        <a:xfrm>
          <a:off x="6373732" y="2650997"/>
          <a:ext cx="2272284" cy="132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拓展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高可用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数据脱敏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可观察性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弹性伸缩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……</a:t>
          </a:r>
          <a:endParaRPr lang="zh-CN" altLang="en-US" sz="2000" kern="1200" dirty="0"/>
        </a:p>
      </dsp:txBody>
      <dsp:txXfrm>
        <a:off x="6373732" y="2650997"/>
        <a:ext cx="2272284" cy="1325499"/>
      </dsp:txXfrm>
    </dsp:sp>
    <dsp:sp modelId="{BA31E031-74A5-D644-9720-1302F9629EB9}">
      <dsp:nvSpPr>
        <dsp:cNvPr id="0" name=""/>
        <dsp:cNvSpPr/>
      </dsp:nvSpPr>
      <dsp:spPr>
        <a:xfrm>
          <a:off x="5805661" y="3313747"/>
          <a:ext cx="568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8AE42-7AF9-7C48-8B26-0ED5E213CD08}">
      <dsp:nvSpPr>
        <dsp:cNvPr id="0" name=""/>
        <dsp:cNvSpPr/>
      </dsp:nvSpPr>
      <dsp:spPr>
        <a:xfrm rot="5400000">
          <a:off x="4353671" y="3604221"/>
          <a:ext cx="1739054" cy="115659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D3BF-542F-4012-ABC9-1D34BC130508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D4D1-07E2-4D43-9E58-89BC98254B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6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A03CE9-B42B-0047-8BA3-6D5584887C21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CF8795-29B4-F14F-ACEB-2623ECC926E6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FD1A66-A6AD-F943-A224-4E9B9F13B060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C80EF2-DE24-5F45-8075-1750E49F4A57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D152C5-33EB-B647-B5A8-254B67EB5BBA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20B3D-239E-9D44-BC14-F4ED61D4055B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5B91CD-2E88-7040-B4CA-213CEA3766A5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50DB61-8833-4346-A240-31809278B6F3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FD6B43D-38C1-5240-B0CC-2D895CEC145E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B63507-2814-0D40-9FF4-A097D781C195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CE1BA2E-9941-DD4F-99D9-B053E86830D5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34C4A0-20B3-9A49-B50D-B3FB967063F6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59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1263" y="2472308"/>
            <a:ext cx="7810188" cy="1913389"/>
          </a:xfrm>
          <a:prstGeom prst="rect">
            <a:avLst/>
          </a:prstGeom>
        </p:spPr>
        <p:txBody>
          <a:bodyPr lIns="91434" tIns="45717" rIns="91434" bIns="45717" anchor="ctr">
            <a:normAutofit/>
          </a:bodyPr>
          <a:lstStyle>
            <a:lvl1pPr>
              <a:defRPr sz="3792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D66CF2A-145C-DC46-AC91-8D3C87BFE77C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3EC3FD-808C-9D45-8F0A-56F374527250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CB8A05-B8D9-1B4F-A6BB-E676C4BA8891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00CAF4-0067-6E4F-98E0-B4D0ACC9EBD2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BB3BAA-6B83-0E4D-95BD-36DF456A122E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365BD96-A405-F746-8FB1-8A087FCC41A5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034CDA7-6273-5C46-B940-9996F23B4F41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05F72C-A179-9D4C-AF6A-05082D298BE1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7416E02-926D-2C49-B6EF-F737974CFBA8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EBD0EB-6ED0-2140-9D96-F87453B76D7C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B40051-6BBE-4D47-A33E-2100D2EC35BF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509D9D-65CD-C541-880A-2B3DCA08D2A7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hardingsphere.apache.org/community/en/poweredby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s.cornell.edu/andru/cs711/2002fa/reading/sagas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5AB88C6B-590F-AC4F-9442-4D575E5BE8AA}"/>
              </a:ext>
            </a:extLst>
          </p:cNvPr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6B220D-56D6-0140-846F-3246FA1BA046}"/>
              </a:ext>
            </a:extLst>
          </p:cNvPr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A4B15B3-ACBA-C748-93A8-E0967774CB92}"/>
              </a:ext>
            </a:extLst>
          </p:cNvPr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050CF12-928D-C24D-A6CE-DA35B89C8134}"/>
              </a:ext>
            </a:extLst>
          </p:cNvPr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9688773-FBC5-2947-8659-8D1C7462155B}"/>
              </a:ext>
            </a:extLst>
          </p:cNvPr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C52AD9-1D82-E140-8258-97609746434A}"/>
              </a:ext>
            </a:extLst>
          </p:cNvPr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9BF942-B80A-5943-AF79-66C1CD7C9357}"/>
              </a:ext>
            </a:extLst>
          </p:cNvPr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DC1A248-41D4-2345-AE17-3AA934CFAA0A}"/>
              </a:ext>
            </a:extLst>
          </p:cNvPr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42285E-C7A2-CA4E-8B9D-3BD5B1C389E2}"/>
              </a:ext>
            </a:extLst>
          </p:cNvPr>
          <p:cNvSpPr txBox="1"/>
          <p:nvPr/>
        </p:nvSpPr>
        <p:spPr>
          <a:xfrm>
            <a:off x="2414016" y="2389632"/>
            <a:ext cx="6516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架构及规划</a:t>
            </a:r>
          </a:p>
        </p:txBody>
      </p:sp>
      <p:sp>
        <p:nvSpPr>
          <p:cNvPr id="41" name="Copyright Notice">
            <a:extLst>
              <a:ext uri="{FF2B5EF4-FFF2-40B4-BE49-F238E27FC236}">
                <a16:creationId xmlns:a16="http://schemas.microsoft.com/office/drawing/2014/main" id="{89CC28D4-4562-E246-8CA8-B48F4398C245}"/>
              </a:ext>
            </a:extLst>
          </p:cNvPr>
          <p:cNvSpPr>
            <a:spLocks/>
          </p:cNvSpPr>
          <p:nvPr/>
        </p:nvSpPr>
        <p:spPr bwMode="auto">
          <a:xfrm>
            <a:off x="4144419" y="4841319"/>
            <a:ext cx="3903166" cy="92720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京东数科</a:t>
            </a:r>
            <a:r>
              <a:rPr lang="en-US" altLang="zh-CN" sz="28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潘娟</a:t>
            </a:r>
            <a:endParaRPr lang="en-US" altLang="zh-CN" sz="28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cap="small" dirty="0" err="1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panjuan@apache.org</a:t>
            </a:r>
            <a:endParaRPr lang="en-US" altLang="zh-CN" sz="28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4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902448-3F93-5246-92C7-903E1743CA47}"/>
              </a:ext>
            </a:extLst>
          </p:cNvPr>
          <p:cNvGrpSpPr/>
          <p:nvPr/>
        </p:nvGrpSpPr>
        <p:grpSpPr>
          <a:xfrm>
            <a:off x="624190" y="748541"/>
            <a:ext cx="10943621" cy="4983474"/>
            <a:chOff x="626437" y="-232541"/>
            <a:chExt cx="10821851" cy="6361544"/>
          </a:xfrm>
        </p:grpSpPr>
        <p:sp>
          <p:nvSpPr>
            <p:cNvPr id="2" name="文本框 146">
              <a:extLst>
                <a:ext uri="{FF2B5EF4-FFF2-40B4-BE49-F238E27FC236}">
                  <a16:creationId xmlns:a16="http://schemas.microsoft.com/office/drawing/2014/main" id="{FE8823E4-930C-0B49-B2DB-F265F10FD607}"/>
                </a:ext>
              </a:extLst>
            </p:cNvPr>
            <p:cNvSpPr txBox="1"/>
            <p:nvPr/>
          </p:nvSpPr>
          <p:spPr>
            <a:xfrm>
              <a:off x="626437" y="-232541"/>
              <a:ext cx="1871962" cy="481819"/>
            </a:xfrm>
            <a:prstGeom prst="rect">
              <a:avLst/>
            </a:prstGeom>
            <a:noFill/>
          </p:spPr>
          <p:txBody>
            <a:bodyPr wrap="square" lIns="48727" tIns="24369" rIns="48727" bIns="24369" rtlCol="0">
              <a:spAutoFit/>
            </a:bodyPr>
            <a:lstStyle/>
            <a:p>
              <a:pPr defTabSz="487205"/>
              <a:r>
                <a:rPr lang="zh-CN" altLang="en-US" sz="2133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社区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8AD13D5-218E-3946-AABE-1A1F3334C1A6}"/>
                </a:ext>
              </a:extLst>
            </p:cNvPr>
            <p:cNvSpPr txBox="1"/>
            <p:nvPr/>
          </p:nvSpPr>
          <p:spPr>
            <a:xfrm>
              <a:off x="9277466" y="3426808"/>
              <a:ext cx="878381" cy="32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5A6A29B-901C-5144-9BA0-449336E59FF9}"/>
                </a:ext>
              </a:extLst>
            </p:cNvPr>
            <p:cNvGrpSpPr/>
            <p:nvPr/>
          </p:nvGrpSpPr>
          <p:grpSpPr>
            <a:xfrm>
              <a:off x="3266244" y="1642768"/>
              <a:ext cx="3363155" cy="1021950"/>
              <a:chOff x="1656901" y="751986"/>
              <a:chExt cx="5519232" cy="15217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597008-2767-5A4B-BA23-39B06F47D2DA}"/>
                  </a:ext>
                </a:extLst>
              </p:cNvPr>
              <p:cNvSpPr/>
              <p:nvPr/>
            </p:nvSpPr>
            <p:spPr>
              <a:xfrm>
                <a:off x="1656901" y="751986"/>
                <a:ext cx="5519232" cy="152173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功能特性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6F78D3-AF4B-F045-91C0-3525DE8BBAA8}"/>
                  </a:ext>
                </a:extLst>
              </p:cNvPr>
              <p:cNvSpPr/>
              <p:nvPr/>
            </p:nvSpPr>
            <p:spPr>
              <a:xfrm>
                <a:off x="1981378" y="1192306"/>
                <a:ext cx="1601388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数据分片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5E6366D-35BD-B340-BE40-E02ED32DF60C}"/>
                  </a:ext>
                </a:extLst>
              </p:cNvPr>
              <p:cNvSpPr/>
              <p:nvPr/>
            </p:nvSpPr>
            <p:spPr>
              <a:xfrm>
                <a:off x="5052198" y="1192306"/>
                <a:ext cx="1601388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分布式事务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2C28E7-A656-364F-A8BD-D63B685B1E9D}"/>
                  </a:ext>
                </a:extLst>
              </p:cNvPr>
              <p:cNvSpPr/>
              <p:nvPr/>
            </p:nvSpPr>
            <p:spPr>
              <a:xfrm>
                <a:off x="1995807" y="1673262"/>
                <a:ext cx="1586683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分布式治理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E18240-EF4E-7147-930A-92BA164C8037}"/>
                  </a:ext>
                </a:extLst>
              </p:cNvPr>
              <p:cNvSpPr/>
              <p:nvPr/>
            </p:nvSpPr>
            <p:spPr>
              <a:xfrm>
                <a:off x="5051714" y="1684507"/>
                <a:ext cx="1591727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弹性扩展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6384AF5-85DB-0049-95F1-07B4BE7F938D}"/>
                </a:ext>
              </a:extLst>
            </p:cNvPr>
            <p:cNvGrpSpPr/>
            <p:nvPr/>
          </p:nvGrpSpPr>
          <p:grpSpPr>
            <a:xfrm>
              <a:off x="3266244" y="446412"/>
              <a:ext cx="3363155" cy="883229"/>
              <a:chOff x="1656901" y="3194995"/>
              <a:chExt cx="5519232" cy="11521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AB554D-F80C-0A41-BABC-3FC789A870CB}"/>
                  </a:ext>
                </a:extLst>
              </p:cNvPr>
              <p:cNvSpPr/>
              <p:nvPr/>
            </p:nvSpPr>
            <p:spPr>
              <a:xfrm>
                <a:off x="1656901" y="3194995"/>
                <a:ext cx="5519232" cy="115212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接入端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B554A2-EC6E-F541-85D1-37058B98F09D}"/>
                  </a:ext>
                </a:extLst>
              </p:cNvPr>
              <p:cNvSpPr/>
              <p:nvPr/>
            </p:nvSpPr>
            <p:spPr>
              <a:xfrm>
                <a:off x="2018926" y="3671311"/>
                <a:ext cx="1932119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Sharding-JDBC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F57A948-FB39-7347-BF0D-CDD9B2BE0FDB}"/>
                  </a:ext>
                </a:extLst>
              </p:cNvPr>
              <p:cNvSpPr/>
              <p:nvPr/>
            </p:nvSpPr>
            <p:spPr>
              <a:xfrm>
                <a:off x="4884734" y="3671311"/>
                <a:ext cx="1932119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Sharding-Proxy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E7568F4F-48B5-954F-9F4A-4D6D68B25097}"/>
                </a:ext>
              </a:extLst>
            </p:cNvPr>
            <p:cNvSpPr/>
            <p:nvPr/>
          </p:nvSpPr>
          <p:spPr>
            <a:xfrm>
              <a:off x="8243072" y="3232200"/>
              <a:ext cx="3205216" cy="1205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Apache</a:t>
              </a:r>
              <a:endParaRPr kumimoji="1" lang="zh-CN" altLang="en-US" sz="1067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067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ShardingSphere</a:t>
              </a:r>
              <a:endPara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067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（开源分布式数据库中间件平台）</a:t>
              </a:r>
            </a:p>
          </p:txBody>
        </p:sp>
        <p:sp>
          <p:nvSpPr>
            <p:cNvPr id="16" name="加号 15">
              <a:extLst>
                <a:ext uri="{FF2B5EF4-FFF2-40B4-BE49-F238E27FC236}">
                  <a16:creationId xmlns:a16="http://schemas.microsoft.com/office/drawing/2014/main" id="{58ECC38E-4437-1F46-A32E-737B3B9AD294}"/>
                </a:ext>
              </a:extLst>
            </p:cNvPr>
            <p:cNvSpPr/>
            <p:nvPr/>
          </p:nvSpPr>
          <p:spPr>
            <a:xfrm>
              <a:off x="4589171" y="4480666"/>
              <a:ext cx="709982" cy="638593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24EF4B-2F71-144C-902D-D99D65DD8851}"/>
                </a:ext>
              </a:extLst>
            </p:cNvPr>
            <p:cNvGrpSpPr/>
            <p:nvPr/>
          </p:nvGrpSpPr>
          <p:grpSpPr>
            <a:xfrm>
              <a:off x="3266242" y="5177718"/>
              <a:ext cx="3363155" cy="951285"/>
              <a:chOff x="1656899" y="5227202"/>
              <a:chExt cx="5519232" cy="11521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90CC0F9-B6F9-3346-A2B8-980AEA20A568}"/>
                  </a:ext>
                </a:extLst>
              </p:cNvPr>
              <p:cNvSpPr/>
              <p:nvPr/>
            </p:nvSpPr>
            <p:spPr>
              <a:xfrm>
                <a:off x="1656899" y="5227202"/>
                <a:ext cx="5519232" cy="11521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活跃社区</a:t>
                </a:r>
              </a:p>
            </p:txBody>
          </p:sp>
          <p:pic>
            <p:nvPicPr>
              <p:cNvPr id="19" name="图形 18" descr="男性形象 ">
                <a:extLst>
                  <a:ext uri="{FF2B5EF4-FFF2-40B4-BE49-F238E27FC236}">
                    <a16:creationId xmlns:a16="http://schemas.microsoft.com/office/drawing/2014/main" id="{4EA4ADA3-F27C-DA43-B8CC-142AE9D65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9660" y="5485086"/>
                <a:ext cx="743744" cy="729683"/>
              </a:xfrm>
              <a:prstGeom prst="rect">
                <a:avLst/>
              </a:prstGeom>
            </p:spPr>
          </p:pic>
          <p:pic>
            <p:nvPicPr>
              <p:cNvPr id="20" name="图形 19" descr="女性形象">
                <a:extLst>
                  <a:ext uri="{FF2B5EF4-FFF2-40B4-BE49-F238E27FC236}">
                    <a16:creationId xmlns:a16="http://schemas.microsoft.com/office/drawing/2014/main" id="{2581BB65-B14E-9446-BA53-74DD886FE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38644" y="5475204"/>
                <a:ext cx="732424" cy="718576"/>
              </a:xfrm>
              <a:prstGeom prst="rect">
                <a:avLst/>
              </a:prstGeom>
            </p:spPr>
          </p:pic>
          <p:pic>
            <p:nvPicPr>
              <p:cNvPr id="21" name="图形 20" descr="女学生">
                <a:extLst>
                  <a:ext uri="{FF2B5EF4-FFF2-40B4-BE49-F238E27FC236}">
                    <a16:creationId xmlns:a16="http://schemas.microsoft.com/office/drawing/2014/main" id="{1794DC46-2E89-F94D-A708-8FA372577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49941" y="5368805"/>
                <a:ext cx="912920" cy="895660"/>
              </a:xfrm>
              <a:prstGeom prst="rect">
                <a:avLst/>
              </a:prstGeom>
            </p:spPr>
          </p:pic>
          <p:pic>
            <p:nvPicPr>
              <p:cNvPr id="22" name="图形 21" descr="男学生">
                <a:extLst>
                  <a:ext uri="{FF2B5EF4-FFF2-40B4-BE49-F238E27FC236}">
                    <a16:creationId xmlns:a16="http://schemas.microsoft.com/office/drawing/2014/main" id="{C341A2A7-482D-6E45-AC22-0B0A010BC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33649" y="5431178"/>
                <a:ext cx="849345" cy="833287"/>
              </a:xfrm>
              <a:prstGeom prst="rect">
                <a:avLst/>
              </a:prstGeom>
            </p:spPr>
          </p:pic>
        </p:grp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18EEF448-4185-F048-B29A-A1D3D22D1EF7}"/>
                </a:ext>
              </a:extLst>
            </p:cNvPr>
            <p:cNvSpPr/>
            <p:nvPr/>
          </p:nvSpPr>
          <p:spPr>
            <a:xfrm>
              <a:off x="7401295" y="1343554"/>
              <a:ext cx="534640" cy="4655515"/>
            </a:xfrm>
            <a:prstGeom prst="rightBrace">
              <a:avLst>
                <a:gd name="adj1" fmla="val 8333"/>
                <a:gd name="adj2" fmla="val 49086"/>
              </a:avLst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0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4877FA9-D1F7-D648-81CE-1F2440B39A69}"/>
                </a:ext>
              </a:extLst>
            </p:cNvPr>
            <p:cNvGrpSpPr/>
            <p:nvPr/>
          </p:nvGrpSpPr>
          <p:grpSpPr>
            <a:xfrm>
              <a:off x="3266244" y="3020767"/>
              <a:ext cx="3363155" cy="1021950"/>
              <a:chOff x="1656901" y="751986"/>
              <a:chExt cx="5519232" cy="152173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A88C372-FBEA-0846-B5D8-CB830302DB49}"/>
                  </a:ext>
                </a:extLst>
              </p:cNvPr>
              <p:cNvSpPr/>
              <p:nvPr/>
            </p:nvSpPr>
            <p:spPr>
              <a:xfrm>
                <a:off x="1656901" y="751986"/>
                <a:ext cx="5519232" cy="15217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数据库集群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DAD099-9B55-4A44-9C71-A278383C590A}"/>
                  </a:ext>
                </a:extLst>
              </p:cNvPr>
              <p:cNvSpPr/>
              <p:nvPr/>
            </p:nvSpPr>
            <p:spPr>
              <a:xfrm>
                <a:off x="1981378" y="1192306"/>
                <a:ext cx="1601388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MySQL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6C8383C-8E02-304B-92B1-9A6749B1861E}"/>
                  </a:ext>
                </a:extLst>
              </p:cNvPr>
              <p:cNvSpPr/>
              <p:nvPr/>
            </p:nvSpPr>
            <p:spPr>
              <a:xfrm>
                <a:off x="5052198" y="1192306"/>
                <a:ext cx="1601388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PostgreSQL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DD7958-55E0-AF4C-952D-71354775D662}"/>
                  </a:ext>
                </a:extLst>
              </p:cNvPr>
              <p:cNvSpPr/>
              <p:nvPr/>
            </p:nvSpPr>
            <p:spPr>
              <a:xfrm>
                <a:off x="1995807" y="1673262"/>
                <a:ext cx="1586683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Oracle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E631ED2-882D-1D44-8532-7A6544BD136B}"/>
                  </a:ext>
                </a:extLst>
              </p:cNvPr>
              <p:cNvSpPr/>
              <p:nvPr/>
            </p:nvSpPr>
            <p:spPr>
              <a:xfrm>
                <a:off x="5051714" y="1684507"/>
                <a:ext cx="1591727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SQL</a:t>
                </a: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Server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0" name="上箭头 29">
              <a:extLst>
                <a:ext uri="{FF2B5EF4-FFF2-40B4-BE49-F238E27FC236}">
                  <a16:creationId xmlns:a16="http://schemas.microsoft.com/office/drawing/2014/main" id="{5AE6F531-1EEB-7A4D-9BB7-EFE95E75127A}"/>
                </a:ext>
              </a:extLst>
            </p:cNvPr>
            <p:cNvSpPr/>
            <p:nvPr/>
          </p:nvSpPr>
          <p:spPr>
            <a:xfrm rot="10800000">
              <a:off x="4824375" y="2699387"/>
              <a:ext cx="246888" cy="286711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/>
            </a:p>
          </p:txBody>
        </p:sp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E4BBFB61-43E1-6E44-ABB4-D0C597116B14}"/>
                </a:ext>
              </a:extLst>
            </p:cNvPr>
            <p:cNvSpPr/>
            <p:nvPr/>
          </p:nvSpPr>
          <p:spPr>
            <a:xfrm rot="10800000">
              <a:off x="4820718" y="1351176"/>
              <a:ext cx="246888" cy="286711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56176B-C81B-E14B-9B6E-F609E5BECD08}"/>
                </a:ext>
              </a:extLst>
            </p:cNvPr>
            <p:cNvSpPr/>
            <p:nvPr/>
          </p:nvSpPr>
          <p:spPr>
            <a:xfrm>
              <a:off x="2968542" y="249278"/>
              <a:ext cx="3962610" cy="39938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54767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146"/>
          <p:cNvSpPr txBox="1"/>
          <p:nvPr/>
        </p:nvSpPr>
        <p:spPr>
          <a:xfrm>
            <a:off x="388123" y="947220"/>
            <a:ext cx="687601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782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贡献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9E30B-3906-4342-BB2A-73E378FC5F0C}"/>
              </a:ext>
            </a:extLst>
          </p:cNvPr>
          <p:cNvSpPr txBox="1"/>
          <p:nvPr/>
        </p:nvSpPr>
        <p:spPr>
          <a:xfrm>
            <a:off x="7958022" y="3718512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04C3F-2674-9441-89CD-58C01C5E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95" y="3168263"/>
            <a:ext cx="2882911" cy="1864283"/>
          </a:xfrm>
          <a:prstGeom prst="rect">
            <a:avLst/>
          </a:prstGeom>
        </p:spPr>
      </p:pic>
      <p:sp>
        <p:nvSpPr>
          <p:cNvPr id="9" name="椭圆形标注 8">
            <a:extLst>
              <a:ext uri="{FF2B5EF4-FFF2-40B4-BE49-F238E27FC236}">
                <a16:creationId xmlns:a16="http://schemas.microsoft.com/office/drawing/2014/main" id="{F4E56DAE-1E35-4B4D-8531-F67C3A5B785B}"/>
              </a:ext>
            </a:extLst>
          </p:cNvPr>
          <p:cNvSpPr/>
          <p:nvPr/>
        </p:nvSpPr>
        <p:spPr bwMode="auto">
          <a:xfrm rot="1637062">
            <a:off x="8171455" y="3617409"/>
            <a:ext cx="1049804" cy="591297"/>
          </a:xfrm>
          <a:prstGeom prst="wedgeEllipseCallout">
            <a:avLst>
              <a:gd name="adj1" fmla="val -44634"/>
              <a:gd name="adj2" fmla="val 5374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Coding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2" name="椭圆形标注 11">
            <a:extLst>
              <a:ext uri="{FF2B5EF4-FFF2-40B4-BE49-F238E27FC236}">
                <a16:creationId xmlns:a16="http://schemas.microsoft.com/office/drawing/2014/main" id="{4EB5709F-C0E1-8746-B138-9063F5A49FEC}"/>
              </a:ext>
            </a:extLst>
          </p:cNvPr>
          <p:cNvSpPr/>
          <p:nvPr/>
        </p:nvSpPr>
        <p:spPr bwMode="auto">
          <a:xfrm rot="2858090">
            <a:off x="7699065" y="4563290"/>
            <a:ext cx="1317674" cy="916580"/>
          </a:xfrm>
          <a:prstGeom prst="wedgeEllipseCallo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Issue</a:t>
            </a:r>
            <a:r>
              <a:rPr kumimoji="1" lang="zh-CN" altLang="en-US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Investigate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3" name="椭圆形标注 12">
            <a:extLst>
              <a:ext uri="{FF2B5EF4-FFF2-40B4-BE49-F238E27FC236}">
                <a16:creationId xmlns:a16="http://schemas.microsoft.com/office/drawing/2014/main" id="{1CDB4E50-3416-6E4A-8743-EDADC7E2FA3F}"/>
              </a:ext>
            </a:extLst>
          </p:cNvPr>
          <p:cNvSpPr/>
          <p:nvPr/>
        </p:nvSpPr>
        <p:spPr bwMode="auto">
          <a:xfrm rot="21292112">
            <a:off x="6232004" y="2273728"/>
            <a:ext cx="1338028" cy="670939"/>
          </a:xfrm>
          <a:prstGeom prst="wedgeEllipse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Document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4" name="椭圆形标注 13">
            <a:extLst>
              <a:ext uri="{FF2B5EF4-FFF2-40B4-BE49-F238E27FC236}">
                <a16:creationId xmlns:a16="http://schemas.microsoft.com/office/drawing/2014/main" id="{C3025AB1-D7D3-8A4D-B3C8-11AED1C956C7}"/>
              </a:ext>
            </a:extLst>
          </p:cNvPr>
          <p:cNvSpPr/>
          <p:nvPr/>
        </p:nvSpPr>
        <p:spPr bwMode="auto">
          <a:xfrm rot="19697772">
            <a:off x="3490479" y="1721127"/>
            <a:ext cx="1028105" cy="835733"/>
          </a:xfrm>
          <a:prstGeom prst="wedgeEllipseCallout">
            <a:avLst>
              <a:gd name="adj1" fmla="val 11218"/>
              <a:gd name="adj2" fmla="val 6431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Website</a:t>
            </a:r>
            <a:endParaRPr kumimoji="1" lang="en-US" altLang="zh-CN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Design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5" name="椭圆形标注 14">
            <a:extLst>
              <a:ext uri="{FF2B5EF4-FFF2-40B4-BE49-F238E27FC236}">
                <a16:creationId xmlns:a16="http://schemas.microsoft.com/office/drawing/2014/main" id="{482B0995-B30C-4846-8FAF-31098BA78926}"/>
              </a:ext>
            </a:extLst>
          </p:cNvPr>
          <p:cNvSpPr/>
          <p:nvPr/>
        </p:nvSpPr>
        <p:spPr bwMode="auto">
          <a:xfrm rot="20421195">
            <a:off x="3239426" y="3934753"/>
            <a:ext cx="896296" cy="761797"/>
          </a:xfrm>
          <a:prstGeom prst="wedgeEllipseCallout">
            <a:avLst>
              <a:gd name="adj1" fmla="val 48159"/>
              <a:gd name="adj2" fmla="val 4763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Share</a:t>
            </a:r>
          </a:p>
        </p:txBody>
      </p:sp>
      <p:sp>
        <p:nvSpPr>
          <p:cNvPr id="16" name="椭圆形标注 15">
            <a:extLst>
              <a:ext uri="{FF2B5EF4-FFF2-40B4-BE49-F238E27FC236}">
                <a16:creationId xmlns:a16="http://schemas.microsoft.com/office/drawing/2014/main" id="{1F6649E2-0772-AF46-A65F-FCA4B520CB80}"/>
              </a:ext>
            </a:extLst>
          </p:cNvPr>
          <p:cNvSpPr/>
          <p:nvPr/>
        </p:nvSpPr>
        <p:spPr bwMode="auto">
          <a:xfrm rot="19697772">
            <a:off x="4785936" y="1435547"/>
            <a:ext cx="1378647" cy="971909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Any Thing</a:t>
            </a:r>
          </a:p>
        </p:txBody>
      </p:sp>
      <p:sp>
        <p:nvSpPr>
          <p:cNvPr id="17" name="椭圆形标注 16">
            <a:extLst>
              <a:ext uri="{FF2B5EF4-FFF2-40B4-BE49-F238E27FC236}">
                <a16:creationId xmlns:a16="http://schemas.microsoft.com/office/drawing/2014/main" id="{55AD0F47-1EEA-9744-A452-2C4131F4FCE2}"/>
              </a:ext>
            </a:extLst>
          </p:cNvPr>
          <p:cNvSpPr/>
          <p:nvPr/>
        </p:nvSpPr>
        <p:spPr bwMode="auto">
          <a:xfrm rot="20421195">
            <a:off x="2623310" y="3028034"/>
            <a:ext cx="1182686" cy="721902"/>
          </a:xfrm>
          <a:prstGeom prst="wedgeEllipseCallout">
            <a:avLst>
              <a:gd name="adj1" fmla="val 45704"/>
              <a:gd name="adj2" fmla="val 5263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Answer</a:t>
            </a:r>
            <a:r>
              <a:rPr kumimoji="1" lang="zh-CN" altLang="en-US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Question</a:t>
            </a:r>
          </a:p>
        </p:txBody>
      </p:sp>
      <p:sp>
        <p:nvSpPr>
          <p:cNvPr id="18" name="椭圆形标注 17">
            <a:extLst>
              <a:ext uri="{FF2B5EF4-FFF2-40B4-BE49-F238E27FC236}">
                <a16:creationId xmlns:a16="http://schemas.microsoft.com/office/drawing/2014/main" id="{1CDB4E50-3416-6E4A-8743-EDADC7E2FA3F}"/>
              </a:ext>
            </a:extLst>
          </p:cNvPr>
          <p:cNvSpPr/>
          <p:nvPr/>
        </p:nvSpPr>
        <p:spPr bwMode="auto">
          <a:xfrm rot="21292112">
            <a:off x="7306993" y="2906527"/>
            <a:ext cx="1338028" cy="670939"/>
          </a:xfrm>
          <a:prstGeom prst="wedgeEllipseCallout">
            <a:avLst>
              <a:gd name="adj1" fmla="val -60661"/>
              <a:gd name="adj2" fmla="val 34168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Translate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3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0910" y="5097926"/>
            <a:ext cx="9342568" cy="44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318" dirty="0">
                <a:hlinkClick r:id="rId2"/>
              </a:rPr>
              <a:t>https://shardingsphere.apache.org/community/en/poweredby/</a:t>
            </a:r>
            <a:endParaRPr kumimoji="1" lang="zh-CN" altLang="en-US" sz="2318" dirty="0"/>
          </a:p>
        </p:txBody>
      </p:sp>
      <p:pic>
        <p:nvPicPr>
          <p:cNvPr id="1026" name="Picture 2" descr="ser-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44" y="719667"/>
            <a:ext cx="9511547" cy="445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0" cy="2351669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46968" y="2414401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Entry_2">
            <a:hlinkClick r:id="" action="ppaction://noaction"/>
          </p:cNvPr>
          <p:cNvSpPr txBox="1"/>
          <p:nvPr>
            <p:custDataLst>
              <p:tags r:id="rId4"/>
            </p:custDataLst>
          </p:nvPr>
        </p:nvSpPr>
        <p:spPr>
          <a:xfrm>
            <a:off x="6446968" y="3088387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社区与开源</a:t>
            </a: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46967" y="3762374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</a:p>
        </p:txBody>
      </p:sp>
      <p:sp>
        <p:nvSpPr>
          <p:cNvPr id="8" name="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868419" y="3799815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A95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 dirty="0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2659FD0-8035-F040-ACF5-9C602CDBD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872491"/>
              </p:ext>
            </p:extLst>
          </p:nvPr>
        </p:nvGraphicFramePr>
        <p:xfrm>
          <a:off x="1719073" y="268225"/>
          <a:ext cx="9851136" cy="60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146">
            <a:extLst>
              <a:ext uri="{FF2B5EF4-FFF2-40B4-BE49-F238E27FC236}">
                <a16:creationId xmlns:a16="http://schemas.microsoft.com/office/drawing/2014/main" id="{A14F2ECD-53E6-6142-A50A-43F72BFA0066}"/>
              </a:ext>
            </a:extLst>
          </p:cNvPr>
          <p:cNvSpPr txBox="1"/>
          <p:nvPr/>
        </p:nvSpPr>
        <p:spPr>
          <a:xfrm>
            <a:off x="194798" y="1017741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架构层级</a:t>
            </a:r>
          </a:p>
        </p:txBody>
      </p:sp>
    </p:spTree>
    <p:extLst>
      <p:ext uri="{BB962C8B-B14F-4D97-AF65-F5344CB8AC3E}">
        <p14:creationId xmlns:p14="http://schemas.microsoft.com/office/powerpoint/2010/main" val="11339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6"/>
          <p:cNvSpPr txBox="1"/>
          <p:nvPr/>
        </p:nvSpPr>
        <p:spPr>
          <a:xfrm>
            <a:off x="426161" y="1035631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内核能力</a:t>
            </a:r>
          </a:p>
        </p:txBody>
      </p:sp>
      <p:sp>
        <p:nvSpPr>
          <p:cNvPr id="4" name="矩形 3"/>
          <p:cNvSpPr/>
          <p:nvPr/>
        </p:nvSpPr>
        <p:spPr>
          <a:xfrm>
            <a:off x="7755850" y="1432794"/>
            <a:ext cx="1744787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解析</a:t>
            </a:r>
          </a:p>
        </p:txBody>
      </p:sp>
      <p:sp>
        <p:nvSpPr>
          <p:cNvPr id="5" name="矩形 4"/>
          <p:cNvSpPr/>
          <p:nvPr/>
        </p:nvSpPr>
        <p:spPr>
          <a:xfrm>
            <a:off x="7759906" y="3184373"/>
            <a:ext cx="1740730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改写</a:t>
            </a:r>
          </a:p>
        </p:txBody>
      </p:sp>
      <p:sp>
        <p:nvSpPr>
          <p:cNvPr id="6" name="矩形 5"/>
          <p:cNvSpPr/>
          <p:nvPr/>
        </p:nvSpPr>
        <p:spPr>
          <a:xfrm>
            <a:off x="9734652" y="1432794"/>
            <a:ext cx="1746117" cy="2194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18" dirty="0">
                <a:ea typeface="微软雅黑" pitchFamily="34" charset="-122"/>
              </a:rPr>
              <a:t>结果归并</a:t>
            </a:r>
          </a:p>
        </p:txBody>
      </p:sp>
      <p:sp>
        <p:nvSpPr>
          <p:cNvPr id="7" name="矩形 6"/>
          <p:cNvSpPr/>
          <p:nvPr/>
        </p:nvSpPr>
        <p:spPr>
          <a:xfrm>
            <a:off x="7755850" y="4080247"/>
            <a:ext cx="3724919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执行</a:t>
            </a:r>
          </a:p>
        </p:txBody>
      </p:sp>
      <p:sp>
        <p:nvSpPr>
          <p:cNvPr id="9" name="上箭头 8"/>
          <p:cNvSpPr/>
          <p:nvPr/>
        </p:nvSpPr>
        <p:spPr>
          <a:xfrm>
            <a:off x="10341534" y="3490214"/>
            <a:ext cx="510559" cy="59360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8"/>
          </a:p>
        </p:txBody>
      </p:sp>
      <p:sp>
        <p:nvSpPr>
          <p:cNvPr id="12" name="矩形 11"/>
          <p:cNvSpPr/>
          <p:nvPr/>
        </p:nvSpPr>
        <p:spPr>
          <a:xfrm>
            <a:off x="7755849" y="2281633"/>
            <a:ext cx="1744787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路由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BA2052-E020-C645-A7DC-07E2FFE8BCF6}"/>
              </a:ext>
            </a:extLst>
          </p:cNvPr>
          <p:cNvSpPr txBox="1"/>
          <p:nvPr/>
        </p:nvSpPr>
        <p:spPr>
          <a:xfrm>
            <a:off x="843231" y="2168710"/>
            <a:ext cx="4530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1.Antlr</a:t>
            </a:r>
            <a:r>
              <a:rPr kumimoji="1" lang="zh-CN" altLang="en-US" dirty="0"/>
              <a:t>语法解析</a:t>
            </a:r>
            <a:r>
              <a:rPr kumimoji="1" lang="en-US" altLang="zh-CN" dirty="0"/>
              <a:t>+</a:t>
            </a:r>
            <a:r>
              <a:rPr kumimoji="1" lang="zh-CN" altLang="en-US" dirty="0"/>
              <a:t>数据库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方言的理解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理解由用户规则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语法决定的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路由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3.JDBC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的兼容与实现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各种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的逻辑处理</a:t>
            </a:r>
          </a:p>
        </p:txBody>
      </p:sp>
    </p:spTree>
    <p:extLst>
      <p:ext uri="{BB962C8B-B14F-4D97-AF65-F5344CB8AC3E}">
        <p14:creationId xmlns:p14="http://schemas.microsoft.com/office/powerpoint/2010/main" val="21132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46"/>
          <p:cNvSpPr txBox="1"/>
          <p:nvPr/>
        </p:nvSpPr>
        <p:spPr>
          <a:xfrm>
            <a:off x="644371" y="985433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  <p:grpSp>
        <p:nvGrpSpPr>
          <p:cNvPr id="24" name="组合 3"/>
          <p:cNvGrpSpPr/>
          <p:nvPr/>
        </p:nvGrpSpPr>
        <p:grpSpPr>
          <a:xfrm>
            <a:off x="4803227" y="1608353"/>
            <a:ext cx="2199948" cy="1983503"/>
            <a:chOff x="5424755" y="1340768"/>
            <a:chExt cx="670560" cy="604586"/>
          </a:xfrm>
        </p:grpSpPr>
        <p:grpSp>
          <p:nvGrpSpPr>
            <p:cNvPr id="25" name="组合 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/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/>
              </a:p>
            </p:txBody>
          </p:sp>
        </p:grpSp>
        <p:sp>
          <p:nvSpPr>
            <p:cNvPr id="26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332" tIns="48166" rIns="96332" bIns="48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18"/>
            </a:p>
          </p:txBody>
        </p:sp>
      </p:grpSp>
      <p:sp>
        <p:nvSpPr>
          <p:cNvPr id="29" name="矩形 28"/>
          <p:cNvSpPr/>
          <p:nvPr/>
        </p:nvSpPr>
        <p:spPr>
          <a:xfrm>
            <a:off x="5068736" y="2433036"/>
            <a:ext cx="1678669" cy="421521"/>
          </a:xfrm>
          <a:prstGeom prst="rect">
            <a:avLst/>
          </a:prstGeom>
        </p:spPr>
        <p:txBody>
          <a:bodyPr wrap="square" lIns="96322" tIns="48162" rIns="96322" bIns="48162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107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外柔内刚</a:t>
            </a:r>
          </a:p>
        </p:txBody>
      </p:sp>
      <p:cxnSp>
        <p:nvCxnSpPr>
          <p:cNvPr id="30" name="肘形连接符 29"/>
          <p:cNvCxnSpPr/>
          <p:nvPr/>
        </p:nvCxnSpPr>
        <p:spPr>
          <a:xfrm>
            <a:off x="3930832" y="1983103"/>
            <a:ext cx="986183" cy="616997"/>
          </a:xfrm>
          <a:prstGeom prst="bentConnector3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10"/>
          <p:cNvGrpSpPr/>
          <p:nvPr/>
        </p:nvGrpSpPr>
        <p:grpSpPr>
          <a:xfrm>
            <a:off x="3323950" y="1654670"/>
            <a:ext cx="706434" cy="636930"/>
            <a:chOff x="5424755" y="1340768"/>
            <a:chExt cx="670560" cy="604586"/>
          </a:xfrm>
        </p:grpSpPr>
        <p:grpSp>
          <p:nvGrpSpPr>
            <p:cNvPr id="32" name="组合 1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4" name="组合 1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6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7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3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107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01</a:t>
              </a:r>
              <a:endParaRPr lang="zh-CN" altLang="en-US" sz="2107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696105" y="2255466"/>
            <a:ext cx="1634783" cy="453965"/>
          </a:xfrm>
          <a:prstGeom prst="rect">
            <a:avLst/>
          </a:prstGeom>
        </p:spPr>
        <p:txBody>
          <a:bodyPr wrap="square" lIns="96322" tIns="48162" rIns="96322" bIns="48162">
            <a:spAutoFit/>
          </a:bodyPr>
          <a:lstStyle/>
          <a:p>
            <a:r>
              <a:rPr lang="en-US" altLang="zh-CN" sz="2318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XA</a:t>
            </a: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1696104" y="2595745"/>
            <a:ext cx="2993331" cy="34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22" tIns="48162" rIns="96322" bIns="4816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两阶段提交事务的标准</a:t>
            </a:r>
          </a:p>
        </p:txBody>
      </p:sp>
      <p:cxnSp>
        <p:nvCxnSpPr>
          <p:cNvPr id="40" name="肘形连接符 39"/>
          <p:cNvCxnSpPr/>
          <p:nvPr/>
        </p:nvCxnSpPr>
        <p:spPr>
          <a:xfrm>
            <a:off x="6889383" y="2544878"/>
            <a:ext cx="986183" cy="616997"/>
          </a:xfrm>
          <a:prstGeom prst="bentConnector3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0"/>
          <p:cNvGrpSpPr/>
          <p:nvPr/>
        </p:nvGrpSpPr>
        <p:grpSpPr>
          <a:xfrm>
            <a:off x="7851876" y="2858433"/>
            <a:ext cx="706434" cy="636930"/>
            <a:chOff x="5424755" y="1340768"/>
            <a:chExt cx="670560" cy="604586"/>
          </a:xfrm>
        </p:grpSpPr>
        <p:grpSp>
          <p:nvGrpSpPr>
            <p:cNvPr id="42" name="组合 2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4" name="组合 2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45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43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107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02</a:t>
              </a:r>
              <a:endParaRPr lang="zh-CN" altLang="en-US" sz="2107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647987" y="1796389"/>
            <a:ext cx="1634783" cy="453965"/>
          </a:xfrm>
          <a:prstGeom prst="rect">
            <a:avLst/>
          </a:prstGeom>
        </p:spPr>
        <p:txBody>
          <a:bodyPr wrap="square" lIns="96322" tIns="48162" rIns="96322" bIns="48162">
            <a:spAutoFit/>
          </a:bodyPr>
          <a:lstStyle/>
          <a:p>
            <a:r>
              <a:rPr lang="en-US" altLang="zh-CN" sz="2318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Saga</a:t>
            </a: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7647985" y="2113615"/>
            <a:ext cx="4314518" cy="77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22" tIns="48162" rIns="96322" bIns="4816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75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源于论文：</a:t>
            </a:r>
            <a:endParaRPr lang="zh-CN" altLang="en-US" sz="147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75" dirty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https://www.cs.cornell.edu/andru/cs711/2002fa/reading/sagas.pdf</a:t>
            </a:r>
            <a:endParaRPr lang="en-US" altLang="zh-CN" sz="147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77" y="3634314"/>
            <a:ext cx="2030146" cy="496738"/>
          </a:xfrm>
          <a:prstGeom prst="rect">
            <a:avLst/>
          </a:prstGeom>
        </p:spPr>
      </p:pic>
      <p:pic>
        <p:nvPicPr>
          <p:cNvPr id="51" name="Picture 2" descr="https://www.atomikos.com/pub/System/AtomikosTheme2/atomikos_logo_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63" y="3277280"/>
            <a:ext cx="1413094" cy="8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18" y="3711806"/>
            <a:ext cx="1193607" cy="107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 descr="https://github.com/seata/seata-samples/raw/master/doc/img/se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26" y="4164384"/>
            <a:ext cx="2062812" cy="5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F0E0B7-F25B-7445-BC63-D78829A3F6D9}"/>
              </a:ext>
            </a:extLst>
          </p:cNvPr>
          <p:cNvSpPr txBox="1"/>
          <p:nvPr/>
        </p:nvSpPr>
        <p:spPr>
          <a:xfrm>
            <a:off x="7426999" y="2762853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9E30B-3906-4342-BB2A-73E378FC5F0C}"/>
              </a:ext>
            </a:extLst>
          </p:cNvPr>
          <p:cNvSpPr txBox="1"/>
          <p:nvPr/>
        </p:nvSpPr>
        <p:spPr>
          <a:xfrm>
            <a:off x="7958021" y="3718511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81D00-38B2-E043-8F1C-CDFC75D8A0B2}"/>
              </a:ext>
            </a:extLst>
          </p:cNvPr>
          <p:cNvSpPr txBox="1"/>
          <p:nvPr/>
        </p:nvSpPr>
        <p:spPr>
          <a:xfrm>
            <a:off x="8575485" y="2762853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AB209C-D3F3-A747-B014-2FD9409A92CE}"/>
              </a:ext>
            </a:extLst>
          </p:cNvPr>
          <p:cNvGraphicFramePr>
            <a:graphicFrameLocks noGrp="1"/>
          </p:cNvGraphicFramePr>
          <p:nvPr/>
        </p:nvGraphicFramePr>
        <p:xfrm>
          <a:off x="1650255" y="1402803"/>
          <a:ext cx="7487122" cy="371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45">
                  <a:extLst>
                    <a:ext uri="{9D8B030D-6E8A-4147-A177-3AD203B41FA5}">
                      <a16:colId xmlns:a16="http://schemas.microsoft.com/office/drawing/2014/main" val="4164581070"/>
                    </a:ext>
                  </a:extLst>
                </a:gridCol>
                <a:gridCol w="2046559">
                  <a:extLst>
                    <a:ext uri="{9D8B030D-6E8A-4147-A177-3AD203B41FA5}">
                      <a16:colId xmlns:a16="http://schemas.microsoft.com/office/drawing/2014/main" val="3220235362"/>
                    </a:ext>
                  </a:extLst>
                </a:gridCol>
                <a:gridCol w="2046559">
                  <a:extLst>
                    <a:ext uri="{9D8B030D-6E8A-4147-A177-3AD203B41FA5}">
                      <a16:colId xmlns:a16="http://schemas.microsoft.com/office/drawing/2014/main" val="1212889092"/>
                    </a:ext>
                  </a:extLst>
                </a:gridCol>
                <a:gridCol w="2046559">
                  <a:extLst>
                    <a:ext uri="{9D8B030D-6E8A-4147-A177-3AD203B41FA5}">
                      <a16:colId xmlns:a16="http://schemas.microsoft.com/office/drawing/2014/main" val="737158836"/>
                    </a:ext>
                  </a:extLst>
                </a:gridCol>
              </a:tblGrid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 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bg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两阶段事务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bg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柔性事务</a:t>
                      </a:r>
                      <a:endParaRPr lang="zh-CN" sz="1900" kern="100" dirty="0">
                        <a:solidFill>
                          <a:schemeClr val="bg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900" kern="100" dirty="0">
                          <a:solidFill>
                            <a:schemeClr val="bg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JDTX</a:t>
                      </a:r>
                      <a:endParaRPr lang="zh-CN" sz="1900" kern="100" dirty="0">
                        <a:solidFill>
                          <a:schemeClr val="bg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3885981928"/>
                  </a:ext>
                </a:extLst>
              </a:tr>
              <a:tr h="601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原子性</a:t>
                      </a:r>
                      <a:endParaRPr lang="en-US" altLang="zh-CN" sz="1900" kern="100" dirty="0">
                        <a:solidFill>
                          <a:schemeClr val="dk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（回滚）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服务保证</a:t>
                      </a:r>
                      <a:endParaRPr 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4208565317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一致性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强一致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最终一致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强一致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2863067789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隔离性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服务保证</a:t>
                      </a:r>
                      <a:endParaRPr 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1536108715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持久性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alt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2186319449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性能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严重衰退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略微衰退</a:t>
                      </a:r>
                      <a:endParaRPr lang="en-US" alt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略微衰退</a:t>
                      </a:r>
                      <a:endParaRPr lang="en-US" alt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3637777959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业务改造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一般需要</a:t>
                      </a:r>
                      <a:endParaRPr lang="zh-CN" alt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  <a:endParaRPr lang="zh-CN" alt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951149498"/>
                  </a:ext>
                </a:extLst>
              </a:tr>
              <a:tr h="601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协议限制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有</a:t>
                      </a:r>
                      <a:endParaRPr 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1960014731"/>
                  </a:ext>
                </a:extLst>
              </a:tr>
            </a:tbl>
          </a:graphicData>
        </a:graphic>
      </p:graphicFrame>
      <p:sp>
        <p:nvSpPr>
          <p:cNvPr id="9" name="文本框 146">
            <a:extLst>
              <a:ext uri="{FF2B5EF4-FFF2-40B4-BE49-F238E27FC236}">
                <a16:creationId xmlns:a16="http://schemas.microsoft.com/office/drawing/2014/main" id="{65F4CCE1-2787-D843-B467-FDB9825A3C25}"/>
              </a:ext>
            </a:extLst>
          </p:cNvPr>
          <p:cNvSpPr txBox="1"/>
          <p:nvPr/>
        </p:nvSpPr>
        <p:spPr>
          <a:xfrm>
            <a:off x="261150" y="91662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111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146"/>
          <p:cNvSpPr txBox="1"/>
          <p:nvPr/>
        </p:nvSpPr>
        <p:spPr>
          <a:xfrm>
            <a:off x="351243" y="95625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  <p:sp>
        <p:nvSpPr>
          <p:cNvPr id="79" name="矩形 78"/>
          <p:cNvSpPr/>
          <p:nvPr/>
        </p:nvSpPr>
        <p:spPr>
          <a:xfrm>
            <a:off x="6074117" y="1633553"/>
            <a:ext cx="2028606" cy="50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40888" y="1229053"/>
            <a:ext cx="7202324" cy="22758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zh-CN" sz="2318" dirty="0">
                <a:solidFill>
                  <a:schemeClr val="tx1"/>
                </a:solidFill>
                <a:ea typeface="微软雅黑" pitchFamily="34" charset="-122"/>
              </a:rPr>
              <a:t>Sharding-Transaction</a:t>
            </a:r>
            <a:endParaRPr lang="zh-CN" altLang="en-US" sz="2318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668118" y="2594538"/>
            <a:ext cx="2120037" cy="663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XA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cxnSp>
        <p:nvCxnSpPr>
          <p:cNvPr id="82" name="肘形连接符 54"/>
          <p:cNvCxnSpPr>
            <a:stCxn id="81" idx="0"/>
            <a:endCxn id="79" idx="2"/>
          </p:cNvCxnSpPr>
          <p:nvPr/>
        </p:nvCxnSpPr>
        <p:spPr>
          <a:xfrm rot="5400000" flipH="1" flipV="1">
            <a:off x="5680697" y="1186817"/>
            <a:ext cx="455163" cy="23602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030220" y="2594538"/>
            <a:ext cx="2120037" cy="663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BASE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cxnSp>
        <p:nvCxnSpPr>
          <p:cNvPr id="84" name="肘形连接符 54"/>
          <p:cNvCxnSpPr>
            <a:stCxn id="83" idx="0"/>
            <a:endCxn id="79" idx="2"/>
          </p:cNvCxnSpPr>
          <p:nvPr/>
        </p:nvCxnSpPr>
        <p:spPr>
          <a:xfrm flipH="1" flipV="1">
            <a:off x="7088420" y="2139376"/>
            <a:ext cx="1819" cy="45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313500" y="1633553"/>
            <a:ext cx="1010219" cy="505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SQL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Revert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39305" y="4010686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Atomikos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XA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839305" y="4595207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Narayana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XA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837018" y="5193151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Bitronix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XA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26146" y="3867002"/>
            <a:ext cx="2195546" cy="21412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XA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Transaction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SPI</a:t>
            </a:r>
            <a:endParaRPr lang="zh-CN" altLang="en-US" sz="1422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12727" y="4035046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Servicecomb</a:t>
            </a:r>
            <a:r>
              <a:rPr lang="zh-CN" altLang="en-US" sz="1422" dirty="0">
                <a:ea typeface="微软雅黑" pitchFamily="34" charset="-122"/>
              </a:rPr>
              <a:t> 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Pack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999568" y="3891361"/>
            <a:ext cx="2195546" cy="17733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BASE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Transaction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SPI</a:t>
            </a:r>
            <a:endParaRPr lang="zh-CN" altLang="en-US" sz="1422" dirty="0">
              <a:solidFill>
                <a:schemeClr val="tx1"/>
              </a:solidFill>
              <a:ea typeface="微软雅黑" pitchFamily="34" charset="-122"/>
            </a:endParaRPr>
          </a:p>
        </p:txBody>
      </p:sp>
      <p:cxnSp>
        <p:nvCxnSpPr>
          <p:cNvPr id="92" name="肘形连接符 54"/>
          <p:cNvCxnSpPr/>
          <p:nvPr/>
        </p:nvCxnSpPr>
        <p:spPr>
          <a:xfrm flipV="1">
            <a:off x="4723920" y="3258033"/>
            <a:ext cx="4217" cy="608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54"/>
          <p:cNvCxnSpPr/>
          <p:nvPr/>
        </p:nvCxnSpPr>
        <p:spPr>
          <a:xfrm flipH="1" flipV="1">
            <a:off x="7090238" y="3258032"/>
            <a:ext cx="7103" cy="633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847825" y="1624430"/>
            <a:ext cx="1365484" cy="505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Data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Source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379813" y="1888374"/>
            <a:ext cx="1848583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318" dirty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r>
              <a:rPr kumimoji="1" lang="en-US" altLang="zh-CN" sz="2318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sz="2318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219937" y="4701821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Seata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91612" y="2594538"/>
            <a:ext cx="2120037" cy="663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JDTX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84966" y="4038174"/>
            <a:ext cx="1754806" cy="471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JDTX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71807" y="3894490"/>
            <a:ext cx="2195546" cy="10517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altLang="zh-CN" sz="1422">
                <a:solidFill>
                  <a:schemeClr val="tx1"/>
                </a:solidFill>
                <a:ea typeface="微软雅黑" pitchFamily="34" charset="-122"/>
              </a:rPr>
              <a:t>JDTX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Transaction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SPI</a:t>
            </a:r>
            <a:endParaRPr lang="zh-CN" altLang="en-US" sz="1422" dirty="0">
              <a:solidFill>
                <a:schemeClr val="tx1"/>
              </a:solidFill>
              <a:ea typeface="微软雅黑" pitchFamily="34" charset="-122"/>
            </a:endParaRPr>
          </a:p>
        </p:txBody>
      </p:sp>
      <p:cxnSp>
        <p:nvCxnSpPr>
          <p:cNvPr id="26" name="肘形连接符 54"/>
          <p:cNvCxnSpPr>
            <a:stCxn id="23" idx="0"/>
            <a:endCxn id="22" idx="2"/>
          </p:cNvCxnSpPr>
          <p:nvPr/>
        </p:nvCxnSpPr>
        <p:spPr>
          <a:xfrm flipH="1" flipV="1">
            <a:off x="9451632" y="3258033"/>
            <a:ext cx="10737" cy="78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54"/>
          <p:cNvCxnSpPr>
            <a:stCxn id="94" idx="3"/>
            <a:endCxn id="79" idx="1"/>
          </p:cNvCxnSpPr>
          <p:nvPr/>
        </p:nvCxnSpPr>
        <p:spPr>
          <a:xfrm>
            <a:off x="3213309" y="1877341"/>
            <a:ext cx="2860807" cy="9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54"/>
          <p:cNvCxnSpPr>
            <a:stCxn id="22" idx="0"/>
            <a:endCxn id="79" idx="2"/>
          </p:cNvCxnSpPr>
          <p:nvPr/>
        </p:nvCxnSpPr>
        <p:spPr>
          <a:xfrm rot="16200000" flipV="1">
            <a:off x="8042445" y="1185351"/>
            <a:ext cx="455163" cy="2363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146">
            <a:extLst>
              <a:ext uri="{FF2B5EF4-FFF2-40B4-BE49-F238E27FC236}">
                <a16:creationId xmlns:a16="http://schemas.microsoft.com/office/drawing/2014/main" id="{04C39981-D999-EE46-8273-45A0BCBC3518}"/>
              </a:ext>
            </a:extLst>
          </p:cNvPr>
          <p:cNvSpPr txBox="1"/>
          <p:nvPr/>
        </p:nvSpPr>
        <p:spPr>
          <a:xfrm>
            <a:off x="586879" y="91662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40E31D-56CA-FC4B-B5EC-10743FF2DF63}"/>
              </a:ext>
            </a:extLst>
          </p:cNvPr>
          <p:cNvSpPr txBox="1"/>
          <p:nvPr/>
        </p:nvSpPr>
        <p:spPr>
          <a:xfrm>
            <a:off x="1816608" y="1816608"/>
            <a:ext cx="3360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1.JTA</a:t>
            </a:r>
            <a:r>
              <a:rPr kumimoji="1" lang="zh-CN" altLang="en-US" dirty="0"/>
              <a:t>的解读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分布式事务原理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相关数据数据库事务实现方案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0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81912C-3BC5-5643-8177-3089FE4A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90" y="1204925"/>
            <a:ext cx="1760265" cy="17602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C252C3-9659-C249-BE0F-046749B061A8}"/>
              </a:ext>
            </a:extLst>
          </p:cNvPr>
          <p:cNvSpPr/>
          <p:nvPr/>
        </p:nvSpPr>
        <p:spPr>
          <a:xfrm>
            <a:off x="1682675" y="3598039"/>
            <a:ext cx="9597576" cy="14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70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主要负责京东数科数据库中间件开发、数据库运维自动化平台开发、生产数据库运维工作。多次参与京东6.18、11.11等大促活动的护航工作。曾负责京东数科数据库自动化平台设计与开发项目，现专注于Apache ShardingSphere分布式数据库中间件开发和发展。乐于在数据库、分布式、中间件、开源社区等相关领域进行学习和探索。多次受邀参加数据库&amp;架构领域的相关会议并进行分享交流。也多次进行在线技术和经验交流分享、公众号文章分享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AF0488-6790-0F41-B785-9E39AD86D09E}"/>
              </a:ext>
            </a:extLst>
          </p:cNvPr>
          <p:cNvSpPr/>
          <p:nvPr/>
        </p:nvSpPr>
        <p:spPr>
          <a:xfrm>
            <a:off x="4090396" y="1972829"/>
            <a:ext cx="588865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70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潘娟</a:t>
            </a:r>
            <a:endParaRPr lang="en-US" altLang="zh-CN" sz="170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70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京东数科高级DBA&amp;Apache ShardingSphere PPMC</a:t>
            </a:r>
          </a:p>
        </p:txBody>
      </p:sp>
    </p:spTree>
    <p:extLst>
      <p:ext uri="{BB962C8B-B14F-4D97-AF65-F5344CB8AC3E}">
        <p14:creationId xmlns:p14="http://schemas.microsoft.com/office/powerpoint/2010/main" val="71894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>
            <a:extLst>
              <a:ext uri="{FF2B5EF4-FFF2-40B4-BE49-F238E27FC236}">
                <a16:creationId xmlns:a16="http://schemas.microsoft.com/office/drawing/2014/main" id="{813CF187-AB94-A14D-843B-690E7748F73E}"/>
              </a:ext>
            </a:extLst>
          </p:cNvPr>
          <p:cNvSpPr/>
          <p:nvPr/>
        </p:nvSpPr>
        <p:spPr>
          <a:xfrm flipV="1">
            <a:off x="1279408" y="3353140"/>
            <a:ext cx="3247899" cy="194150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249" tIns="36124" rIns="72249" bIns="36124" rtlCol="0" anchor="ctr"/>
          <a:lstStyle/>
          <a:p>
            <a:pPr algn="ctr"/>
            <a:endParaRPr lang="en-US" sz="2318"/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285C59FF-9613-2240-9BBA-5F6A112E5063}"/>
              </a:ext>
            </a:extLst>
          </p:cNvPr>
          <p:cNvGrpSpPr/>
          <p:nvPr/>
        </p:nvGrpSpPr>
        <p:grpSpPr>
          <a:xfrm>
            <a:off x="3834939" y="3352714"/>
            <a:ext cx="1371645" cy="1370338"/>
            <a:chOff x="3225639" y="4543565"/>
            <a:chExt cx="1735762" cy="173433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DC5306-E039-4D44-A59D-34ACB2547076}"/>
                </a:ext>
              </a:extLst>
            </p:cNvPr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8">
                <a:solidFill>
                  <a:srgbClr val="414455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777D266-431B-0947-A2B9-3223F6A4C2D7}"/>
                </a:ext>
              </a:extLst>
            </p:cNvPr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7926" anchor="ctr" anchorCtr="1"/>
            <a:lstStyle/>
            <a:p>
              <a:pPr lvl="0" algn="ctr">
                <a:defRPr/>
              </a:pPr>
              <a:r>
                <a:rPr lang="en-US" altLang="zh-CN" sz="3160" dirty="0">
                  <a:solidFill>
                    <a:srgbClr val="414455"/>
                  </a:solidFill>
                  <a:latin typeface="Bebas" pitchFamily="2" charset="0"/>
                  <a:ea typeface="微软雅黑" pitchFamily="34" charset="-122"/>
                </a:rPr>
                <a:t>02</a:t>
              </a:r>
              <a:endParaRPr lang="zh-CN" altLang="en-US" sz="3160" dirty="0">
                <a:solidFill>
                  <a:srgbClr val="41445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</p:grpSp>
      <p:sp>
        <p:nvSpPr>
          <p:cNvPr id="6" name="矩形 14">
            <a:extLst>
              <a:ext uri="{FF2B5EF4-FFF2-40B4-BE49-F238E27FC236}">
                <a16:creationId xmlns:a16="http://schemas.microsoft.com/office/drawing/2014/main" id="{B2FBD1CE-9BE6-6144-9274-A97841F39241}"/>
              </a:ext>
            </a:extLst>
          </p:cNvPr>
          <p:cNvSpPr/>
          <p:nvPr/>
        </p:nvSpPr>
        <p:spPr>
          <a:xfrm>
            <a:off x="233239" y="2931409"/>
            <a:ext cx="6659398" cy="17171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249" tIns="36124" rIns="72249" bIns="36124" rtlCol="0" anchor="ctr"/>
          <a:lstStyle/>
          <a:p>
            <a:pPr algn="ctr"/>
            <a:endParaRPr lang="en-US" sz="2318"/>
          </a:p>
        </p:txBody>
      </p:sp>
      <p:grpSp>
        <p:nvGrpSpPr>
          <p:cNvPr id="7" name="组合 8">
            <a:extLst>
              <a:ext uri="{FF2B5EF4-FFF2-40B4-BE49-F238E27FC236}">
                <a16:creationId xmlns:a16="http://schemas.microsoft.com/office/drawing/2014/main" id="{1D1CCCE6-A672-D944-8D09-C69D7D609B39}"/>
              </a:ext>
            </a:extLst>
          </p:cNvPr>
          <p:cNvGrpSpPr/>
          <p:nvPr/>
        </p:nvGrpSpPr>
        <p:grpSpPr>
          <a:xfrm>
            <a:off x="6124299" y="1760074"/>
            <a:ext cx="1371645" cy="1371467"/>
            <a:chOff x="6131016" y="674750"/>
            <a:chExt cx="1735762" cy="173576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497086-A5D8-6444-9510-C95C0744A50C}"/>
                </a:ext>
              </a:extLst>
            </p:cNvPr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8">
                <a:solidFill>
                  <a:srgbClr val="414455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57888A-6B1D-634B-821C-C0E9F92FF38C}"/>
                </a:ext>
              </a:extLst>
            </p:cNvPr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7926" anchor="ctr"/>
            <a:lstStyle/>
            <a:p>
              <a:pPr lvl="0" algn="ctr">
                <a:defRPr/>
              </a:pPr>
              <a:r>
                <a:rPr lang="en-US" altLang="zh-CN" sz="3160" dirty="0">
                  <a:solidFill>
                    <a:srgbClr val="414455"/>
                  </a:solidFill>
                  <a:latin typeface="Bebas" pitchFamily="2" charset="0"/>
                  <a:ea typeface="微软雅黑" pitchFamily="34" charset="-122"/>
                </a:rPr>
                <a:t>01</a:t>
              </a:r>
              <a:endParaRPr lang="zh-CN" altLang="en-US" sz="3160" dirty="0">
                <a:solidFill>
                  <a:srgbClr val="41445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</p:grpSp>
      <p:sp>
        <p:nvSpPr>
          <p:cNvPr id="10" name="矩形 14">
            <a:extLst>
              <a:ext uri="{FF2B5EF4-FFF2-40B4-BE49-F238E27FC236}">
                <a16:creationId xmlns:a16="http://schemas.microsoft.com/office/drawing/2014/main" id="{7B179007-A645-1C44-A171-B37AF59FFACB}"/>
              </a:ext>
            </a:extLst>
          </p:cNvPr>
          <p:cNvSpPr/>
          <p:nvPr/>
        </p:nvSpPr>
        <p:spPr>
          <a:xfrm flipV="1">
            <a:off x="6096002" y="3380734"/>
            <a:ext cx="5555310" cy="166556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249" tIns="36124" rIns="72249" bIns="36124" rtlCol="0" anchor="ctr"/>
          <a:lstStyle/>
          <a:p>
            <a:pPr algn="ctr"/>
            <a:endParaRPr lang="en-US" sz="2318"/>
          </a:p>
        </p:txBody>
      </p:sp>
      <p:grpSp>
        <p:nvGrpSpPr>
          <p:cNvPr id="11" name="组合 12">
            <a:extLst>
              <a:ext uri="{FF2B5EF4-FFF2-40B4-BE49-F238E27FC236}">
                <a16:creationId xmlns:a16="http://schemas.microsoft.com/office/drawing/2014/main" id="{8C3EEC2E-27CC-3C48-8165-BB1B86D5AF60}"/>
              </a:ext>
            </a:extLst>
          </p:cNvPr>
          <p:cNvGrpSpPr/>
          <p:nvPr/>
        </p:nvGrpSpPr>
        <p:grpSpPr>
          <a:xfrm>
            <a:off x="5410178" y="3352714"/>
            <a:ext cx="1371645" cy="1370338"/>
            <a:chOff x="5227325" y="4543565"/>
            <a:chExt cx="1735762" cy="173433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F6C8B9-E062-2143-AFCC-23605379CF2B}"/>
                </a:ext>
              </a:extLst>
            </p:cNvPr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8">
                <a:solidFill>
                  <a:srgbClr val="414455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0BE18B-F62C-0548-ACE3-A2BC4F3F7EF3}"/>
                </a:ext>
              </a:extLst>
            </p:cNvPr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7926" anchor="ctr"/>
            <a:lstStyle/>
            <a:p>
              <a:pPr lvl="0" algn="ctr">
                <a:defRPr/>
              </a:pPr>
              <a:r>
                <a:rPr lang="en-US" altLang="zh-CN" sz="3160">
                  <a:solidFill>
                    <a:srgbClr val="414455"/>
                  </a:solidFill>
                  <a:latin typeface="Bebas" pitchFamily="2" charset="0"/>
                  <a:ea typeface="微软雅黑" pitchFamily="34" charset="-122"/>
                </a:rPr>
                <a:t>03</a:t>
              </a:r>
              <a:endParaRPr lang="zh-CN" altLang="en-US" sz="3160">
                <a:solidFill>
                  <a:srgbClr val="41445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F894A134-2FAC-DD41-A1FC-005C61EBD14F}"/>
              </a:ext>
            </a:extLst>
          </p:cNvPr>
          <p:cNvSpPr txBox="1"/>
          <p:nvPr/>
        </p:nvSpPr>
        <p:spPr>
          <a:xfrm>
            <a:off x="2789746" y="2087316"/>
            <a:ext cx="3050199" cy="746087"/>
          </a:xfrm>
          <a:prstGeom prst="rect">
            <a:avLst/>
          </a:prstGeom>
          <a:noFill/>
        </p:spPr>
        <p:txBody>
          <a:bodyPr wrap="square" lIns="72249" tIns="36124" rIns="72249" bIns="36124" rtlCol="0">
            <a:spAutoFit/>
          </a:bodyPr>
          <a:lstStyle/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配置动态化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跨机房高可用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熔断、禁用</a:t>
            </a: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、失效转移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452D7833-1116-4446-AF3F-A9F4E8319857}"/>
              </a:ext>
            </a:extLst>
          </p:cNvPr>
          <p:cNvSpPr txBox="1"/>
          <p:nvPr/>
        </p:nvSpPr>
        <p:spPr>
          <a:xfrm>
            <a:off x="2795712" y="1771178"/>
            <a:ext cx="953823" cy="316097"/>
          </a:xfrm>
          <a:prstGeom prst="rect">
            <a:avLst/>
          </a:prstGeom>
          <a:noFill/>
        </p:spPr>
        <p:txBody>
          <a:bodyPr wrap="none" lIns="72249" tIns="36124" rIns="72249" bIns="36124" rtlCol="0">
            <a:spAutoFit/>
          </a:bodyPr>
          <a:lstStyle/>
          <a:p>
            <a:r>
              <a:rPr lang="zh-CN" altLang="en-US" sz="158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服务治理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FD366A82-7488-C444-B53C-F2A2495BE57A}"/>
              </a:ext>
            </a:extLst>
          </p:cNvPr>
          <p:cNvSpPr txBox="1"/>
          <p:nvPr/>
        </p:nvSpPr>
        <p:spPr>
          <a:xfrm>
            <a:off x="1748869" y="4065668"/>
            <a:ext cx="2003419" cy="1209931"/>
          </a:xfrm>
          <a:prstGeom prst="rect">
            <a:avLst/>
          </a:prstGeom>
          <a:noFill/>
        </p:spPr>
        <p:txBody>
          <a:bodyPr wrap="square" lIns="72249" tIns="36124" rIns="72249" bIns="36124" rtlCol="0">
            <a:spAutoFit/>
          </a:bodyPr>
          <a:lstStyle/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数据脱敏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全链路数据压测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审核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CD3DDA4E-C159-BD4C-BC28-4047741E9FF1}"/>
              </a:ext>
            </a:extLst>
          </p:cNvPr>
          <p:cNvSpPr txBox="1"/>
          <p:nvPr/>
        </p:nvSpPr>
        <p:spPr>
          <a:xfrm>
            <a:off x="1754832" y="3749530"/>
            <a:ext cx="953823" cy="316097"/>
          </a:xfrm>
          <a:prstGeom prst="rect">
            <a:avLst/>
          </a:prstGeom>
          <a:noFill/>
        </p:spPr>
        <p:txBody>
          <a:bodyPr wrap="none" lIns="72249" tIns="36124" rIns="72249" bIns="36124" rtlCol="0">
            <a:spAutoFit/>
          </a:bodyPr>
          <a:lstStyle/>
          <a:p>
            <a:r>
              <a:rPr lang="zh-CN" altLang="en-US" sz="158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数据治理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49EE85A8-8723-BE41-AEDF-445211563D05}"/>
              </a:ext>
            </a:extLst>
          </p:cNvPr>
          <p:cNvSpPr txBox="1"/>
          <p:nvPr/>
        </p:nvSpPr>
        <p:spPr>
          <a:xfrm>
            <a:off x="6979890" y="4074306"/>
            <a:ext cx="3050199" cy="978010"/>
          </a:xfrm>
          <a:prstGeom prst="rect">
            <a:avLst/>
          </a:prstGeom>
          <a:noFill/>
        </p:spPr>
        <p:txBody>
          <a:bodyPr wrap="square" lIns="72249" tIns="36124" rIns="72249" bIns="36124" rtlCol="0">
            <a:spAutoFit/>
          </a:bodyPr>
          <a:lstStyle/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APM</a:t>
            </a:r>
            <a:endParaRPr lang="zh-CN" altLang="en-US" sz="1159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调用链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应用拓扑图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监控报警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55B85FE-7301-6F45-A63A-8E47F1043FCF}"/>
              </a:ext>
            </a:extLst>
          </p:cNvPr>
          <p:cNvSpPr txBox="1"/>
          <p:nvPr/>
        </p:nvSpPr>
        <p:spPr>
          <a:xfrm>
            <a:off x="6985855" y="3758168"/>
            <a:ext cx="953823" cy="316097"/>
          </a:xfrm>
          <a:prstGeom prst="rect">
            <a:avLst/>
          </a:prstGeom>
          <a:noFill/>
        </p:spPr>
        <p:txBody>
          <a:bodyPr wrap="none" lIns="72249" tIns="36124" rIns="72249" bIns="36124" rtlCol="0">
            <a:spAutoFit/>
          </a:bodyPr>
          <a:lstStyle/>
          <a:p>
            <a:r>
              <a:rPr lang="zh-CN" altLang="en-US" sz="158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可观察性</a:t>
            </a:r>
          </a:p>
        </p:txBody>
      </p:sp>
      <p:sp>
        <p:nvSpPr>
          <p:cNvPr id="20" name="文本框 146">
            <a:extLst>
              <a:ext uri="{FF2B5EF4-FFF2-40B4-BE49-F238E27FC236}">
                <a16:creationId xmlns:a16="http://schemas.microsoft.com/office/drawing/2014/main" id="{5E726CA4-E31F-F248-8E6E-177A0D988B2A}"/>
              </a:ext>
            </a:extLst>
          </p:cNvPr>
          <p:cNvSpPr txBox="1"/>
          <p:nvPr/>
        </p:nvSpPr>
        <p:spPr>
          <a:xfrm>
            <a:off x="261150" y="91662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分布式治理</a:t>
            </a:r>
          </a:p>
        </p:txBody>
      </p:sp>
      <p:pic>
        <p:nvPicPr>
          <p:cNvPr id="21" name="图片 26">
            <a:extLst>
              <a:ext uri="{FF2B5EF4-FFF2-40B4-BE49-F238E27FC236}">
                <a16:creationId xmlns:a16="http://schemas.microsoft.com/office/drawing/2014/main" id="{1D78EA68-94F2-564E-B5EC-CF1BA1CC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46" y="3514329"/>
            <a:ext cx="1298047" cy="11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CDE6ED-F276-6542-8A2C-3C35D7FD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246" y="4732509"/>
            <a:ext cx="1395770" cy="10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2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6">
            <a:extLst>
              <a:ext uri="{FF2B5EF4-FFF2-40B4-BE49-F238E27FC236}">
                <a16:creationId xmlns:a16="http://schemas.microsoft.com/office/drawing/2014/main" id="{1D4F992C-1988-3F44-B332-77E49A5AAD11}"/>
              </a:ext>
            </a:extLst>
          </p:cNvPr>
          <p:cNvSpPr txBox="1"/>
          <p:nvPr/>
        </p:nvSpPr>
        <p:spPr>
          <a:xfrm>
            <a:off x="354335" y="971544"/>
            <a:ext cx="1170258" cy="365140"/>
          </a:xfrm>
          <a:prstGeom prst="rect">
            <a:avLst/>
          </a:prstGeom>
          <a:noFill/>
        </p:spPr>
        <p:txBody>
          <a:bodyPr wrap="none" lIns="36545" tIns="18276" rIns="36545" bIns="18276" rtlCol="0">
            <a:spAutoFit/>
          </a:bodyPr>
          <a:lstStyle/>
          <a:p>
            <a:pPr algn="ctr" defTabSz="365413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弹性迁移</a:t>
            </a:r>
          </a:p>
        </p:txBody>
      </p:sp>
      <p:sp>
        <p:nvSpPr>
          <p:cNvPr id="3" name="罐形 26">
            <a:extLst>
              <a:ext uri="{FF2B5EF4-FFF2-40B4-BE49-F238E27FC236}">
                <a16:creationId xmlns:a16="http://schemas.microsoft.com/office/drawing/2014/main" id="{282C70ED-C717-6840-9EB6-34269E09277D}"/>
              </a:ext>
            </a:extLst>
          </p:cNvPr>
          <p:cNvSpPr/>
          <p:nvPr/>
        </p:nvSpPr>
        <p:spPr>
          <a:xfrm>
            <a:off x="1828259" y="1539111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Origin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DB_0</a:t>
            </a:r>
            <a:endParaRPr kumimoji="1" lang="zh-CN" altLang="en-US" sz="960" dirty="0"/>
          </a:p>
        </p:txBody>
      </p:sp>
      <p:sp>
        <p:nvSpPr>
          <p:cNvPr id="4" name="罐形 27">
            <a:extLst>
              <a:ext uri="{FF2B5EF4-FFF2-40B4-BE49-F238E27FC236}">
                <a16:creationId xmlns:a16="http://schemas.microsoft.com/office/drawing/2014/main" id="{5405EE2F-3724-E943-9ACB-6A0EC907AED6}"/>
              </a:ext>
            </a:extLst>
          </p:cNvPr>
          <p:cNvSpPr/>
          <p:nvPr/>
        </p:nvSpPr>
        <p:spPr>
          <a:xfrm>
            <a:off x="10138943" y="1233725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DB_0</a:t>
            </a:r>
            <a:endParaRPr kumimoji="1" lang="zh-CN" altLang="en-US" sz="960" dirty="0"/>
          </a:p>
        </p:txBody>
      </p:sp>
      <p:sp>
        <p:nvSpPr>
          <p:cNvPr id="5" name="罐形 28">
            <a:extLst>
              <a:ext uri="{FF2B5EF4-FFF2-40B4-BE49-F238E27FC236}">
                <a16:creationId xmlns:a16="http://schemas.microsoft.com/office/drawing/2014/main" id="{A00874CA-7922-A442-ACB3-58682EE0FD1D}"/>
              </a:ext>
            </a:extLst>
          </p:cNvPr>
          <p:cNvSpPr/>
          <p:nvPr/>
        </p:nvSpPr>
        <p:spPr>
          <a:xfrm>
            <a:off x="10138943" y="2363896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DB_1</a:t>
            </a:r>
            <a:endParaRPr kumimoji="1" lang="zh-CN" altLang="en-US" sz="960" dirty="0"/>
          </a:p>
        </p:txBody>
      </p:sp>
      <p:sp>
        <p:nvSpPr>
          <p:cNvPr id="6" name="直接访问存储器 5">
            <a:extLst>
              <a:ext uri="{FF2B5EF4-FFF2-40B4-BE49-F238E27FC236}">
                <a16:creationId xmlns:a16="http://schemas.microsoft.com/office/drawing/2014/main" id="{25D4F359-680B-8442-A7E1-0B0CC4CBCEDB}"/>
              </a:ext>
            </a:extLst>
          </p:cNvPr>
          <p:cNvSpPr/>
          <p:nvPr/>
        </p:nvSpPr>
        <p:spPr bwMode="auto">
          <a:xfrm>
            <a:off x="3494461" y="3233231"/>
            <a:ext cx="2687335" cy="654405"/>
          </a:xfrm>
          <a:prstGeom prst="flowChartMagneticDrum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Sharding</a:t>
            </a:r>
            <a:endParaRPr kumimoji="1" lang="zh-CN" altLang="en-US" sz="96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kumimoji="1" lang="en-US" altLang="zh-CN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Scaling</a:t>
            </a:r>
            <a:endParaRPr kumimoji="1" lang="zh-CN" altLang="en-US" sz="96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" name="罐形 30">
            <a:extLst>
              <a:ext uri="{FF2B5EF4-FFF2-40B4-BE49-F238E27FC236}">
                <a16:creationId xmlns:a16="http://schemas.microsoft.com/office/drawing/2014/main" id="{6F94394B-C668-BB4C-A3A6-A22E49B2DE61}"/>
              </a:ext>
            </a:extLst>
          </p:cNvPr>
          <p:cNvSpPr/>
          <p:nvPr/>
        </p:nvSpPr>
        <p:spPr>
          <a:xfrm>
            <a:off x="1828259" y="3088938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Origin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DB_1</a:t>
            </a:r>
            <a:endParaRPr kumimoji="1" lang="zh-CN" altLang="en-US" sz="960" dirty="0"/>
          </a:p>
        </p:txBody>
      </p:sp>
      <p:sp>
        <p:nvSpPr>
          <p:cNvPr id="8" name="罐形 31">
            <a:extLst>
              <a:ext uri="{FF2B5EF4-FFF2-40B4-BE49-F238E27FC236}">
                <a16:creationId xmlns:a16="http://schemas.microsoft.com/office/drawing/2014/main" id="{DD53CCB1-2F57-E342-8E8E-B85327349F75}"/>
              </a:ext>
            </a:extLst>
          </p:cNvPr>
          <p:cNvSpPr/>
          <p:nvPr/>
        </p:nvSpPr>
        <p:spPr>
          <a:xfrm>
            <a:off x="10138943" y="3545732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DB_2</a:t>
            </a:r>
            <a:endParaRPr kumimoji="1" lang="zh-CN" altLang="en-US" sz="960" dirty="0"/>
          </a:p>
        </p:txBody>
      </p:sp>
      <p:sp>
        <p:nvSpPr>
          <p:cNvPr id="9" name="罐形 32">
            <a:extLst>
              <a:ext uri="{FF2B5EF4-FFF2-40B4-BE49-F238E27FC236}">
                <a16:creationId xmlns:a16="http://schemas.microsoft.com/office/drawing/2014/main" id="{B058D36B-3079-164F-BDC0-45511DE6A728}"/>
              </a:ext>
            </a:extLst>
          </p:cNvPr>
          <p:cNvSpPr/>
          <p:nvPr/>
        </p:nvSpPr>
        <p:spPr>
          <a:xfrm>
            <a:off x="10138943" y="4724033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DB_3</a:t>
            </a:r>
            <a:endParaRPr kumimoji="1" lang="zh-CN" altLang="en-US" sz="96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87BC3B-73A7-E940-BB10-10CD24A54B66}"/>
              </a:ext>
            </a:extLst>
          </p:cNvPr>
          <p:cNvSpPr/>
          <p:nvPr/>
        </p:nvSpPr>
        <p:spPr bwMode="auto">
          <a:xfrm>
            <a:off x="3490519" y="2470533"/>
            <a:ext cx="2691277" cy="5189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Binlog</a:t>
            </a:r>
            <a:r>
              <a:rPr kumimoji="1" lang="zh-CN" altLang="en-US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订阅管理器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7F593E5-99DA-254F-A928-CC60AA1B023A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H="1" flipV="1">
            <a:off x="4836157" y="2989442"/>
            <a:ext cx="1971" cy="2437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5A7BFCE-F74C-3844-8138-A5F76DE92854}"/>
              </a:ext>
            </a:extLst>
          </p:cNvPr>
          <p:cNvSpPr/>
          <p:nvPr/>
        </p:nvSpPr>
        <p:spPr bwMode="auto">
          <a:xfrm>
            <a:off x="6815038" y="3300980"/>
            <a:ext cx="2691277" cy="51890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6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ShardingSphere</a:t>
            </a:r>
            <a:endParaRPr kumimoji="1" lang="zh-CN" altLang="en-US" sz="96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A55B0EF7-E6A2-A941-BFE3-13C068938566}"/>
              </a:ext>
            </a:extLst>
          </p:cNvPr>
          <p:cNvCxnSpPr>
            <a:stCxn id="5" idx="4"/>
            <a:endCxn id="9" idx="1"/>
          </p:cNvCxnSpPr>
          <p:nvPr/>
        </p:nvCxnSpPr>
        <p:spPr>
          <a:xfrm>
            <a:off x="2778735" y="2042354"/>
            <a:ext cx="711783" cy="6876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993210B1-65AE-8243-A4B3-72B33846546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 flipV="1">
            <a:off x="2778735" y="2729988"/>
            <a:ext cx="711783" cy="8621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FE8BB204-974D-AB40-95DC-A65BFA688EC0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9506315" y="1736968"/>
            <a:ext cx="632628" cy="18234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59DF3CD-840D-D844-966A-F826C671D3C2}"/>
              </a:ext>
            </a:extLst>
          </p:cNvPr>
          <p:cNvCxnSpPr>
            <a:stCxn id="16" idx="3"/>
            <a:endCxn id="7" idx="2"/>
          </p:cNvCxnSpPr>
          <p:nvPr/>
        </p:nvCxnSpPr>
        <p:spPr>
          <a:xfrm flipV="1">
            <a:off x="9506315" y="2867139"/>
            <a:ext cx="632628" cy="69329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1BFC1250-904D-BA4A-9D27-EF7055718036}"/>
              </a:ext>
            </a:extLst>
          </p:cNvPr>
          <p:cNvCxnSpPr>
            <a:stCxn id="16" idx="3"/>
            <a:endCxn id="11" idx="2"/>
          </p:cNvCxnSpPr>
          <p:nvPr/>
        </p:nvCxnSpPr>
        <p:spPr>
          <a:xfrm>
            <a:off x="9506315" y="3560434"/>
            <a:ext cx="632628" cy="48854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6E71AD08-D5E7-A24D-B21E-A467112E9BAC}"/>
              </a:ext>
            </a:extLst>
          </p:cNvPr>
          <p:cNvCxnSpPr>
            <a:stCxn id="16" idx="3"/>
          </p:cNvCxnSpPr>
          <p:nvPr/>
        </p:nvCxnSpPr>
        <p:spPr>
          <a:xfrm>
            <a:off x="9506315" y="3560433"/>
            <a:ext cx="632628" cy="166684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15B746-FAA0-7447-8501-D4B297E82526}"/>
              </a:ext>
            </a:extLst>
          </p:cNvPr>
          <p:cNvSpPr txBox="1"/>
          <p:nvPr/>
        </p:nvSpPr>
        <p:spPr>
          <a:xfrm>
            <a:off x="3154308" y="2079456"/>
            <a:ext cx="120691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">
                <a:latin typeface="Microsoft YaHei" charset="0"/>
                <a:ea typeface="Microsoft YaHei" charset="0"/>
                <a:cs typeface="Microsoft YaHei" charset="0"/>
              </a:rPr>
              <a:t>增量数据</a:t>
            </a:r>
            <a:endParaRPr kumimoji="1" lang="zh-CN" altLang="en-US" sz="96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031F6D-CE7E-0241-9220-ED8AEA261742}"/>
              </a:ext>
            </a:extLst>
          </p:cNvPr>
          <p:cNvSpPr/>
          <p:nvPr/>
        </p:nvSpPr>
        <p:spPr bwMode="auto">
          <a:xfrm>
            <a:off x="3490519" y="5109262"/>
            <a:ext cx="2691277" cy="5189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历史数据迁移作业</a:t>
            </a: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31E9C957-5CA8-D64E-8548-7B44ECB537B1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2303499" y="4095425"/>
            <a:ext cx="1187021" cy="127329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EAB0ED30-EC1C-1E4F-A335-C535BDF424D4}"/>
              </a:ext>
            </a:extLst>
          </p:cNvPr>
          <p:cNvCxnSpPr>
            <a:endCxn id="5" idx="2"/>
          </p:cNvCxnSpPr>
          <p:nvPr/>
        </p:nvCxnSpPr>
        <p:spPr>
          <a:xfrm rot="10800000">
            <a:off x="1828259" y="2042356"/>
            <a:ext cx="1662260" cy="3326362"/>
          </a:xfrm>
          <a:prstGeom prst="bentConnector3">
            <a:avLst>
              <a:gd name="adj1" fmla="val 115117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F0C2A47-0889-5844-9B50-EB865837A7B9}"/>
              </a:ext>
            </a:extLst>
          </p:cNvPr>
          <p:cNvSpPr txBox="1"/>
          <p:nvPr/>
        </p:nvSpPr>
        <p:spPr>
          <a:xfrm>
            <a:off x="2303190" y="5035619"/>
            <a:ext cx="1234207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" dirty="0">
                <a:latin typeface="Microsoft YaHei" charset="0"/>
                <a:ea typeface="Microsoft YaHei" charset="0"/>
                <a:cs typeface="Microsoft YaHei" charset="0"/>
              </a:rPr>
              <a:t>存量数据</a:t>
            </a: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7C8447B7-C451-3542-8774-005458F17075}"/>
              </a:ext>
            </a:extLst>
          </p:cNvPr>
          <p:cNvCxnSpPr>
            <a:endCxn id="16" idx="2"/>
          </p:cNvCxnSpPr>
          <p:nvPr/>
        </p:nvCxnSpPr>
        <p:spPr>
          <a:xfrm flipV="1">
            <a:off x="6181796" y="3819887"/>
            <a:ext cx="1978881" cy="1548829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59">
            <a:extLst>
              <a:ext uri="{FF2B5EF4-FFF2-40B4-BE49-F238E27FC236}">
                <a16:creationId xmlns:a16="http://schemas.microsoft.com/office/drawing/2014/main" id="{BB1F29B8-0F83-5F4A-B9EC-64AEA1DB646A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6181796" y="3560434"/>
            <a:ext cx="6332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1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 bwMode="auto">
          <a:xfrm>
            <a:off x="2466352" y="2473728"/>
            <a:ext cx="8235979" cy="3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github.com</a:t>
            </a: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/apache/incubator-</a:t>
            </a: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shardingsphere</a:t>
            </a:r>
            <a:endParaRPr kumimoji="1" lang="zh-CN" altLang="en-US" sz="1896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466352" y="1999906"/>
            <a:ext cx="7259296" cy="3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shardingsphere.apache.org</a:t>
            </a: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endParaRPr kumimoji="1" lang="zh-CN" altLang="en-US" sz="1896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55" y="3568470"/>
            <a:ext cx="4022078" cy="2162018"/>
          </a:xfrm>
          <a:prstGeom prst="rect">
            <a:avLst/>
          </a:prstGeom>
        </p:spPr>
      </p:pic>
      <p:sp>
        <p:nvSpPr>
          <p:cNvPr id="6" name="文本框 146"/>
          <p:cNvSpPr txBox="1"/>
          <p:nvPr/>
        </p:nvSpPr>
        <p:spPr>
          <a:xfrm>
            <a:off x="359767" y="1054451"/>
            <a:ext cx="2615757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782"/>
            <a:r>
              <a:rPr lang="en-US" altLang="zh-CN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board</a:t>
            </a:r>
            <a:endParaRPr lang="zh-CN" altLang="en-US" sz="2107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466352" y="2890656"/>
            <a:ext cx="8356423" cy="3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mailto:dev-subscribe@shardingsphere.apache.org</a:t>
            </a:r>
            <a:endParaRPr kumimoji="1" lang="zh-CN" altLang="en-US" sz="1896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0" cy="2351669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46968" y="2414401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001" spc="79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Entry_2">
            <a:hlinkClick r:id="" action="ppaction://noaction"/>
          </p:cNvPr>
          <p:cNvSpPr txBox="1"/>
          <p:nvPr>
            <p:custDataLst>
              <p:tags r:id="rId4"/>
            </p:custDataLst>
          </p:nvPr>
        </p:nvSpPr>
        <p:spPr>
          <a:xfrm>
            <a:off x="6446968" y="3817025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13602" y="3093667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社区与开源</a:t>
            </a:r>
          </a:p>
        </p:txBody>
      </p:sp>
      <p:sp>
        <p:nvSpPr>
          <p:cNvPr id="8" name="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868419" y="3799815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A95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 dirty="0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6">
            <a:extLst>
              <a:ext uri="{FF2B5EF4-FFF2-40B4-BE49-F238E27FC236}">
                <a16:creationId xmlns:a16="http://schemas.microsoft.com/office/drawing/2014/main" id="{D37A918D-DF1A-5642-A0A1-C8271B7E2528}"/>
              </a:ext>
            </a:extLst>
          </p:cNvPr>
          <p:cNvSpPr txBox="1"/>
          <p:nvPr/>
        </p:nvSpPr>
        <p:spPr>
          <a:xfrm>
            <a:off x="158614" y="1020811"/>
            <a:ext cx="2034277" cy="361165"/>
          </a:xfrm>
          <a:prstGeom prst="rect">
            <a:avLst/>
          </a:prstGeom>
          <a:noFill/>
        </p:spPr>
        <p:txBody>
          <a:bodyPr wrap="none" lIns="36545" tIns="18276" rIns="36545" bIns="18276" rtlCol="0">
            <a:spAutoFit/>
          </a:bodyPr>
          <a:lstStyle/>
          <a:p>
            <a:pPr defTabSz="365413"/>
            <a:r>
              <a:rPr lang="en-US" altLang="zh-CN" sz="210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NewSQL</a:t>
            </a:r>
            <a:r>
              <a:rPr lang="zh-CN" altLang="en-US" sz="210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sz="2107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AA84D0B-EAE8-774A-9F33-06EF525A4DA5}"/>
              </a:ext>
            </a:extLst>
          </p:cNvPr>
          <p:cNvSpPr>
            <a:spLocks/>
          </p:cNvSpPr>
          <p:nvPr/>
        </p:nvSpPr>
        <p:spPr bwMode="gray">
          <a:xfrm>
            <a:off x="4941452" y="2727917"/>
            <a:ext cx="912496" cy="139962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lIns="36576" tIns="18288" rIns="36576" bIns="18288"/>
          <a:lstStyle/>
          <a:p>
            <a:pPr>
              <a:defRPr/>
            </a:pPr>
            <a:endParaRPr lang="zh-CN" altLang="en-US" sz="1280">
              <a:solidFill>
                <a:srgbClr val="000000"/>
              </a:solidFill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0464842-6353-7F46-8647-F3F0ED646CC6}"/>
              </a:ext>
            </a:extLst>
          </p:cNvPr>
          <p:cNvSpPr>
            <a:spLocks/>
          </p:cNvSpPr>
          <p:nvPr/>
        </p:nvSpPr>
        <p:spPr bwMode="gray">
          <a:xfrm rot="7200000">
            <a:off x="5949363" y="2043795"/>
            <a:ext cx="977802" cy="130571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lIns="36576" tIns="18288" rIns="36576" bIns="18288"/>
          <a:lstStyle/>
          <a:p>
            <a:pPr>
              <a:defRPr/>
            </a:pPr>
            <a:endParaRPr lang="zh-CN" altLang="en-US" sz="1280">
              <a:solidFill>
                <a:srgbClr val="000000"/>
              </a:solidFill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DCF2CBA-A346-0241-AA0A-18B890F3927F}"/>
              </a:ext>
            </a:extLst>
          </p:cNvPr>
          <p:cNvGrpSpPr>
            <a:grpSpLocks/>
          </p:cNvGrpSpPr>
          <p:nvPr/>
        </p:nvGrpSpPr>
        <p:grpSpPr bwMode="auto">
          <a:xfrm>
            <a:off x="4993480" y="1944540"/>
            <a:ext cx="1480805" cy="1480346"/>
            <a:chOff x="1712" y="1389"/>
            <a:chExt cx="1480" cy="13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0D4467D9-B7AC-FC4A-81B1-F6E3E834D04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000000">
              <a:off x="1712" y="2311"/>
              <a:ext cx="908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970E6D-E3DB-3441-94EB-BE2914DD992A}"/>
                </a:ext>
              </a:extLst>
            </p:cNvPr>
            <p:cNvSpPr>
              <a:spLocks/>
            </p:cNvSpPr>
            <p:nvPr/>
          </p:nvSpPr>
          <p:spPr bwMode="gray">
            <a:xfrm rot="7200000">
              <a:off x="1961" y="1810"/>
              <a:ext cx="948" cy="508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5020 h 378"/>
                <a:gd name="T6" fmla="*/ 368 w 750"/>
                <a:gd name="T7" fmla="*/ 9768 h 378"/>
                <a:gd name="T8" fmla="*/ 9866 w 750"/>
                <a:gd name="T9" fmla="*/ 9768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8C60DE-E6ED-1D48-85FC-7C41B8B8E029}"/>
                </a:ext>
              </a:extLst>
            </p:cNvPr>
            <p:cNvSpPr>
              <a:spLocks/>
            </p:cNvSpPr>
            <p:nvPr/>
          </p:nvSpPr>
          <p:spPr bwMode="gray">
            <a:xfrm rot="7200000">
              <a:off x="2637" y="1226"/>
              <a:ext cx="392" cy="718"/>
            </a:xfrm>
            <a:custGeom>
              <a:avLst/>
              <a:gdLst>
                <a:gd name="T0" fmla="*/ 38 w 495"/>
                <a:gd name="T1" fmla="*/ 10 h 971"/>
                <a:gd name="T2" fmla="*/ 38 w 495"/>
                <a:gd name="T3" fmla="*/ 35 h 971"/>
                <a:gd name="T4" fmla="*/ 35 w 495"/>
                <a:gd name="T5" fmla="*/ 35 h 971"/>
                <a:gd name="T6" fmla="*/ 33 w 495"/>
                <a:gd name="T7" fmla="*/ 35 h 971"/>
                <a:gd name="T8" fmla="*/ 31 w 495"/>
                <a:gd name="T9" fmla="*/ 33 h 971"/>
                <a:gd name="T10" fmla="*/ 29 w 495"/>
                <a:gd name="T11" fmla="*/ 33 h 971"/>
                <a:gd name="T12" fmla="*/ 25 w 495"/>
                <a:gd name="T13" fmla="*/ 31 h 971"/>
                <a:gd name="T14" fmla="*/ 23 w 495"/>
                <a:gd name="T15" fmla="*/ 29 h 971"/>
                <a:gd name="T16" fmla="*/ 21 w 495"/>
                <a:gd name="T17" fmla="*/ 27 h 971"/>
                <a:gd name="T18" fmla="*/ 17 w 495"/>
                <a:gd name="T19" fmla="*/ 24 h 971"/>
                <a:gd name="T20" fmla="*/ 14 w 495"/>
                <a:gd name="T21" fmla="*/ 20 h 971"/>
                <a:gd name="T22" fmla="*/ 10 w 495"/>
                <a:gd name="T23" fmla="*/ 16 h 971"/>
                <a:gd name="T24" fmla="*/ 8 w 495"/>
                <a:gd name="T25" fmla="*/ 13 h 971"/>
                <a:gd name="T26" fmla="*/ 2 w 495"/>
                <a:gd name="T27" fmla="*/ 7 h 971"/>
                <a:gd name="T28" fmla="*/ 2 w 495"/>
                <a:gd name="T29" fmla="*/ 5 h 971"/>
                <a:gd name="T30" fmla="*/ 0 w 495"/>
                <a:gd name="T31" fmla="*/ 2 h 971"/>
                <a:gd name="T32" fmla="*/ 2 w 495"/>
                <a:gd name="T33" fmla="*/ 0 h 971"/>
                <a:gd name="T34" fmla="*/ 2 w 495"/>
                <a:gd name="T35" fmla="*/ 1 h 971"/>
                <a:gd name="T36" fmla="*/ 2 w 495"/>
                <a:gd name="T37" fmla="*/ 3 h 971"/>
                <a:gd name="T38" fmla="*/ 2 w 495"/>
                <a:gd name="T39" fmla="*/ 4 h 971"/>
                <a:gd name="T40" fmla="*/ 2 w 495"/>
                <a:gd name="T41" fmla="*/ 5 h 971"/>
                <a:gd name="T42" fmla="*/ 2 w 495"/>
                <a:gd name="T43" fmla="*/ 6 h 971"/>
                <a:gd name="T44" fmla="*/ 4 w 495"/>
                <a:gd name="T45" fmla="*/ 7 h 971"/>
                <a:gd name="T46" fmla="*/ 6 w 495"/>
                <a:gd name="T47" fmla="*/ 9 h 971"/>
                <a:gd name="T48" fmla="*/ 10 w 495"/>
                <a:gd name="T49" fmla="*/ 10 h 971"/>
                <a:gd name="T50" fmla="*/ 13 w 495"/>
                <a:gd name="T51" fmla="*/ 10 h 971"/>
                <a:gd name="T52" fmla="*/ 19 w 495"/>
                <a:gd name="T53" fmla="*/ 10 h 971"/>
                <a:gd name="T54" fmla="*/ 38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8EA2322-1B5B-614E-A68D-76EA324136CF}"/>
              </a:ext>
            </a:extLst>
          </p:cNvPr>
          <p:cNvSpPr>
            <a:spLocks/>
          </p:cNvSpPr>
          <p:nvPr/>
        </p:nvSpPr>
        <p:spPr bwMode="gray">
          <a:xfrm rot="14400000">
            <a:off x="6021402" y="3370648"/>
            <a:ext cx="977802" cy="130571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rgbClr val="7183C0"/>
          </a:solidFill>
          <a:ln w="0">
            <a:noFill/>
            <a:prstDash val="solid"/>
            <a:round/>
            <a:headEnd/>
            <a:tailEnd/>
          </a:ln>
        </p:spPr>
        <p:txBody>
          <a:bodyPr lIns="36576" tIns="18288" rIns="36576" bIns="18288"/>
          <a:lstStyle/>
          <a:p>
            <a:pPr>
              <a:defRPr/>
            </a:pPr>
            <a:endParaRPr lang="zh-CN" altLang="en-US" sz="1280">
              <a:solidFill>
                <a:srgbClr val="000000"/>
              </a:solidFill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4FF04C5-612B-4149-83A4-2337265207C7}"/>
              </a:ext>
            </a:extLst>
          </p:cNvPr>
          <p:cNvGrpSpPr>
            <a:grpSpLocks/>
          </p:cNvGrpSpPr>
          <p:nvPr/>
        </p:nvGrpSpPr>
        <p:grpSpPr bwMode="auto">
          <a:xfrm>
            <a:off x="6131098" y="2628999"/>
            <a:ext cx="1296705" cy="1570167"/>
            <a:chOff x="2854" y="1996"/>
            <a:chExt cx="1296" cy="1381"/>
          </a:xfrm>
          <a:solidFill>
            <a:srgbClr val="529ED5"/>
          </a:solidFill>
        </p:grpSpPr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ACEB9305-D8AC-B842-A301-2ED7187C667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800000">
              <a:off x="2854" y="1996"/>
              <a:ext cx="906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478BFB9-248B-084F-B7F4-61038986F93C}"/>
                </a:ext>
              </a:extLst>
            </p:cNvPr>
            <p:cNvSpPr>
              <a:spLocks/>
            </p:cNvSpPr>
            <p:nvPr/>
          </p:nvSpPr>
          <p:spPr bwMode="gray">
            <a:xfrm rot="-7200000">
              <a:off x="3102" y="2371"/>
              <a:ext cx="948" cy="507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4901 h 378"/>
                <a:gd name="T6" fmla="*/ 368 w 750"/>
                <a:gd name="T7" fmla="*/ 9551 h 378"/>
                <a:gd name="T8" fmla="*/ 9866 w 750"/>
                <a:gd name="T9" fmla="*/ 9551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08E26FE-6963-B34D-BBE6-451FC8074D61}"/>
                </a:ext>
              </a:extLst>
            </p:cNvPr>
            <p:cNvSpPr>
              <a:spLocks/>
            </p:cNvSpPr>
            <p:nvPr/>
          </p:nvSpPr>
          <p:spPr bwMode="gray">
            <a:xfrm rot="-7200000">
              <a:off x="3618" y="2845"/>
              <a:ext cx="346" cy="718"/>
            </a:xfrm>
            <a:custGeom>
              <a:avLst/>
              <a:gdLst>
                <a:gd name="T0" fmla="*/ 10 w 495"/>
                <a:gd name="T1" fmla="*/ 10 h 971"/>
                <a:gd name="T2" fmla="*/ 10 w 495"/>
                <a:gd name="T3" fmla="*/ 35 h 971"/>
                <a:gd name="T4" fmla="*/ 9 w 495"/>
                <a:gd name="T5" fmla="*/ 35 h 971"/>
                <a:gd name="T6" fmla="*/ 8 w 495"/>
                <a:gd name="T7" fmla="*/ 35 h 971"/>
                <a:gd name="T8" fmla="*/ 8 w 495"/>
                <a:gd name="T9" fmla="*/ 33 h 971"/>
                <a:gd name="T10" fmla="*/ 7 w 495"/>
                <a:gd name="T11" fmla="*/ 33 h 971"/>
                <a:gd name="T12" fmla="*/ 7 w 495"/>
                <a:gd name="T13" fmla="*/ 31 h 971"/>
                <a:gd name="T14" fmla="*/ 6 w 495"/>
                <a:gd name="T15" fmla="*/ 29 h 971"/>
                <a:gd name="T16" fmla="*/ 5 w 495"/>
                <a:gd name="T17" fmla="*/ 27 h 971"/>
                <a:gd name="T18" fmla="*/ 4 w 495"/>
                <a:gd name="T19" fmla="*/ 24 h 971"/>
                <a:gd name="T20" fmla="*/ 3 w 495"/>
                <a:gd name="T21" fmla="*/ 20 h 971"/>
                <a:gd name="T22" fmla="*/ 2 w 495"/>
                <a:gd name="T23" fmla="*/ 16 h 971"/>
                <a:gd name="T24" fmla="*/ 2 w 495"/>
                <a:gd name="T25" fmla="*/ 13 h 971"/>
                <a:gd name="T26" fmla="*/ 1 w 495"/>
                <a:gd name="T27" fmla="*/ 7 h 971"/>
                <a:gd name="T28" fmla="*/ 1 w 495"/>
                <a:gd name="T29" fmla="*/ 5 h 971"/>
                <a:gd name="T30" fmla="*/ 0 w 495"/>
                <a:gd name="T31" fmla="*/ 2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3 h 971"/>
                <a:gd name="T38" fmla="*/ 1 w 495"/>
                <a:gd name="T39" fmla="*/ 4 h 971"/>
                <a:gd name="T40" fmla="*/ 1 w 495"/>
                <a:gd name="T41" fmla="*/ 5 h 971"/>
                <a:gd name="T42" fmla="*/ 1 w 495"/>
                <a:gd name="T43" fmla="*/ 6 h 971"/>
                <a:gd name="T44" fmla="*/ 1 w 495"/>
                <a:gd name="T45" fmla="*/ 7 h 971"/>
                <a:gd name="T46" fmla="*/ 1 w 495"/>
                <a:gd name="T47" fmla="*/ 9 h 971"/>
                <a:gd name="T48" fmla="*/ 2 w 495"/>
                <a:gd name="T49" fmla="*/ 10 h 971"/>
                <a:gd name="T50" fmla="*/ 3 w 495"/>
                <a:gd name="T51" fmla="*/ 10 h 971"/>
                <a:gd name="T52" fmla="*/ 5 w 495"/>
                <a:gd name="T53" fmla="*/ 10 h 971"/>
                <a:gd name="T54" fmla="*/ 10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BEA2BE33-6D6E-2D4F-83FF-122CADCFE6EF}"/>
              </a:ext>
            </a:extLst>
          </p:cNvPr>
          <p:cNvGrpSpPr>
            <a:grpSpLocks/>
          </p:cNvGrpSpPr>
          <p:nvPr/>
        </p:nvGrpSpPr>
        <p:grpSpPr bwMode="auto">
          <a:xfrm>
            <a:off x="4936450" y="3590884"/>
            <a:ext cx="1571854" cy="999404"/>
            <a:chOff x="1655" y="2837"/>
            <a:chExt cx="1571" cy="87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6CE8275-07C5-0342-899D-904700D0FD61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5" y="2837"/>
              <a:ext cx="366" cy="692"/>
            </a:xfrm>
            <a:custGeom>
              <a:avLst/>
              <a:gdLst>
                <a:gd name="T0" fmla="*/ 18 w 495"/>
                <a:gd name="T1" fmla="*/ 7 h 971"/>
                <a:gd name="T2" fmla="*/ 18 w 495"/>
                <a:gd name="T3" fmla="*/ 24 h 971"/>
                <a:gd name="T4" fmla="*/ 16 w 495"/>
                <a:gd name="T5" fmla="*/ 24 h 971"/>
                <a:gd name="T6" fmla="*/ 16 w 495"/>
                <a:gd name="T7" fmla="*/ 23 h 971"/>
                <a:gd name="T8" fmla="*/ 15 w 495"/>
                <a:gd name="T9" fmla="*/ 22 h 971"/>
                <a:gd name="T10" fmla="*/ 13 w 495"/>
                <a:gd name="T11" fmla="*/ 22 h 971"/>
                <a:gd name="T12" fmla="*/ 12 w 495"/>
                <a:gd name="T13" fmla="*/ 21 h 971"/>
                <a:gd name="T14" fmla="*/ 11 w 495"/>
                <a:gd name="T15" fmla="*/ 19 h 971"/>
                <a:gd name="T16" fmla="*/ 10 w 495"/>
                <a:gd name="T17" fmla="*/ 17 h 971"/>
                <a:gd name="T18" fmla="*/ 8 w 495"/>
                <a:gd name="T19" fmla="*/ 16 h 971"/>
                <a:gd name="T20" fmla="*/ 7 w 495"/>
                <a:gd name="T21" fmla="*/ 14 h 971"/>
                <a:gd name="T22" fmla="*/ 5 w 495"/>
                <a:gd name="T23" fmla="*/ 11 h 971"/>
                <a:gd name="T24" fmla="*/ 4 w 495"/>
                <a:gd name="T25" fmla="*/ 9 h 971"/>
                <a:gd name="T26" fmla="*/ 1 w 495"/>
                <a:gd name="T27" fmla="*/ 5 h 971"/>
                <a:gd name="T28" fmla="*/ 1 w 495"/>
                <a:gd name="T29" fmla="*/ 3 h 971"/>
                <a:gd name="T30" fmla="*/ 0 w 495"/>
                <a:gd name="T31" fmla="*/ 1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2 h 971"/>
                <a:gd name="T38" fmla="*/ 1 w 495"/>
                <a:gd name="T39" fmla="*/ 3 h 971"/>
                <a:gd name="T40" fmla="*/ 1 w 495"/>
                <a:gd name="T41" fmla="*/ 3 h 971"/>
                <a:gd name="T42" fmla="*/ 1 w 495"/>
                <a:gd name="T43" fmla="*/ 4 h 971"/>
                <a:gd name="T44" fmla="*/ 2 w 495"/>
                <a:gd name="T45" fmla="*/ 5 h 971"/>
                <a:gd name="T46" fmla="*/ 3 w 495"/>
                <a:gd name="T47" fmla="*/ 6 h 971"/>
                <a:gd name="T48" fmla="*/ 4 w 495"/>
                <a:gd name="T49" fmla="*/ 6 h 971"/>
                <a:gd name="T50" fmla="*/ 7 w 495"/>
                <a:gd name="T51" fmla="*/ 7 h 971"/>
                <a:gd name="T52" fmla="*/ 9 w 495"/>
                <a:gd name="T53" fmla="*/ 7 h 971"/>
                <a:gd name="T54" fmla="*/ 18 w 495"/>
                <a:gd name="T55" fmla="*/ 7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8CBF00"/>
                </a:solidFill>
              </a:endParaRP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EDC11D5C-9492-6E44-9407-91BDC83C67E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2589" y="3078"/>
              <a:ext cx="872" cy="403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80">
                <a:solidFill>
                  <a:srgbClr val="8CBF00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D657E96-E586-6840-80A3-217F350E67CD}"/>
                </a:ext>
              </a:extLst>
            </p:cNvPr>
            <p:cNvSpPr>
              <a:spLocks/>
            </p:cNvSpPr>
            <p:nvPr/>
          </p:nvSpPr>
          <p:spPr bwMode="gray">
            <a:xfrm>
              <a:off x="1985" y="3040"/>
              <a:ext cx="1005" cy="489"/>
            </a:xfrm>
            <a:custGeom>
              <a:avLst/>
              <a:gdLst>
                <a:gd name="T0" fmla="*/ 18765 w 750"/>
                <a:gd name="T1" fmla="*/ 0 h 378"/>
                <a:gd name="T2" fmla="*/ 0 w 750"/>
                <a:gd name="T3" fmla="*/ 0 h 378"/>
                <a:gd name="T4" fmla="*/ 51 w 750"/>
                <a:gd name="T5" fmla="*/ 3290 h 378"/>
                <a:gd name="T6" fmla="*/ 702 w 750"/>
                <a:gd name="T7" fmla="*/ 6419 h 378"/>
                <a:gd name="T8" fmla="*/ 18765 w 750"/>
                <a:gd name="T9" fmla="*/ 6419 h 378"/>
                <a:gd name="T10" fmla="*/ 18765 w 750"/>
                <a:gd name="T11" fmla="*/ 0 h 378"/>
                <a:gd name="T12" fmla="*/ 18765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8CB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D7A1C43-FA5D-E24E-92F2-AACF07988434}"/>
              </a:ext>
            </a:extLst>
          </p:cNvPr>
          <p:cNvSpPr txBox="1"/>
          <p:nvPr/>
        </p:nvSpPr>
        <p:spPr>
          <a:xfrm>
            <a:off x="2857989" y="3752903"/>
            <a:ext cx="1986768" cy="233910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Database-as-a-Service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B0FCA519-3C16-5145-AF6A-B0878A4B2FA6}"/>
              </a:ext>
            </a:extLst>
          </p:cNvPr>
          <p:cNvSpPr txBox="1"/>
          <p:nvPr/>
        </p:nvSpPr>
        <p:spPr>
          <a:xfrm>
            <a:off x="7286582" y="3723205"/>
            <a:ext cx="3558997" cy="430887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Transparent 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Sharding Middleware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2">
            <a:extLst>
              <a:ext uri="{FF2B5EF4-FFF2-40B4-BE49-F238E27FC236}">
                <a16:creationId xmlns:a16="http://schemas.microsoft.com/office/drawing/2014/main" id="{BBCB0E9A-57F9-8F4B-ABE9-8BC4AAACF7C2}"/>
              </a:ext>
            </a:extLst>
          </p:cNvPr>
          <p:cNvSpPr txBox="1"/>
          <p:nvPr/>
        </p:nvSpPr>
        <p:spPr>
          <a:xfrm>
            <a:off x="5259654" y="1663876"/>
            <a:ext cx="1611500" cy="233910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New Architecture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261F71F-8E76-364A-9CF5-E7B987510142}"/>
              </a:ext>
            </a:extLst>
          </p:cNvPr>
          <p:cNvSpPr>
            <a:spLocks noEditPoints="1"/>
          </p:cNvSpPr>
          <p:nvPr/>
        </p:nvSpPr>
        <p:spPr bwMode="auto">
          <a:xfrm>
            <a:off x="819601" y="4906946"/>
            <a:ext cx="657173" cy="550298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vert="horz" wrap="square" lIns="36576" tIns="18288" rIns="36576" bIns="18288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280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CF553E72-11C7-1849-932D-6851799E495F}"/>
              </a:ext>
            </a:extLst>
          </p:cNvPr>
          <p:cNvSpPr txBox="1"/>
          <p:nvPr/>
        </p:nvSpPr>
        <p:spPr>
          <a:xfrm>
            <a:off x="1561123" y="4968571"/>
            <a:ext cx="7111100" cy="430887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algn="l"/>
            <a:r>
              <a:rPr lang="en-US" altLang="zh-CN" sz="12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《What‘s Really New with NewSQL?》</a:t>
            </a:r>
            <a:endParaRPr lang="zh-CN" altLang="en-US" sz="12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28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db.cs.cmu.edu</a:t>
            </a:r>
            <a:r>
              <a:rPr lang="en-US" altLang="zh-CN" sz="12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/papers/2016/pavlo-newsql-sigmodrec2016.pdf</a:t>
            </a:r>
            <a:endParaRPr lang="zh-CN" altLang="en-US" sz="12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0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6765916-A0BE-FA4B-A5B3-DDF29FD8208E}"/>
              </a:ext>
            </a:extLst>
          </p:cNvPr>
          <p:cNvGrpSpPr/>
          <p:nvPr/>
        </p:nvGrpSpPr>
        <p:grpSpPr>
          <a:xfrm>
            <a:off x="3159731" y="672161"/>
            <a:ext cx="6167149" cy="5399455"/>
            <a:chOff x="2379785" y="-60125"/>
            <a:chExt cx="6893170" cy="656077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E85DE6-17B8-6446-BDCC-AC0542969E05}"/>
                </a:ext>
              </a:extLst>
            </p:cNvPr>
            <p:cNvGrpSpPr/>
            <p:nvPr/>
          </p:nvGrpSpPr>
          <p:grpSpPr>
            <a:xfrm>
              <a:off x="2379785" y="5506504"/>
              <a:ext cx="6893169" cy="994147"/>
              <a:chOff x="1967541" y="4197085"/>
              <a:chExt cx="8064896" cy="11833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F73DF3-BE02-664D-93E1-527490FB1DC7}"/>
                  </a:ext>
                </a:extLst>
              </p:cNvPr>
              <p:cNvSpPr/>
              <p:nvPr/>
            </p:nvSpPr>
            <p:spPr>
              <a:xfrm>
                <a:off x="1967541" y="4197085"/>
                <a:ext cx="8064896" cy="1183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流程图: 磁盘 3">
                <a:extLst>
                  <a:ext uri="{FF2B5EF4-FFF2-40B4-BE49-F238E27FC236}">
                    <a16:creationId xmlns:a16="http://schemas.microsoft.com/office/drawing/2014/main" id="{DFEA1353-A56E-3143-8600-F94BF9B350A3}"/>
                  </a:ext>
                </a:extLst>
              </p:cNvPr>
              <p:cNvSpPr/>
              <p:nvPr/>
            </p:nvSpPr>
            <p:spPr>
              <a:xfrm>
                <a:off x="3534205" y="4485118"/>
                <a:ext cx="914400" cy="467497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流程图: 磁盘 9">
                <a:extLst>
                  <a:ext uri="{FF2B5EF4-FFF2-40B4-BE49-F238E27FC236}">
                    <a16:creationId xmlns:a16="http://schemas.microsoft.com/office/drawing/2014/main" id="{D0AEBE84-1CFE-C948-A470-668FA9AC32A8}"/>
                  </a:ext>
                </a:extLst>
              </p:cNvPr>
              <p:cNvSpPr/>
              <p:nvPr/>
            </p:nvSpPr>
            <p:spPr>
              <a:xfrm>
                <a:off x="6155924" y="4448403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流程图: 磁盘 17">
                <a:extLst>
                  <a:ext uri="{FF2B5EF4-FFF2-40B4-BE49-F238E27FC236}">
                    <a16:creationId xmlns:a16="http://schemas.microsoft.com/office/drawing/2014/main" id="{CBE16EB7-5723-2E42-B2F3-6B8BE7BB3117}"/>
                  </a:ext>
                </a:extLst>
              </p:cNvPr>
              <p:cNvSpPr/>
              <p:nvPr/>
            </p:nvSpPr>
            <p:spPr>
              <a:xfrm>
                <a:off x="4874028" y="4467651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流程图: 磁盘 9">
                <a:extLst>
                  <a:ext uri="{FF2B5EF4-FFF2-40B4-BE49-F238E27FC236}">
                    <a16:creationId xmlns:a16="http://schemas.microsoft.com/office/drawing/2014/main" id="{E9492D90-1B7F-414A-A9A9-D6E7A562BDC5}"/>
                  </a:ext>
                </a:extLst>
              </p:cNvPr>
              <p:cNvSpPr/>
              <p:nvPr/>
            </p:nvSpPr>
            <p:spPr>
              <a:xfrm>
                <a:off x="7404817" y="4476470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E10EA3DF-1078-BD44-9D81-1BFFB93C9553}"/>
                  </a:ext>
                </a:extLst>
              </p:cNvPr>
              <p:cNvSpPr/>
              <p:nvPr/>
            </p:nvSpPr>
            <p:spPr bwMode="auto">
              <a:xfrm>
                <a:off x="5117908" y="5060640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数据库集群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A87B32-98E0-E641-B149-D28F28F41596}"/>
                </a:ext>
              </a:extLst>
            </p:cNvPr>
            <p:cNvGrpSpPr/>
            <p:nvPr/>
          </p:nvGrpSpPr>
          <p:grpSpPr>
            <a:xfrm>
              <a:off x="4544156" y="2555691"/>
              <a:ext cx="2667483" cy="1004157"/>
              <a:chOff x="2159562" y="2896753"/>
              <a:chExt cx="2667483" cy="100415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B3BF254-1D50-2F4B-AC3B-1477B01C5878}"/>
                  </a:ext>
                </a:extLst>
              </p:cNvPr>
              <p:cNvSpPr/>
              <p:nvPr/>
            </p:nvSpPr>
            <p:spPr>
              <a:xfrm>
                <a:off x="2159562" y="2896753"/>
                <a:ext cx="2667483" cy="10041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54918568-3907-1C47-BCA8-6053BAB931FA}"/>
                  </a:ext>
                </a:extLst>
              </p:cNvPr>
              <p:cNvSpPr/>
              <p:nvPr/>
            </p:nvSpPr>
            <p:spPr bwMode="auto">
              <a:xfrm>
                <a:off x="2777157" y="3639174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数据分片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52687C-B42C-EB40-BDA6-4847587C9A2E}"/>
                  </a:ext>
                </a:extLst>
              </p:cNvPr>
              <p:cNvSpPr/>
              <p:nvPr/>
            </p:nvSpPr>
            <p:spPr bwMode="auto">
              <a:xfrm>
                <a:off x="2398897" y="3022409"/>
                <a:ext cx="933864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分库分表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7A2DC24-0EC3-314F-AA07-013868A5F552}"/>
                  </a:ext>
                </a:extLst>
              </p:cNvPr>
              <p:cNvSpPr/>
              <p:nvPr/>
            </p:nvSpPr>
            <p:spPr bwMode="auto">
              <a:xfrm>
                <a:off x="3719003" y="3022409"/>
                <a:ext cx="933863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读写分离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9C98066-83A2-0C4B-B39D-D0487C8E8A32}"/>
                </a:ext>
              </a:extLst>
            </p:cNvPr>
            <p:cNvGrpSpPr/>
            <p:nvPr/>
          </p:nvGrpSpPr>
          <p:grpSpPr>
            <a:xfrm>
              <a:off x="4544156" y="3574973"/>
              <a:ext cx="2667483" cy="1004158"/>
              <a:chOff x="6260123" y="2896752"/>
              <a:chExt cx="2874819" cy="100415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85CAB9C-A413-1E47-A642-076815AB3575}"/>
                  </a:ext>
                </a:extLst>
              </p:cNvPr>
              <p:cNvSpPr/>
              <p:nvPr/>
            </p:nvSpPr>
            <p:spPr>
              <a:xfrm>
                <a:off x="6260123" y="2896752"/>
                <a:ext cx="2874819" cy="10041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619EC26-F7DB-C045-9869-A37C4CCA8EE7}"/>
                  </a:ext>
                </a:extLst>
              </p:cNvPr>
              <p:cNvSpPr/>
              <p:nvPr/>
            </p:nvSpPr>
            <p:spPr bwMode="auto">
              <a:xfrm>
                <a:off x="6850838" y="3630357"/>
                <a:ext cx="1869601" cy="219608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分布式事务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397CCBA-9FF6-BC4F-AFAA-C897DCCE6CB7}"/>
                  </a:ext>
                </a:extLst>
              </p:cNvPr>
              <p:cNvSpPr/>
              <p:nvPr/>
            </p:nvSpPr>
            <p:spPr bwMode="auto">
              <a:xfrm>
                <a:off x="7929447" y="3033830"/>
                <a:ext cx="1036546" cy="44028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柔性事务</a:t>
                </a: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E679C0E-921D-4E4A-933E-488A9062B8D5}"/>
                </a:ext>
              </a:extLst>
            </p:cNvPr>
            <p:cNvSpPr/>
            <p:nvPr/>
          </p:nvSpPr>
          <p:spPr>
            <a:xfrm>
              <a:off x="2379785" y="1253061"/>
              <a:ext cx="6893169" cy="8141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400D7-4CA1-9D43-A89C-4C0DFB95718D}"/>
                </a:ext>
              </a:extLst>
            </p:cNvPr>
            <p:cNvGrpSpPr/>
            <p:nvPr/>
          </p:nvGrpSpPr>
          <p:grpSpPr>
            <a:xfrm>
              <a:off x="2744366" y="2555691"/>
              <a:ext cx="1741534" cy="2038565"/>
              <a:chOff x="335360" y="3080925"/>
              <a:chExt cx="1688669" cy="236429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B19A801-80BB-A04E-9E68-A4F2D64D10CE}"/>
                  </a:ext>
                </a:extLst>
              </p:cNvPr>
              <p:cNvSpPr/>
              <p:nvPr/>
            </p:nvSpPr>
            <p:spPr bwMode="auto">
              <a:xfrm>
                <a:off x="335360" y="3080925"/>
                <a:ext cx="1632181" cy="2364298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AE11B9C4-4306-3946-B112-4E8D85C6B9EE}"/>
                  </a:ext>
                </a:extLst>
              </p:cNvPr>
              <p:cNvSpPr/>
              <p:nvPr/>
            </p:nvSpPr>
            <p:spPr bwMode="auto">
              <a:xfrm>
                <a:off x="444582" y="5134716"/>
                <a:ext cx="1579447" cy="169871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分布式治理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E6E7BEE-DC1E-1E45-AF5A-287043A18025}"/>
                  </a:ext>
                </a:extLst>
              </p:cNvPr>
              <p:cNvSpPr/>
              <p:nvPr/>
            </p:nvSpPr>
            <p:spPr bwMode="auto">
              <a:xfrm>
                <a:off x="393612" y="3371120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配置中心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F1FD44A-27F0-0A46-B561-FF98324C9C10}"/>
                  </a:ext>
                </a:extLst>
              </p:cNvPr>
              <p:cNvSpPr/>
              <p:nvPr/>
            </p:nvSpPr>
            <p:spPr bwMode="auto">
              <a:xfrm>
                <a:off x="391261" y="4448403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可观察性</a:t>
                </a:r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A319F66-510B-6B47-9326-0B9B6A8BDD92}"/>
                </a:ext>
              </a:extLst>
            </p:cNvPr>
            <p:cNvSpPr/>
            <p:nvPr/>
          </p:nvSpPr>
          <p:spPr bwMode="auto">
            <a:xfrm>
              <a:off x="3127611" y="1538154"/>
              <a:ext cx="1401281" cy="388373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67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ShardingJDBC</a:t>
              </a:r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2A194932-905A-A543-ADDC-897D91F8A227}"/>
                </a:ext>
              </a:extLst>
            </p:cNvPr>
            <p:cNvSpPr/>
            <p:nvPr/>
          </p:nvSpPr>
          <p:spPr bwMode="auto">
            <a:xfrm>
              <a:off x="5036646" y="1829313"/>
              <a:ext cx="1579447" cy="169872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接入端</a:t>
              </a:r>
            </a:p>
          </p:txBody>
        </p:sp>
        <p:sp>
          <p:nvSpPr>
            <p:cNvPr id="99" name="下箭头 98">
              <a:extLst>
                <a:ext uri="{FF2B5EF4-FFF2-40B4-BE49-F238E27FC236}">
                  <a16:creationId xmlns:a16="http://schemas.microsoft.com/office/drawing/2014/main" id="{57E7B68C-EDCB-2D41-A3B4-0262A3AE0FF3}"/>
                </a:ext>
              </a:extLst>
            </p:cNvPr>
            <p:cNvSpPr/>
            <p:nvPr/>
          </p:nvSpPr>
          <p:spPr bwMode="auto">
            <a:xfrm>
              <a:off x="3863712" y="827922"/>
              <a:ext cx="246886" cy="361581"/>
            </a:xfrm>
            <a:prstGeom prst="downArrow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pic>
          <p:nvPicPr>
            <p:cNvPr id="3" name="图形 2" descr="Internet">
              <a:extLst>
                <a:ext uri="{FF2B5EF4-FFF2-40B4-BE49-F238E27FC236}">
                  <a16:creationId xmlns:a16="http://schemas.microsoft.com/office/drawing/2014/main" id="{2D4CE38F-5325-E74D-911A-07E4F7DC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21879" y="-60125"/>
              <a:ext cx="1074770" cy="1074770"/>
            </a:xfrm>
            <a:prstGeom prst="rect">
              <a:avLst/>
            </a:prstGeom>
          </p:spPr>
        </p:pic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3DF01EF7-367D-AD40-A2CD-1F993D92B7DC}"/>
                </a:ext>
              </a:extLst>
            </p:cNvPr>
            <p:cNvSpPr/>
            <p:nvPr/>
          </p:nvSpPr>
          <p:spPr bwMode="auto">
            <a:xfrm rot="10800000">
              <a:off x="3828253" y="5160633"/>
              <a:ext cx="281353" cy="377706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5" name="下箭头 44">
              <a:extLst>
                <a:ext uri="{FF2B5EF4-FFF2-40B4-BE49-F238E27FC236}">
                  <a16:creationId xmlns:a16="http://schemas.microsoft.com/office/drawing/2014/main" id="{FCCC61E7-51F8-8A48-AF4B-146B67FCD603}"/>
                </a:ext>
              </a:extLst>
            </p:cNvPr>
            <p:cNvSpPr/>
            <p:nvPr/>
          </p:nvSpPr>
          <p:spPr bwMode="auto">
            <a:xfrm rot="10800000">
              <a:off x="7808644" y="5160632"/>
              <a:ext cx="244408" cy="358079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AE35B4-7C13-B14E-80D8-5BE3D1FA6623}"/>
                </a:ext>
              </a:extLst>
            </p:cNvPr>
            <p:cNvSpPr/>
            <p:nvPr/>
          </p:nvSpPr>
          <p:spPr>
            <a:xfrm>
              <a:off x="2379786" y="2380833"/>
              <a:ext cx="6893169" cy="2749817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0"/>
              </a:endParaRPr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D97BF322-02B0-B64E-B60D-07CA3F3D31B2}"/>
                </a:ext>
              </a:extLst>
            </p:cNvPr>
            <p:cNvSpPr/>
            <p:nvPr/>
          </p:nvSpPr>
          <p:spPr bwMode="auto">
            <a:xfrm>
              <a:off x="4991081" y="4819104"/>
              <a:ext cx="1579447" cy="169872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核心功能</a:t>
              </a:r>
            </a:p>
          </p:txBody>
        </p:sp>
        <p:sp>
          <p:nvSpPr>
            <p:cNvPr id="48" name="下箭头 47">
              <a:extLst>
                <a:ext uri="{FF2B5EF4-FFF2-40B4-BE49-F238E27FC236}">
                  <a16:creationId xmlns:a16="http://schemas.microsoft.com/office/drawing/2014/main" id="{E3E2253E-6C52-AD4C-9243-824CBC100A37}"/>
                </a:ext>
              </a:extLst>
            </p:cNvPr>
            <p:cNvSpPr/>
            <p:nvPr/>
          </p:nvSpPr>
          <p:spPr bwMode="auto">
            <a:xfrm rot="10800000">
              <a:off x="3828252" y="2056989"/>
              <a:ext cx="281353" cy="377706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9" name="下箭头 48">
              <a:extLst>
                <a:ext uri="{FF2B5EF4-FFF2-40B4-BE49-F238E27FC236}">
                  <a16:creationId xmlns:a16="http://schemas.microsoft.com/office/drawing/2014/main" id="{7E1EAF25-704D-7B46-A7E0-F29DD7168941}"/>
                </a:ext>
              </a:extLst>
            </p:cNvPr>
            <p:cNvSpPr/>
            <p:nvPr/>
          </p:nvSpPr>
          <p:spPr bwMode="auto">
            <a:xfrm rot="10800000">
              <a:off x="7860254" y="2056989"/>
              <a:ext cx="281353" cy="377706"/>
            </a:xfrm>
            <a:prstGeom prst="downArrow">
              <a:avLst/>
            </a:prstGeom>
            <a:solidFill>
              <a:schemeClr val="accent1"/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</p:grpSp>
      <p:sp>
        <p:nvSpPr>
          <p:cNvPr id="42" name="文本框 146">
            <a:extLst>
              <a:ext uri="{FF2B5EF4-FFF2-40B4-BE49-F238E27FC236}">
                <a16:creationId xmlns:a16="http://schemas.microsoft.com/office/drawing/2014/main" id="{E7F52B83-06B1-9D4C-A2BB-F39D8A34747A}"/>
              </a:ext>
            </a:extLst>
          </p:cNvPr>
          <p:cNvSpPr txBox="1"/>
          <p:nvPr/>
        </p:nvSpPr>
        <p:spPr>
          <a:xfrm>
            <a:off x="233431" y="976660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</p:spTree>
    <p:extLst>
      <p:ext uri="{BB962C8B-B14F-4D97-AF65-F5344CB8AC3E}">
        <p14:creationId xmlns:p14="http://schemas.microsoft.com/office/powerpoint/2010/main" val="11748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5F68CFD-020A-DE41-A718-5E6764361B0D}"/>
              </a:ext>
            </a:extLst>
          </p:cNvPr>
          <p:cNvGrpSpPr/>
          <p:nvPr/>
        </p:nvGrpSpPr>
        <p:grpSpPr>
          <a:xfrm>
            <a:off x="2340864" y="672161"/>
            <a:ext cx="7046976" cy="5375071"/>
            <a:chOff x="3159732" y="672161"/>
            <a:chExt cx="5446455" cy="518382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E85DE6-17B8-6446-BDCC-AC0542969E05}"/>
                </a:ext>
              </a:extLst>
            </p:cNvPr>
            <p:cNvGrpSpPr/>
            <p:nvPr/>
          </p:nvGrpSpPr>
          <p:grpSpPr>
            <a:xfrm>
              <a:off x="3159732" y="5070485"/>
              <a:ext cx="5446454" cy="785499"/>
              <a:chOff x="1967541" y="4197085"/>
              <a:chExt cx="8064896" cy="11833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F73DF3-BE02-664D-93E1-527490FB1DC7}"/>
                  </a:ext>
                </a:extLst>
              </p:cNvPr>
              <p:cNvSpPr/>
              <p:nvPr/>
            </p:nvSpPr>
            <p:spPr>
              <a:xfrm>
                <a:off x="1967541" y="4197085"/>
                <a:ext cx="8064896" cy="1183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流程图: 磁盘 3">
                <a:extLst>
                  <a:ext uri="{FF2B5EF4-FFF2-40B4-BE49-F238E27FC236}">
                    <a16:creationId xmlns:a16="http://schemas.microsoft.com/office/drawing/2014/main" id="{DFEA1353-A56E-3143-8600-F94BF9B350A3}"/>
                  </a:ext>
                </a:extLst>
              </p:cNvPr>
              <p:cNvSpPr/>
              <p:nvPr/>
            </p:nvSpPr>
            <p:spPr>
              <a:xfrm>
                <a:off x="3534205" y="4485118"/>
                <a:ext cx="914400" cy="467497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流程图: 磁盘 9">
                <a:extLst>
                  <a:ext uri="{FF2B5EF4-FFF2-40B4-BE49-F238E27FC236}">
                    <a16:creationId xmlns:a16="http://schemas.microsoft.com/office/drawing/2014/main" id="{D0AEBE84-1CFE-C948-A470-668FA9AC32A8}"/>
                  </a:ext>
                </a:extLst>
              </p:cNvPr>
              <p:cNvSpPr/>
              <p:nvPr/>
            </p:nvSpPr>
            <p:spPr>
              <a:xfrm>
                <a:off x="6155924" y="4448403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流程图: 磁盘 17">
                <a:extLst>
                  <a:ext uri="{FF2B5EF4-FFF2-40B4-BE49-F238E27FC236}">
                    <a16:creationId xmlns:a16="http://schemas.microsoft.com/office/drawing/2014/main" id="{CBE16EB7-5723-2E42-B2F3-6B8BE7BB3117}"/>
                  </a:ext>
                </a:extLst>
              </p:cNvPr>
              <p:cNvSpPr/>
              <p:nvPr/>
            </p:nvSpPr>
            <p:spPr>
              <a:xfrm>
                <a:off x="4874028" y="4467651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流程图: 磁盘 9">
                <a:extLst>
                  <a:ext uri="{FF2B5EF4-FFF2-40B4-BE49-F238E27FC236}">
                    <a16:creationId xmlns:a16="http://schemas.microsoft.com/office/drawing/2014/main" id="{E9492D90-1B7F-414A-A9A9-D6E7A562BDC5}"/>
                  </a:ext>
                </a:extLst>
              </p:cNvPr>
              <p:cNvSpPr/>
              <p:nvPr/>
            </p:nvSpPr>
            <p:spPr>
              <a:xfrm>
                <a:off x="7404817" y="4476470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E10EA3DF-1078-BD44-9D81-1BFFB93C9553}"/>
                  </a:ext>
                </a:extLst>
              </p:cNvPr>
              <p:cNvSpPr/>
              <p:nvPr/>
            </p:nvSpPr>
            <p:spPr bwMode="auto">
              <a:xfrm>
                <a:off x="5232755" y="5060640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数据库集群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A87B32-98E0-E641-B149-D28F28F41596}"/>
                </a:ext>
              </a:extLst>
            </p:cNvPr>
            <p:cNvGrpSpPr/>
            <p:nvPr/>
          </p:nvGrpSpPr>
          <p:grpSpPr>
            <a:xfrm>
              <a:off x="4869852" y="2738979"/>
              <a:ext cx="2107641" cy="793408"/>
              <a:chOff x="2159562" y="2896753"/>
              <a:chExt cx="2667483" cy="100415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B3BF254-1D50-2F4B-AC3B-1477B01C5878}"/>
                  </a:ext>
                </a:extLst>
              </p:cNvPr>
              <p:cNvSpPr/>
              <p:nvPr/>
            </p:nvSpPr>
            <p:spPr>
              <a:xfrm>
                <a:off x="2159562" y="2896753"/>
                <a:ext cx="2667483" cy="10041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54918568-3907-1C47-BCA8-6053BAB931FA}"/>
                  </a:ext>
                </a:extLst>
              </p:cNvPr>
              <p:cNvSpPr/>
              <p:nvPr/>
            </p:nvSpPr>
            <p:spPr bwMode="auto">
              <a:xfrm>
                <a:off x="2811140" y="3650637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数据分片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52687C-B42C-EB40-BDA6-4847587C9A2E}"/>
                  </a:ext>
                </a:extLst>
              </p:cNvPr>
              <p:cNvSpPr/>
              <p:nvPr/>
            </p:nvSpPr>
            <p:spPr bwMode="auto">
              <a:xfrm>
                <a:off x="2398897" y="3022409"/>
                <a:ext cx="933864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分库分表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7A2DC24-0EC3-314F-AA07-013868A5F552}"/>
                  </a:ext>
                </a:extLst>
              </p:cNvPr>
              <p:cNvSpPr/>
              <p:nvPr/>
            </p:nvSpPr>
            <p:spPr bwMode="auto">
              <a:xfrm>
                <a:off x="3719003" y="3022409"/>
                <a:ext cx="933863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读写分离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9C98066-83A2-0C4B-B39D-D0487C8E8A32}"/>
                </a:ext>
              </a:extLst>
            </p:cNvPr>
            <p:cNvGrpSpPr/>
            <p:nvPr/>
          </p:nvGrpSpPr>
          <p:grpSpPr>
            <a:xfrm>
              <a:off x="4869852" y="3544337"/>
              <a:ext cx="2107641" cy="793409"/>
              <a:chOff x="6260123" y="2896752"/>
              <a:chExt cx="2874819" cy="100415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85CAB9C-A413-1E47-A642-076815AB3575}"/>
                  </a:ext>
                </a:extLst>
              </p:cNvPr>
              <p:cNvSpPr/>
              <p:nvPr/>
            </p:nvSpPr>
            <p:spPr>
              <a:xfrm>
                <a:off x="6260123" y="2896752"/>
                <a:ext cx="2874819" cy="10041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619EC26-F7DB-C045-9869-A37C4CCA8EE7}"/>
                  </a:ext>
                </a:extLst>
              </p:cNvPr>
              <p:cNvSpPr/>
              <p:nvPr/>
            </p:nvSpPr>
            <p:spPr bwMode="auto">
              <a:xfrm>
                <a:off x="6878653" y="3617510"/>
                <a:ext cx="1869601" cy="219608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分布式事务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8C3DF0-AA54-C747-BF22-8D9357D7494A}"/>
                  </a:ext>
                </a:extLst>
              </p:cNvPr>
              <p:cNvSpPr/>
              <p:nvPr/>
            </p:nvSpPr>
            <p:spPr bwMode="auto">
              <a:xfrm>
                <a:off x="6483388" y="3033830"/>
                <a:ext cx="1179328" cy="44028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两阶段事务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397CCBA-9FF6-BC4F-AFAA-C897DCCE6CB7}"/>
                  </a:ext>
                </a:extLst>
              </p:cNvPr>
              <p:cNvSpPr/>
              <p:nvPr/>
            </p:nvSpPr>
            <p:spPr bwMode="auto">
              <a:xfrm>
                <a:off x="7929447" y="3033830"/>
                <a:ext cx="1036546" cy="44028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柔性事务</a:t>
                </a: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E679C0E-921D-4E4A-933E-488A9062B8D5}"/>
                </a:ext>
              </a:extLst>
            </p:cNvPr>
            <p:cNvSpPr/>
            <p:nvPr/>
          </p:nvSpPr>
          <p:spPr>
            <a:xfrm>
              <a:off x="3159732" y="1709740"/>
              <a:ext cx="5446454" cy="643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400D7-4CA1-9D43-A89C-4C0DFB95718D}"/>
                </a:ext>
              </a:extLst>
            </p:cNvPr>
            <p:cNvGrpSpPr/>
            <p:nvPr/>
          </p:nvGrpSpPr>
          <p:grpSpPr>
            <a:xfrm>
              <a:off x="3447796" y="2738979"/>
              <a:ext cx="1367934" cy="1610718"/>
              <a:chOff x="335360" y="3080925"/>
              <a:chExt cx="1678738" cy="236429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B19A801-80BB-A04E-9E68-A4F2D64D10CE}"/>
                  </a:ext>
                </a:extLst>
              </p:cNvPr>
              <p:cNvSpPr/>
              <p:nvPr/>
            </p:nvSpPr>
            <p:spPr bwMode="auto">
              <a:xfrm>
                <a:off x="335360" y="3080925"/>
                <a:ext cx="1632181" cy="2364298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AE11B9C4-4306-3946-B112-4E8D85C6B9EE}"/>
                  </a:ext>
                </a:extLst>
              </p:cNvPr>
              <p:cNvSpPr/>
              <p:nvPr/>
            </p:nvSpPr>
            <p:spPr bwMode="auto">
              <a:xfrm>
                <a:off x="434651" y="5154572"/>
                <a:ext cx="1579447" cy="169871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分布式治理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E6E7BEE-DC1E-1E45-AF5A-287043A18025}"/>
                  </a:ext>
                </a:extLst>
              </p:cNvPr>
              <p:cNvSpPr/>
              <p:nvPr/>
            </p:nvSpPr>
            <p:spPr bwMode="auto">
              <a:xfrm>
                <a:off x="393612" y="3371120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服务治理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FFBE2FC-7352-F846-8058-251C901EC524}"/>
                  </a:ext>
                </a:extLst>
              </p:cNvPr>
              <p:cNvSpPr/>
              <p:nvPr/>
            </p:nvSpPr>
            <p:spPr bwMode="auto">
              <a:xfrm>
                <a:off x="393612" y="3900910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数据整理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F1FD44A-27F0-0A46-B561-FF98324C9C10}"/>
                  </a:ext>
                </a:extLst>
              </p:cNvPr>
              <p:cNvSpPr/>
              <p:nvPr/>
            </p:nvSpPr>
            <p:spPr bwMode="auto">
              <a:xfrm>
                <a:off x="391261" y="4448403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可观察性</a:t>
                </a:r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A319F66-510B-6B47-9326-0B9B6A8BDD92}"/>
                </a:ext>
              </a:extLst>
            </p:cNvPr>
            <p:cNvSpPr/>
            <p:nvPr/>
          </p:nvSpPr>
          <p:spPr bwMode="auto">
            <a:xfrm>
              <a:off x="3750606" y="1934999"/>
              <a:ext cx="1107185" cy="306862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67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ShardingJDBC</a:t>
              </a:r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9EA515D-019B-7B43-924B-CF29E96CB5D6}"/>
                </a:ext>
              </a:extLst>
            </p:cNvPr>
            <p:cNvSpPr/>
            <p:nvPr/>
          </p:nvSpPr>
          <p:spPr bwMode="auto">
            <a:xfrm>
              <a:off x="6907937" y="1953576"/>
              <a:ext cx="1201063" cy="305070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67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ShardingProxy</a:t>
              </a:r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2A194932-905A-A543-ADDC-897D91F8A227}"/>
                </a:ext>
              </a:extLst>
            </p:cNvPr>
            <p:cNvSpPr/>
            <p:nvPr/>
          </p:nvSpPr>
          <p:spPr bwMode="auto">
            <a:xfrm>
              <a:off x="5357829" y="2147186"/>
              <a:ext cx="1247958" cy="134220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接入端</a:t>
              </a:r>
            </a:p>
          </p:txBody>
        </p:sp>
        <p:pic>
          <p:nvPicPr>
            <p:cNvPr id="98" name="图形 97" descr="Web 设计 ">
              <a:extLst>
                <a:ext uri="{FF2B5EF4-FFF2-40B4-BE49-F238E27FC236}">
                  <a16:creationId xmlns:a16="http://schemas.microsoft.com/office/drawing/2014/main" id="{C6C40093-6A13-B241-AFE1-2613E314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297" y="711561"/>
              <a:ext cx="747528" cy="747528"/>
            </a:xfrm>
            <a:prstGeom prst="rect">
              <a:avLst/>
            </a:prstGeom>
          </p:spPr>
        </p:pic>
        <p:sp>
          <p:nvSpPr>
            <p:cNvPr id="99" name="下箭头 98">
              <a:extLst>
                <a:ext uri="{FF2B5EF4-FFF2-40B4-BE49-F238E27FC236}">
                  <a16:creationId xmlns:a16="http://schemas.microsoft.com/office/drawing/2014/main" id="{57E7B68C-EDCB-2D41-A3B4-0262A3AE0FF3}"/>
                </a:ext>
              </a:extLst>
            </p:cNvPr>
            <p:cNvSpPr/>
            <p:nvPr/>
          </p:nvSpPr>
          <p:spPr bwMode="auto">
            <a:xfrm>
              <a:off x="4332218" y="1373828"/>
              <a:ext cx="195070" cy="285694"/>
            </a:xfrm>
            <a:prstGeom prst="downArrow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101" name="下箭头 100">
              <a:extLst>
                <a:ext uri="{FF2B5EF4-FFF2-40B4-BE49-F238E27FC236}">
                  <a16:creationId xmlns:a16="http://schemas.microsoft.com/office/drawing/2014/main" id="{57E7B68C-EDCB-2D41-A3B4-0262A3AE0FF3}"/>
                </a:ext>
              </a:extLst>
            </p:cNvPr>
            <p:cNvSpPr/>
            <p:nvPr/>
          </p:nvSpPr>
          <p:spPr bwMode="auto">
            <a:xfrm>
              <a:off x="7489979" y="1373827"/>
              <a:ext cx="195070" cy="285694"/>
            </a:xfrm>
            <a:prstGeom prst="downArrow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6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3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29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5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6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pic>
          <p:nvPicPr>
            <p:cNvPr id="3" name="图形 2" descr="Internet">
              <a:extLst>
                <a:ext uri="{FF2B5EF4-FFF2-40B4-BE49-F238E27FC236}">
                  <a16:creationId xmlns:a16="http://schemas.microsoft.com/office/drawing/2014/main" id="{2D4CE38F-5325-E74D-911A-07E4F7DC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83114" y="672161"/>
              <a:ext cx="849201" cy="849201"/>
            </a:xfrm>
            <a:prstGeom prst="rect">
              <a:avLst/>
            </a:prstGeom>
          </p:spPr>
        </p:pic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3DF01EF7-367D-AD40-A2CD-1F993D92B7DC}"/>
                </a:ext>
              </a:extLst>
            </p:cNvPr>
            <p:cNvSpPr/>
            <p:nvPr/>
          </p:nvSpPr>
          <p:spPr bwMode="auto">
            <a:xfrm rot="10800000">
              <a:off x="4304201" y="4797204"/>
              <a:ext cx="222303" cy="298434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5" name="下箭头 44">
              <a:extLst>
                <a:ext uri="{FF2B5EF4-FFF2-40B4-BE49-F238E27FC236}">
                  <a16:creationId xmlns:a16="http://schemas.microsoft.com/office/drawing/2014/main" id="{FCCC61E7-51F8-8A48-AF4B-146B67FCD603}"/>
                </a:ext>
              </a:extLst>
            </p:cNvPr>
            <p:cNvSpPr/>
            <p:nvPr/>
          </p:nvSpPr>
          <p:spPr bwMode="auto">
            <a:xfrm rot="10800000">
              <a:off x="7449200" y="4797204"/>
              <a:ext cx="193113" cy="282926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AE35B4-7C13-B14E-80D8-5BE3D1FA6623}"/>
                </a:ext>
              </a:extLst>
            </p:cNvPr>
            <p:cNvSpPr/>
            <p:nvPr/>
          </p:nvSpPr>
          <p:spPr>
            <a:xfrm>
              <a:off x="3159733" y="2600819"/>
              <a:ext cx="5446454" cy="2172695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477ECEC-EBB3-344E-A75E-10C75917D045}"/>
                </a:ext>
              </a:extLst>
            </p:cNvPr>
            <p:cNvGrpSpPr/>
            <p:nvPr/>
          </p:nvGrpSpPr>
          <p:grpSpPr>
            <a:xfrm>
              <a:off x="6962007" y="2727028"/>
              <a:ext cx="1415274" cy="1610718"/>
              <a:chOff x="10048365" y="3728798"/>
              <a:chExt cx="1724667" cy="1881064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F49253F-B99D-D24C-B3C2-DBAD269D8EF7}"/>
                  </a:ext>
                </a:extLst>
              </p:cNvPr>
              <p:cNvGrpSpPr/>
              <p:nvPr/>
            </p:nvGrpSpPr>
            <p:grpSpPr>
              <a:xfrm>
                <a:off x="10152284" y="3728798"/>
                <a:ext cx="1620748" cy="1881064"/>
                <a:chOff x="10018822" y="3071800"/>
                <a:chExt cx="1742496" cy="2251497"/>
              </a:xfrm>
              <a:grpFill/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AEB7627-A067-DC4B-A4A7-4503601C5EB5}"/>
                    </a:ext>
                  </a:extLst>
                </p:cNvPr>
                <p:cNvSpPr/>
                <p:nvPr/>
              </p:nvSpPr>
              <p:spPr bwMode="auto">
                <a:xfrm>
                  <a:off x="10018822" y="3071800"/>
                  <a:ext cx="1742496" cy="2251497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eaVert" rtlCol="0" anchor="t" anchorCtr="0"/>
                <a:lstStyle/>
                <a:p>
                  <a:pPr algn="ctr"/>
                  <a:endParaRPr lang="zh-CN" altLang="en-US" sz="1067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282A519-4879-CA4D-A676-33827119F69F}"/>
                    </a:ext>
                  </a:extLst>
                </p:cNvPr>
                <p:cNvSpPr/>
                <p:nvPr/>
              </p:nvSpPr>
              <p:spPr bwMode="auto">
                <a:xfrm>
                  <a:off x="10111232" y="3349152"/>
                  <a:ext cx="1536171" cy="48005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067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/>
                    </a:rPr>
                    <a:t>弹性伸缩</a:t>
                  </a:r>
                </a:p>
              </p:txBody>
            </p:sp>
          </p:grpSp>
          <p:sp>
            <p:nvSpPr>
              <p:cNvPr id="83" name="圆角矩形 82">
                <a:extLst>
                  <a:ext uri="{FF2B5EF4-FFF2-40B4-BE49-F238E27FC236}">
                    <a16:creationId xmlns:a16="http://schemas.microsoft.com/office/drawing/2014/main" id="{206F1E18-A134-9F40-B5DA-149871E08F7A}"/>
                  </a:ext>
                </a:extLst>
              </p:cNvPr>
              <p:cNvSpPr/>
              <p:nvPr/>
            </p:nvSpPr>
            <p:spPr bwMode="auto">
              <a:xfrm>
                <a:off x="10048365" y="5357852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弹性扩展</a:t>
                </a:r>
              </a:p>
            </p:txBody>
          </p:sp>
        </p:grp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D97BF322-02B0-B64E-B60D-07CA3F3D31B2}"/>
                </a:ext>
              </a:extLst>
            </p:cNvPr>
            <p:cNvSpPr/>
            <p:nvPr/>
          </p:nvSpPr>
          <p:spPr bwMode="auto">
            <a:xfrm>
              <a:off x="5258980" y="4522586"/>
              <a:ext cx="1247958" cy="134220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核心功能</a:t>
              </a:r>
            </a:p>
          </p:txBody>
        </p:sp>
        <p:sp>
          <p:nvSpPr>
            <p:cNvPr id="48" name="下箭头 47">
              <a:extLst>
                <a:ext uri="{FF2B5EF4-FFF2-40B4-BE49-F238E27FC236}">
                  <a16:creationId xmlns:a16="http://schemas.microsoft.com/office/drawing/2014/main" id="{E3E2253E-6C52-AD4C-9243-824CBC100A37}"/>
                </a:ext>
              </a:extLst>
            </p:cNvPr>
            <p:cNvSpPr/>
            <p:nvPr/>
          </p:nvSpPr>
          <p:spPr bwMode="auto">
            <a:xfrm rot="10800000">
              <a:off x="4304200" y="2344942"/>
              <a:ext cx="222303" cy="298434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9" name="下箭头 48">
              <a:extLst>
                <a:ext uri="{FF2B5EF4-FFF2-40B4-BE49-F238E27FC236}">
                  <a16:creationId xmlns:a16="http://schemas.microsoft.com/office/drawing/2014/main" id="{7E1EAF25-704D-7B46-A7E0-F29DD7168941}"/>
                </a:ext>
              </a:extLst>
            </p:cNvPr>
            <p:cNvSpPr/>
            <p:nvPr/>
          </p:nvSpPr>
          <p:spPr bwMode="auto">
            <a:xfrm rot="10800000">
              <a:off x="7489980" y="2344942"/>
              <a:ext cx="222303" cy="298434"/>
            </a:xfrm>
            <a:prstGeom prst="downArrow">
              <a:avLst/>
            </a:prstGeom>
            <a:solidFill>
              <a:schemeClr val="accent1"/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</p:grpSp>
      <p:sp>
        <p:nvSpPr>
          <p:cNvPr id="50" name="文本框 146">
            <a:extLst>
              <a:ext uri="{FF2B5EF4-FFF2-40B4-BE49-F238E27FC236}">
                <a16:creationId xmlns:a16="http://schemas.microsoft.com/office/drawing/2014/main" id="{E7F52B83-06B1-9D4C-A2BB-F39D8A34747A}"/>
              </a:ext>
            </a:extLst>
          </p:cNvPr>
          <p:cNvSpPr txBox="1"/>
          <p:nvPr/>
        </p:nvSpPr>
        <p:spPr>
          <a:xfrm>
            <a:off x="349716" y="512979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</p:spTree>
    <p:extLst>
      <p:ext uri="{BB962C8B-B14F-4D97-AF65-F5344CB8AC3E}">
        <p14:creationId xmlns:p14="http://schemas.microsoft.com/office/powerpoint/2010/main" val="21208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46">
            <a:extLst>
              <a:ext uri="{FF2B5EF4-FFF2-40B4-BE49-F238E27FC236}">
                <a16:creationId xmlns:a16="http://schemas.microsoft.com/office/drawing/2014/main" id="{4B2D4EBA-F90F-AD42-B223-FFAD3DADD237}"/>
              </a:ext>
            </a:extLst>
          </p:cNvPr>
          <p:cNvSpPr txBox="1"/>
          <p:nvPr/>
        </p:nvSpPr>
        <p:spPr>
          <a:xfrm>
            <a:off x="601837" y="882280"/>
            <a:ext cx="1170258" cy="365140"/>
          </a:xfrm>
          <a:prstGeom prst="rect">
            <a:avLst/>
          </a:prstGeom>
          <a:noFill/>
        </p:spPr>
        <p:txBody>
          <a:bodyPr wrap="none" lIns="36545" tIns="18276" rIns="36545" bIns="18276" rtlCol="0">
            <a:spAutoFit/>
          </a:bodyPr>
          <a:lstStyle/>
          <a:p>
            <a:pPr defTabSz="365413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部署生态</a:t>
            </a:r>
            <a:endParaRPr lang="zh-CN" altLang="en-US" sz="2133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磁盘 3">
            <a:extLst>
              <a:ext uri="{FF2B5EF4-FFF2-40B4-BE49-F238E27FC236}">
                <a16:creationId xmlns:a16="http://schemas.microsoft.com/office/drawing/2014/main" id="{486F6F86-BDD1-6B4D-B4B2-47B0AE891282}"/>
              </a:ext>
            </a:extLst>
          </p:cNvPr>
          <p:cNvSpPr/>
          <p:nvPr/>
        </p:nvSpPr>
        <p:spPr>
          <a:xfrm>
            <a:off x="5719327" y="3400154"/>
            <a:ext cx="704682" cy="49152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35" name="流程图: 磁盘 9">
            <a:extLst>
              <a:ext uri="{FF2B5EF4-FFF2-40B4-BE49-F238E27FC236}">
                <a16:creationId xmlns:a16="http://schemas.microsoft.com/office/drawing/2014/main" id="{EFCD4D03-2559-7645-B5D9-39B0B70EFA78}"/>
              </a:ext>
            </a:extLst>
          </p:cNvPr>
          <p:cNvSpPr/>
          <p:nvPr/>
        </p:nvSpPr>
        <p:spPr>
          <a:xfrm>
            <a:off x="7592072" y="3408416"/>
            <a:ext cx="704682" cy="49152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36" name="流程图: 磁盘 17">
            <a:extLst>
              <a:ext uri="{FF2B5EF4-FFF2-40B4-BE49-F238E27FC236}">
                <a16:creationId xmlns:a16="http://schemas.microsoft.com/office/drawing/2014/main" id="{78ABAE1E-E0D4-014A-BEC7-7EC34274FADE}"/>
              </a:ext>
            </a:extLst>
          </p:cNvPr>
          <p:cNvSpPr/>
          <p:nvPr/>
        </p:nvSpPr>
        <p:spPr>
          <a:xfrm>
            <a:off x="6650685" y="3408416"/>
            <a:ext cx="704682" cy="49152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7963D-1C16-8A41-A9CC-62BCE61E7D7A}"/>
              </a:ext>
            </a:extLst>
          </p:cNvPr>
          <p:cNvSpPr/>
          <p:nvPr/>
        </p:nvSpPr>
        <p:spPr>
          <a:xfrm>
            <a:off x="4344980" y="3220326"/>
            <a:ext cx="4325583" cy="10840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  <a:ea typeface="微软雅黑" pitchFamily="34" charset="-122"/>
              </a:rPr>
              <a:t>数据库集群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8BBA0C-5A91-E545-A834-6B8822279BEF}"/>
              </a:ext>
            </a:extLst>
          </p:cNvPr>
          <p:cNvSpPr/>
          <p:nvPr/>
        </p:nvSpPr>
        <p:spPr>
          <a:xfrm>
            <a:off x="6426918" y="4658375"/>
            <a:ext cx="1165153" cy="50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0" dirty="0">
                <a:ea typeface="微软雅黑" pitchFamily="34" charset="-122"/>
              </a:rPr>
              <a:t>Sharding-</a:t>
            </a:r>
            <a:endParaRPr lang="zh-CN" altLang="en-US" sz="1280" dirty="0">
              <a:ea typeface="微软雅黑" pitchFamily="34" charset="-122"/>
            </a:endParaRPr>
          </a:p>
          <a:p>
            <a:pPr algn="ctr"/>
            <a:r>
              <a:rPr lang="en-US" altLang="zh-CN" sz="1280" dirty="0">
                <a:ea typeface="微软雅黑" pitchFamily="34" charset="-122"/>
              </a:rPr>
              <a:t>Proxy</a:t>
            </a:r>
            <a:endParaRPr lang="zh-CN" altLang="en-US" sz="1280" dirty="0">
              <a:ea typeface="微软雅黑" pitchFamily="34" charset="-122"/>
            </a:endParaRPr>
          </a:p>
        </p:txBody>
      </p:sp>
      <p:cxnSp>
        <p:nvCxnSpPr>
          <p:cNvPr id="40" name="直接箭头连接符 12">
            <a:extLst>
              <a:ext uri="{FF2B5EF4-FFF2-40B4-BE49-F238E27FC236}">
                <a16:creationId xmlns:a16="http://schemas.microsoft.com/office/drawing/2014/main" id="{37DA9064-916F-7D42-B684-E113A48BE998}"/>
              </a:ext>
            </a:extLst>
          </p:cNvPr>
          <p:cNvCxnSpPr>
            <a:cxnSpLocks/>
            <a:stCxn id="58" idx="2"/>
            <a:endCxn id="33" idx="1"/>
          </p:cNvCxnSpPr>
          <p:nvPr/>
        </p:nvCxnSpPr>
        <p:spPr>
          <a:xfrm flipH="1">
            <a:off x="6071669" y="2467910"/>
            <a:ext cx="1915836" cy="932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>
            <a:extLst>
              <a:ext uri="{FF2B5EF4-FFF2-40B4-BE49-F238E27FC236}">
                <a16:creationId xmlns:a16="http://schemas.microsoft.com/office/drawing/2014/main" id="{CD23D3B7-A64B-E449-A519-DCDEF982DF0E}"/>
              </a:ext>
            </a:extLst>
          </p:cNvPr>
          <p:cNvCxnSpPr>
            <a:cxnSpLocks/>
            <a:stCxn id="58" idx="2"/>
            <a:endCxn id="35" idx="1"/>
          </p:cNvCxnSpPr>
          <p:nvPr/>
        </p:nvCxnSpPr>
        <p:spPr>
          <a:xfrm flipH="1">
            <a:off x="7944413" y="2467910"/>
            <a:ext cx="43092" cy="94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5EA9D095-B66C-CE45-AECF-E22763483344}"/>
              </a:ext>
            </a:extLst>
          </p:cNvPr>
          <p:cNvCxnSpPr>
            <a:cxnSpLocks/>
            <a:stCxn id="41" idx="2"/>
            <a:endCxn id="33" idx="1"/>
          </p:cNvCxnSpPr>
          <p:nvPr/>
        </p:nvCxnSpPr>
        <p:spPr>
          <a:xfrm>
            <a:off x="5601031" y="2438295"/>
            <a:ext cx="470637" cy="9618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2">
            <a:extLst>
              <a:ext uri="{FF2B5EF4-FFF2-40B4-BE49-F238E27FC236}">
                <a16:creationId xmlns:a16="http://schemas.microsoft.com/office/drawing/2014/main" id="{4569EF2D-74E1-7E48-8D6D-890E3CC8CB4C}"/>
              </a:ext>
            </a:extLst>
          </p:cNvPr>
          <p:cNvCxnSpPr>
            <a:cxnSpLocks/>
            <a:stCxn id="41" idx="2"/>
            <a:endCxn id="35" idx="1"/>
          </p:cNvCxnSpPr>
          <p:nvPr/>
        </p:nvCxnSpPr>
        <p:spPr>
          <a:xfrm>
            <a:off x="5601031" y="2438295"/>
            <a:ext cx="2343382" cy="970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">
            <a:extLst>
              <a:ext uri="{FF2B5EF4-FFF2-40B4-BE49-F238E27FC236}">
                <a16:creationId xmlns:a16="http://schemas.microsoft.com/office/drawing/2014/main" id="{910A8145-BF9A-C444-A109-F63D8A93D130}"/>
              </a:ext>
            </a:extLst>
          </p:cNvPr>
          <p:cNvCxnSpPr>
            <a:cxnSpLocks/>
            <a:stCxn id="41" idx="2"/>
            <a:endCxn id="36" idx="1"/>
          </p:cNvCxnSpPr>
          <p:nvPr/>
        </p:nvCxnSpPr>
        <p:spPr>
          <a:xfrm>
            <a:off x="5601031" y="2438295"/>
            <a:ext cx="1401995" cy="970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">
            <a:extLst>
              <a:ext uri="{FF2B5EF4-FFF2-40B4-BE49-F238E27FC236}">
                <a16:creationId xmlns:a16="http://schemas.microsoft.com/office/drawing/2014/main" id="{86B56BCE-5AD5-FD40-BADE-AEB2ED29728C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995776" y="3899936"/>
            <a:ext cx="7250" cy="75955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>
            <a:extLst>
              <a:ext uri="{FF2B5EF4-FFF2-40B4-BE49-F238E27FC236}">
                <a16:creationId xmlns:a16="http://schemas.microsoft.com/office/drawing/2014/main" id="{C4740F6A-D4D0-C340-8F06-825723D4ED2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6071668" y="3891675"/>
            <a:ext cx="924108" cy="76781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2">
            <a:extLst>
              <a:ext uri="{FF2B5EF4-FFF2-40B4-BE49-F238E27FC236}">
                <a16:creationId xmlns:a16="http://schemas.microsoft.com/office/drawing/2014/main" id="{749ADB79-3877-5446-BC8C-92D6A0E4A125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6995776" y="3899936"/>
            <a:ext cx="948637" cy="75955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AD1E382-E5CA-5046-9764-D68A66B181C6}"/>
              </a:ext>
            </a:extLst>
          </p:cNvPr>
          <p:cNvGrpSpPr/>
          <p:nvPr/>
        </p:nvGrpSpPr>
        <p:grpSpPr>
          <a:xfrm>
            <a:off x="4779373" y="1101322"/>
            <a:ext cx="1591425" cy="1501325"/>
            <a:chOff x="7757088" y="1220304"/>
            <a:chExt cx="2983922" cy="28149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FF2F690-171F-9E40-8951-4E1BA87D9AF0}"/>
                </a:ext>
              </a:extLst>
            </p:cNvPr>
            <p:cNvSpPr/>
            <p:nvPr/>
          </p:nvSpPr>
          <p:spPr>
            <a:xfrm>
              <a:off x="8096943" y="1827858"/>
              <a:ext cx="2426368" cy="6877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业务代码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05198E-E3EF-C745-AD2A-4187E648F135}"/>
                </a:ext>
              </a:extLst>
            </p:cNvPr>
            <p:cNvSpPr/>
            <p:nvPr/>
          </p:nvSpPr>
          <p:spPr>
            <a:xfrm>
              <a:off x="7757088" y="1220304"/>
              <a:ext cx="2983922" cy="281498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宿主机</a:t>
              </a:r>
              <a:r>
                <a:rPr lang="en-US" altLang="zh-CN" sz="1280" dirty="0">
                  <a:solidFill>
                    <a:schemeClr val="tx1"/>
                  </a:solidFill>
                  <a:ea typeface="微软雅黑" pitchFamily="34" charset="-122"/>
                </a:rPr>
                <a:t>A</a:t>
              </a:r>
              <a:endParaRPr lang="zh-CN" altLang="en-US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8CF6DE1-D953-3244-8192-3E2AFB6906D9}"/>
                </a:ext>
              </a:extLst>
            </p:cNvPr>
            <p:cNvSpPr/>
            <p:nvPr/>
          </p:nvSpPr>
          <p:spPr>
            <a:xfrm>
              <a:off x="8072080" y="3039365"/>
              <a:ext cx="2451232" cy="68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 err="1">
                  <a:ea typeface="微软雅黑" pitchFamily="34" charset="-122"/>
                </a:rPr>
                <a:t>Sharding</a:t>
              </a:r>
              <a:r>
                <a:rPr lang="en-US" altLang="zh-CN" sz="1280" dirty="0">
                  <a:ea typeface="微软雅黑" pitchFamily="34" charset="-122"/>
                </a:rPr>
                <a:t>-JDBC</a:t>
              </a:r>
              <a:endParaRPr lang="zh-CN" altLang="en-US" sz="1280" dirty="0">
                <a:ea typeface="微软雅黑" pitchFamily="34" charset="-122"/>
              </a:endParaRPr>
            </a:p>
          </p:txBody>
        </p:sp>
        <p:cxnSp>
          <p:nvCxnSpPr>
            <p:cNvPr id="49" name="直接箭头连接符 12">
              <a:extLst>
                <a:ext uri="{FF2B5EF4-FFF2-40B4-BE49-F238E27FC236}">
                  <a16:creationId xmlns:a16="http://schemas.microsoft.com/office/drawing/2014/main" id="{7609522E-A19C-0D4F-8529-939F7F1E5F20}"/>
                </a:ext>
              </a:extLst>
            </p:cNvPr>
            <p:cNvCxnSpPr>
              <a:cxnSpLocks/>
              <a:stCxn id="34" idx="2"/>
              <a:endCxn id="41" idx="0"/>
            </p:cNvCxnSpPr>
            <p:nvPr/>
          </p:nvCxnSpPr>
          <p:spPr>
            <a:xfrm flipH="1">
              <a:off x="9297696" y="2515620"/>
              <a:ext cx="12431" cy="5237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85AA107-C9D4-4741-B803-BD120FC43CC1}"/>
              </a:ext>
            </a:extLst>
          </p:cNvPr>
          <p:cNvGrpSpPr/>
          <p:nvPr/>
        </p:nvGrpSpPr>
        <p:grpSpPr>
          <a:xfrm>
            <a:off x="7181118" y="1078586"/>
            <a:ext cx="1591425" cy="1541741"/>
            <a:chOff x="12197916" y="1319006"/>
            <a:chExt cx="2983922" cy="2745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4DA589F-17E7-414F-A6CC-57C65FD3DC85}"/>
                </a:ext>
              </a:extLst>
            </p:cNvPr>
            <p:cNvSpPr/>
            <p:nvPr/>
          </p:nvSpPr>
          <p:spPr>
            <a:xfrm>
              <a:off x="12197916" y="1319006"/>
              <a:ext cx="2983922" cy="274520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宿主机</a:t>
              </a:r>
              <a:r>
                <a:rPr lang="en-US" altLang="zh-CN" sz="1280" dirty="0">
                  <a:solidFill>
                    <a:schemeClr val="tx1"/>
                  </a:solidFill>
                  <a:ea typeface="微软雅黑" pitchFamily="34" charset="-122"/>
                </a:rPr>
                <a:t>B</a:t>
              </a:r>
              <a:endParaRPr lang="zh-CN" altLang="en-US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10E1411-76FC-EB4A-9753-AC70858AE75F}"/>
                </a:ext>
              </a:extLst>
            </p:cNvPr>
            <p:cNvSpPr/>
            <p:nvPr/>
          </p:nvSpPr>
          <p:spPr>
            <a:xfrm>
              <a:off x="12461856" y="1926560"/>
              <a:ext cx="2501986" cy="676963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业务代码</a:t>
              </a:r>
            </a:p>
          </p:txBody>
        </p:sp>
        <p:cxnSp>
          <p:nvCxnSpPr>
            <p:cNvPr id="57" name="直接箭头连接符 12">
              <a:extLst>
                <a:ext uri="{FF2B5EF4-FFF2-40B4-BE49-F238E27FC236}">
                  <a16:creationId xmlns:a16="http://schemas.microsoft.com/office/drawing/2014/main" id="{D90DDF12-E1B0-9744-A3D5-430ECD318F36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 flipH="1">
              <a:off x="13709890" y="2603523"/>
              <a:ext cx="2959" cy="5015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B9CDB23-43D4-EE4D-B173-CDFA19919BA2}"/>
                </a:ext>
              </a:extLst>
            </p:cNvPr>
            <p:cNvSpPr/>
            <p:nvPr/>
          </p:nvSpPr>
          <p:spPr>
            <a:xfrm>
              <a:off x="12458901" y="3105053"/>
              <a:ext cx="2501978" cy="68776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 err="1">
                  <a:ea typeface="微软雅黑" pitchFamily="34" charset="-122"/>
                </a:rPr>
                <a:t>Sharding</a:t>
              </a:r>
              <a:r>
                <a:rPr lang="en-US" altLang="zh-CN" sz="1280" dirty="0">
                  <a:ea typeface="微软雅黑" pitchFamily="34" charset="-122"/>
                </a:rPr>
                <a:t>-JDBC</a:t>
              </a:r>
              <a:endParaRPr lang="zh-CN" altLang="en-US" sz="1280" dirty="0">
                <a:ea typeface="微软雅黑" pitchFamily="34" charset="-122"/>
              </a:endParaRPr>
            </a:p>
          </p:txBody>
        </p:sp>
      </p:grpSp>
      <p:cxnSp>
        <p:nvCxnSpPr>
          <p:cNvPr id="61" name="直接箭头连接符 12">
            <a:extLst>
              <a:ext uri="{FF2B5EF4-FFF2-40B4-BE49-F238E27FC236}">
                <a16:creationId xmlns:a16="http://schemas.microsoft.com/office/drawing/2014/main" id="{C1F0BD16-FF9A-9443-A0C1-DB22FDD02A0C}"/>
              </a:ext>
            </a:extLst>
          </p:cNvPr>
          <p:cNvCxnSpPr>
            <a:cxnSpLocks/>
            <a:stCxn id="58" idx="2"/>
            <a:endCxn id="36" idx="1"/>
          </p:cNvCxnSpPr>
          <p:nvPr/>
        </p:nvCxnSpPr>
        <p:spPr>
          <a:xfrm flipH="1">
            <a:off x="7003027" y="2467910"/>
            <a:ext cx="984478" cy="94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51">
            <a:extLst>
              <a:ext uri="{FF2B5EF4-FFF2-40B4-BE49-F238E27FC236}">
                <a16:creationId xmlns:a16="http://schemas.microsoft.com/office/drawing/2014/main" id="{4122725B-000D-6F48-A810-F31581171301}"/>
              </a:ext>
            </a:extLst>
          </p:cNvPr>
          <p:cNvCxnSpPr>
            <a:cxnSpLocks/>
            <a:stCxn id="67" idx="0"/>
            <a:endCxn id="39" idx="2"/>
          </p:cNvCxnSpPr>
          <p:nvPr/>
        </p:nvCxnSpPr>
        <p:spPr>
          <a:xfrm flipH="1" flipV="1">
            <a:off x="7009495" y="5166442"/>
            <a:ext cx="16386" cy="336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3310BA67-A6EE-524F-950E-A28B85FD4FAC}"/>
              </a:ext>
            </a:extLst>
          </p:cNvPr>
          <p:cNvSpPr/>
          <p:nvPr/>
        </p:nvSpPr>
        <p:spPr>
          <a:xfrm>
            <a:off x="4440654" y="3630746"/>
            <a:ext cx="1169093" cy="539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0" dirty="0">
                <a:ea typeface="微软雅黑" pitchFamily="34" charset="-122"/>
              </a:rPr>
              <a:t>Sharding-Scaling</a:t>
            </a:r>
            <a:endParaRPr lang="zh-CN" altLang="en-US" sz="1280" dirty="0">
              <a:ea typeface="微软雅黑" pitchFamily="34" charset="-122"/>
            </a:endParaRPr>
          </a:p>
        </p:txBody>
      </p:sp>
      <p:sp>
        <p:nvSpPr>
          <p:cNvPr id="64" name="右弧形箭头 63">
            <a:extLst>
              <a:ext uri="{FF2B5EF4-FFF2-40B4-BE49-F238E27FC236}">
                <a16:creationId xmlns:a16="http://schemas.microsoft.com/office/drawing/2014/main" id="{518A68CA-7CD7-5045-8CD6-256E3E4B9E25}"/>
              </a:ext>
            </a:extLst>
          </p:cNvPr>
          <p:cNvSpPr/>
          <p:nvPr/>
        </p:nvSpPr>
        <p:spPr bwMode="auto">
          <a:xfrm>
            <a:off x="3901969" y="3547496"/>
            <a:ext cx="463022" cy="720308"/>
          </a:xfrm>
          <a:prstGeom prst="curved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28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7CB9D4B-CF5B-BB40-99B7-9035A6E8682A}"/>
              </a:ext>
            </a:extLst>
          </p:cNvPr>
          <p:cNvSpPr txBox="1"/>
          <p:nvPr/>
        </p:nvSpPr>
        <p:spPr>
          <a:xfrm>
            <a:off x="3512863" y="4658574"/>
            <a:ext cx="134543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80" dirty="0">
                <a:latin typeface="Microsoft YaHei" charset="0"/>
                <a:ea typeface="Microsoft YaHei" charset="0"/>
                <a:cs typeface="Microsoft YaHei" charset="0"/>
              </a:rPr>
              <a:t>自动化弹性伸缩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01CBE02-B6F0-7E4A-952C-4C149D201DE4}"/>
              </a:ext>
            </a:extLst>
          </p:cNvPr>
          <p:cNvSpPr/>
          <p:nvPr/>
        </p:nvSpPr>
        <p:spPr>
          <a:xfrm>
            <a:off x="6122016" y="5502644"/>
            <a:ext cx="1807731" cy="508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0" dirty="0">
                <a:ea typeface="微软雅黑" pitchFamily="34" charset="-122"/>
              </a:rPr>
              <a:t>MySQL/PostgreSQL</a:t>
            </a:r>
            <a:r>
              <a:rPr lang="zh-CN" altLang="en-US" sz="1280" dirty="0">
                <a:ea typeface="微软雅黑" pitchFamily="34" charset="-122"/>
              </a:rPr>
              <a:t> </a:t>
            </a:r>
            <a:endParaRPr lang="en-US" altLang="zh-CN" sz="1280" dirty="0">
              <a:ea typeface="微软雅黑" pitchFamily="34" charset="-122"/>
            </a:endParaRPr>
          </a:p>
          <a:p>
            <a:pPr algn="ctr"/>
            <a:r>
              <a:rPr lang="en-US" altLang="zh-CN" sz="1280" dirty="0">
                <a:ea typeface="微软雅黑" pitchFamily="34" charset="-122"/>
              </a:rPr>
              <a:t>Client/</a:t>
            </a:r>
            <a:r>
              <a:rPr lang="zh-CN" altLang="en-US" sz="1280" dirty="0">
                <a:ea typeface="微软雅黑" pitchFamily="34" charset="-122"/>
              </a:rPr>
              <a:t>管理工具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3344605B-1ECD-BA41-A455-D20172A7AA1D}"/>
              </a:ext>
            </a:extLst>
          </p:cNvPr>
          <p:cNvGrpSpPr/>
          <p:nvPr/>
        </p:nvGrpSpPr>
        <p:grpSpPr>
          <a:xfrm>
            <a:off x="9978698" y="2346112"/>
            <a:ext cx="1591426" cy="1562961"/>
            <a:chOff x="17872754" y="4106353"/>
            <a:chExt cx="2983923" cy="2930552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057B4C9-C873-4C4F-9236-189686BA40D7}"/>
                </a:ext>
              </a:extLst>
            </p:cNvPr>
            <p:cNvSpPr/>
            <p:nvPr/>
          </p:nvSpPr>
          <p:spPr>
            <a:xfrm>
              <a:off x="17872754" y="4106353"/>
              <a:ext cx="2983923" cy="293055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核心功能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A6DBED7-141C-DF4B-A902-2849AD2DA24E}"/>
                </a:ext>
              </a:extLst>
            </p:cNvPr>
            <p:cNvSpPr/>
            <p:nvPr/>
          </p:nvSpPr>
          <p:spPr>
            <a:xfrm>
              <a:off x="18209081" y="4850040"/>
              <a:ext cx="2257428" cy="777012"/>
            </a:xfrm>
            <a:prstGeom prst="rect">
              <a:avLst/>
            </a:prstGeom>
            <a:ln w="381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分布式事务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3ABB418-260C-5D4C-AC90-C036235C49CC}"/>
                </a:ext>
              </a:extLst>
            </p:cNvPr>
            <p:cNvSpPr/>
            <p:nvPr/>
          </p:nvSpPr>
          <p:spPr>
            <a:xfrm>
              <a:off x="18209081" y="5998817"/>
              <a:ext cx="2257428" cy="777012"/>
            </a:xfrm>
            <a:prstGeom prst="rect">
              <a:avLst/>
            </a:prstGeom>
            <a:ln w="381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数据分片</a:t>
              </a:r>
            </a:p>
          </p:txBody>
        </p:sp>
      </p:grp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FF3017CD-9687-5D49-9499-5C9C94AFE950}"/>
              </a:ext>
            </a:extLst>
          </p:cNvPr>
          <p:cNvCxnSpPr>
            <a:cxnSpLocks/>
            <a:stCxn id="81" idx="1"/>
            <a:endCxn id="58" idx="3"/>
          </p:cNvCxnSpPr>
          <p:nvPr/>
        </p:nvCxnSpPr>
        <p:spPr>
          <a:xfrm rot="10800000">
            <a:off x="8654700" y="2274781"/>
            <a:ext cx="1323999" cy="852811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肘形连接符 144">
            <a:extLst>
              <a:ext uri="{FF2B5EF4-FFF2-40B4-BE49-F238E27FC236}">
                <a16:creationId xmlns:a16="http://schemas.microsoft.com/office/drawing/2014/main" id="{2D9D166F-DFA0-D444-AD59-A2624779A693}"/>
              </a:ext>
            </a:extLst>
          </p:cNvPr>
          <p:cNvCxnSpPr>
            <a:cxnSpLocks/>
            <a:stCxn id="81" idx="1"/>
            <a:endCxn id="39" idx="3"/>
          </p:cNvCxnSpPr>
          <p:nvPr/>
        </p:nvCxnSpPr>
        <p:spPr>
          <a:xfrm rot="10800000" flipV="1">
            <a:off x="7592072" y="3127592"/>
            <a:ext cx="2386627" cy="1784817"/>
          </a:xfrm>
          <a:prstGeom prst="bentConnector3">
            <a:avLst>
              <a:gd name="adj1" fmla="val 28234"/>
            </a:avLst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6362DA4B-28FF-D647-A5BF-11A554518FFB}"/>
              </a:ext>
            </a:extLst>
          </p:cNvPr>
          <p:cNvGrpSpPr/>
          <p:nvPr/>
        </p:nvGrpSpPr>
        <p:grpSpPr>
          <a:xfrm>
            <a:off x="640823" y="1917299"/>
            <a:ext cx="1591425" cy="1679911"/>
            <a:chOff x="1136480" y="1708718"/>
            <a:chExt cx="2983922" cy="314983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00784D5-52BF-A943-B182-E2108509C0AA}"/>
                </a:ext>
              </a:extLst>
            </p:cNvPr>
            <p:cNvSpPr/>
            <p:nvPr/>
          </p:nvSpPr>
          <p:spPr>
            <a:xfrm>
              <a:off x="1454242" y="2406291"/>
              <a:ext cx="2465837" cy="994080"/>
            </a:xfrm>
            <a:prstGeom prst="rect">
              <a:avLst/>
            </a:prstGeom>
            <a:ln w="381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>
                  <a:ea typeface="微软雅黑" pitchFamily="34" charset="-122"/>
                </a:rPr>
                <a:t>Sharding-</a:t>
              </a:r>
              <a:r>
                <a:rPr lang="en-US" altLang="zh-CN" sz="1280" dirty="0" err="1">
                  <a:ea typeface="微软雅黑" pitchFamily="34" charset="-122"/>
                </a:rPr>
                <a:t>OpenTracing</a:t>
              </a:r>
              <a:endParaRPr lang="zh-CN" altLang="en-US" sz="1280" dirty="0">
                <a:ea typeface="微软雅黑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2AD5AE-8321-464D-81DC-9031146C538C}"/>
                </a:ext>
              </a:extLst>
            </p:cNvPr>
            <p:cNvSpPr/>
            <p:nvPr/>
          </p:nvSpPr>
          <p:spPr>
            <a:xfrm>
              <a:off x="1136480" y="1708718"/>
              <a:ext cx="2983922" cy="3149833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可观察性管理</a:t>
              </a:r>
              <a:endParaRPr lang="en-US" altLang="zh-CN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C033080-EE91-E346-A03A-F2E466CE2C3D}"/>
                </a:ext>
              </a:extLst>
            </p:cNvPr>
            <p:cNvSpPr/>
            <p:nvPr/>
          </p:nvSpPr>
          <p:spPr>
            <a:xfrm>
              <a:off x="1464251" y="3910020"/>
              <a:ext cx="2455828" cy="668832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>
                  <a:ea typeface="微软雅黑" pitchFamily="34" charset="-122"/>
                </a:rPr>
                <a:t>UI</a:t>
              </a:r>
              <a:r>
                <a:rPr lang="zh-CN" altLang="en-US" sz="1280" dirty="0">
                  <a:ea typeface="微软雅黑" pitchFamily="34" charset="-122"/>
                </a:rPr>
                <a:t>展示</a:t>
              </a:r>
            </a:p>
          </p:txBody>
        </p:sp>
        <p:cxnSp>
          <p:nvCxnSpPr>
            <p:cNvPr id="161" name="肘形连接符 51">
              <a:extLst>
                <a:ext uri="{FF2B5EF4-FFF2-40B4-BE49-F238E27FC236}">
                  <a16:creationId xmlns:a16="http://schemas.microsoft.com/office/drawing/2014/main" id="{AC7B7923-7356-504D-9CE5-AFDB3858CD9E}"/>
                </a:ext>
              </a:extLst>
            </p:cNvPr>
            <p:cNvCxnSpPr>
              <a:cxnSpLocks/>
              <a:stCxn id="160" idx="0"/>
              <a:endCxn id="75" idx="2"/>
            </p:cNvCxnSpPr>
            <p:nvPr/>
          </p:nvCxnSpPr>
          <p:spPr>
            <a:xfrm flipH="1" flipV="1">
              <a:off x="2687161" y="3400371"/>
              <a:ext cx="5004" cy="5096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5159FB60-1D0B-8E43-8714-AEF4EF909F9E}"/>
              </a:ext>
            </a:extLst>
          </p:cNvPr>
          <p:cNvGrpSpPr/>
          <p:nvPr/>
        </p:nvGrpSpPr>
        <p:grpSpPr>
          <a:xfrm>
            <a:off x="601837" y="3809104"/>
            <a:ext cx="1591425" cy="1502761"/>
            <a:chOff x="1166018" y="5435814"/>
            <a:chExt cx="2983922" cy="281767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C49CA1F-88AA-5C49-9CFE-E87C4A197ED1}"/>
                </a:ext>
              </a:extLst>
            </p:cNvPr>
            <p:cNvSpPr/>
            <p:nvPr/>
          </p:nvSpPr>
          <p:spPr>
            <a:xfrm>
              <a:off x="1433719" y="6214271"/>
              <a:ext cx="2447895" cy="776241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 err="1">
                  <a:ea typeface="微软雅黑" pitchFamily="34" charset="-122"/>
                </a:rPr>
                <a:t>Sharding</a:t>
              </a:r>
              <a:r>
                <a:rPr lang="en-US" altLang="zh-CN" sz="1280" dirty="0">
                  <a:ea typeface="微软雅黑" pitchFamily="34" charset="-122"/>
                </a:rPr>
                <a:t>-</a:t>
              </a:r>
            </a:p>
            <a:p>
              <a:pPr algn="ctr"/>
              <a:r>
                <a:rPr lang="en-US" altLang="zh-CN" sz="1280" dirty="0">
                  <a:ea typeface="微软雅黑" pitchFamily="34" charset="-122"/>
                </a:rPr>
                <a:t>Orchestration</a:t>
              </a:r>
              <a:endParaRPr lang="zh-CN" altLang="en-US" sz="1280" dirty="0">
                <a:ea typeface="微软雅黑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4E15B91-317B-9845-8392-C636CBD6ACA4}"/>
                </a:ext>
              </a:extLst>
            </p:cNvPr>
            <p:cNvSpPr/>
            <p:nvPr/>
          </p:nvSpPr>
          <p:spPr>
            <a:xfrm>
              <a:off x="1425786" y="7385078"/>
              <a:ext cx="2455828" cy="668832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>
                  <a:ea typeface="微软雅黑" pitchFamily="34" charset="-122"/>
                </a:rPr>
                <a:t>UI</a:t>
              </a:r>
              <a:r>
                <a:rPr lang="zh-CN" altLang="en-US" sz="1280" dirty="0">
                  <a:ea typeface="微软雅黑" pitchFamily="34" charset="-122"/>
                </a:rPr>
                <a:t>控制台</a:t>
              </a:r>
            </a:p>
          </p:txBody>
        </p:sp>
        <p:cxnSp>
          <p:nvCxnSpPr>
            <p:cNvPr id="74" name="肘形连接符 53">
              <a:extLst>
                <a:ext uri="{FF2B5EF4-FFF2-40B4-BE49-F238E27FC236}">
                  <a16:creationId xmlns:a16="http://schemas.microsoft.com/office/drawing/2014/main" id="{86DD182A-9E30-2242-A1AC-60D4220C9F2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2653700" y="6990512"/>
              <a:ext cx="3967" cy="3945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2A8DDEF-091B-B440-B48A-0F7DD7742AE2}"/>
                </a:ext>
              </a:extLst>
            </p:cNvPr>
            <p:cNvSpPr/>
            <p:nvPr/>
          </p:nvSpPr>
          <p:spPr>
            <a:xfrm>
              <a:off x="1166018" y="5435814"/>
              <a:ext cx="2983922" cy="2817677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配置中心管理</a:t>
              </a:r>
              <a:endParaRPr lang="en-US" altLang="zh-CN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</p:grpSp>
      <p:sp>
        <p:nvSpPr>
          <p:cNvPr id="192" name="矩形 191">
            <a:extLst>
              <a:ext uri="{FF2B5EF4-FFF2-40B4-BE49-F238E27FC236}">
                <a16:creationId xmlns:a16="http://schemas.microsoft.com/office/drawing/2014/main" id="{6F757654-0D97-C043-92AF-7A466EBB0ECF}"/>
              </a:ext>
            </a:extLst>
          </p:cNvPr>
          <p:cNvSpPr/>
          <p:nvPr/>
        </p:nvSpPr>
        <p:spPr>
          <a:xfrm>
            <a:off x="296848" y="1481810"/>
            <a:ext cx="2279374" cy="402083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  <a:ea typeface="微软雅黑" pitchFamily="34" charset="-122"/>
              </a:rPr>
              <a:t>生态功能</a:t>
            </a:r>
            <a:endParaRPr lang="en-US" altLang="zh-CN" sz="1280" dirty="0">
              <a:solidFill>
                <a:schemeClr val="tx1"/>
              </a:solidFill>
              <a:ea typeface="微软雅黑" pitchFamily="34" charset="-122"/>
            </a:endParaRPr>
          </a:p>
        </p:txBody>
      </p:sp>
      <p:cxnSp>
        <p:nvCxnSpPr>
          <p:cNvPr id="195" name="肘形连接符 194">
            <a:extLst>
              <a:ext uri="{FF2B5EF4-FFF2-40B4-BE49-F238E27FC236}">
                <a16:creationId xmlns:a16="http://schemas.microsoft.com/office/drawing/2014/main" id="{E8610F3D-4ABA-3248-AF85-582919BD9A75}"/>
              </a:ext>
            </a:extLst>
          </p:cNvPr>
          <p:cNvCxnSpPr>
            <a:cxnSpLocks/>
            <a:stCxn id="192" idx="3"/>
            <a:endCxn id="41" idx="1"/>
          </p:cNvCxnSpPr>
          <p:nvPr/>
        </p:nvCxnSpPr>
        <p:spPr>
          <a:xfrm flipV="1">
            <a:off x="2576222" y="2254891"/>
            <a:ext cx="2371147" cy="1237336"/>
          </a:xfrm>
          <a:prstGeom prst="bentConnector3">
            <a:avLst>
              <a:gd name="adj1" fmla="val 27644"/>
            </a:avLst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8" name="肘形连接符 197">
            <a:extLst>
              <a:ext uri="{FF2B5EF4-FFF2-40B4-BE49-F238E27FC236}">
                <a16:creationId xmlns:a16="http://schemas.microsoft.com/office/drawing/2014/main" id="{F20D267A-AC66-0942-B3BC-816276CDDFED}"/>
              </a:ext>
            </a:extLst>
          </p:cNvPr>
          <p:cNvCxnSpPr>
            <a:cxnSpLocks/>
            <a:stCxn id="192" idx="3"/>
            <a:endCxn id="39" idx="1"/>
          </p:cNvCxnSpPr>
          <p:nvPr/>
        </p:nvCxnSpPr>
        <p:spPr>
          <a:xfrm>
            <a:off x="2576223" y="3492227"/>
            <a:ext cx="3850696" cy="1420181"/>
          </a:xfrm>
          <a:prstGeom prst="bentConnector3">
            <a:avLst>
              <a:gd name="adj1" fmla="val 16962"/>
            </a:avLst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146"/>
          <p:cNvSpPr txBox="1"/>
          <p:nvPr/>
        </p:nvSpPr>
        <p:spPr>
          <a:xfrm>
            <a:off x="393820" y="980237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5998204" y="1911795"/>
            <a:ext cx="1595497" cy="1516893"/>
          </a:xfrm>
          <a:custGeom>
            <a:avLst/>
            <a:gdLst/>
            <a:ahLst/>
            <a:cxnLst>
              <a:cxn ang="0">
                <a:pos x="451" y="262"/>
              </a:cxn>
              <a:cxn ang="0">
                <a:pos x="395" y="429"/>
              </a:cxn>
              <a:cxn ang="0">
                <a:pos x="243" y="385"/>
              </a:cxn>
              <a:cxn ang="0">
                <a:pos x="243" y="384"/>
              </a:cxn>
              <a:cxn ang="0">
                <a:pos x="194" y="318"/>
              </a:cxn>
              <a:cxn ang="0">
                <a:pos x="5" y="240"/>
              </a:cxn>
              <a:cxn ang="0">
                <a:pos x="0" y="240"/>
              </a:cxn>
              <a:cxn ang="0">
                <a:pos x="125" y="120"/>
              </a:cxn>
              <a:cxn ang="0">
                <a:pos x="13" y="0"/>
              </a:cxn>
              <a:cxn ang="0">
                <a:pos x="363" y="148"/>
              </a:cxn>
              <a:cxn ang="0">
                <a:pos x="451" y="262"/>
              </a:cxn>
            </a:cxnLst>
            <a:rect l="0" t="0" r="r" b="b"/>
            <a:pathLst>
              <a:path w="451" h="429">
                <a:moveTo>
                  <a:pt x="451" y="262"/>
                </a:moveTo>
                <a:cubicBezTo>
                  <a:pt x="395" y="429"/>
                  <a:pt x="395" y="429"/>
                  <a:pt x="395" y="429"/>
                </a:cubicBezTo>
                <a:cubicBezTo>
                  <a:pt x="243" y="385"/>
                  <a:pt x="243" y="385"/>
                  <a:pt x="243" y="385"/>
                </a:cubicBezTo>
                <a:cubicBezTo>
                  <a:pt x="243" y="385"/>
                  <a:pt x="243" y="384"/>
                  <a:pt x="243" y="384"/>
                </a:cubicBezTo>
                <a:cubicBezTo>
                  <a:pt x="230" y="360"/>
                  <a:pt x="214" y="338"/>
                  <a:pt x="194" y="318"/>
                </a:cubicBezTo>
                <a:cubicBezTo>
                  <a:pt x="142" y="266"/>
                  <a:pt x="79" y="240"/>
                  <a:pt x="5" y="240"/>
                </a:cubicBezTo>
                <a:cubicBezTo>
                  <a:pt x="4" y="240"/>
                  <a:pt x="2" y="240"/>
                  <a:pt x="0" y="24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3" y="0"/>
                  <a:pt x="13" y="0"/>
                  <a:pt x="13" y="0"/>
                </a:cubicBezTo>
                <a:cubicBezTo>
                  <a:pt x="149" y="2"/>
                  <a:pt x="266" y="51"/>
                  <a:pt x="363" y="148"/>
                </a:cubicBezTo>
                <a:cubicBezTo>
                  <a:pt x="399" y="183"/>
                  <a:pt x="428" y="222"/>
                  <a:pt x="451" y="2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841108" y="2883477"/>
            <a:ext cx="968337" cy="1871447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274" y="231"/>
              </a:cxn>
              <a:cxn ang="0">
                <a:pos x="202" y="494"/>
              </a:cxn>
              <a:cxn ang="0">
                <a:pos x="32" y="529"/>
              </a:cxn>
              <a:cxn ang="0">
                <a:pos x="0" y="362"/>
              </a:cxn>
              <a:cxn ang="0">
                <a:pos x="34" y="231"/>
              </a:cxn>
              <a:cxn ang="0">
                <a:pos x="12" y="123"/>
              </a:cxn>
              <a:cxn ang="0">
                <a:pos x="166" y="166"/>
              </a:cxn>
              <a:cxn ang="0">
                <a:pos x="220" y="0"/>
              </a:cxn>
            </a:cxnLst>
            <a:rect l="0" t="0" r="r" b="b"/>
            <a:pathLst>
              <a:path w="274" h="529">
                <a:moveTo>
                  <a:pt x="220" y="0"/>
                </a:moveTo>
                <a:cubicBezTo>
                  <a:pt x="256" y="70"/>
                  <a:pt x="274" y="147"/>
                  <a:pt x="274" y="231"/>
                </a:cubicBezTo>
                <a:cubicBezTo>
                  <a:pt x="274" y="329"/>
                  <a:pt x="250" y="416"/>
                  <a:pt x="202" y="494"/>
                </a:cubicBezTo>
                <a:cubicBezTo>
                  <a:pt x="32" y="529"/>
                  <a:pt x="32" y="529"/>
                  <a:pt x="32" y="529"/>
                </a:cubicBezTo>
                <a:cubicBezTo>
                  <a:pt x="0" y="362"/>
                  <a:pt x="0" y="362"/>
                  <a:pt x="0" y="362"/>
                </a:cubicBezTo>
                <a:cubicBezTo>
                  <a:pt x="22" y="323"/>
                  <a:pt x="34" y="279"/>
                  <a:pt x="34" y="231"/>
                </a:cubicBezTo>
                <a:cubicBezTo>
                  <a:pt x="34" y="192"/>
                  <a:pt x="26" y="156"/>
                  <a:pt x="12" y="123"/>
                </a:cubicBezTo>
                <a:cubicBezTo>
                  <a:pt x="166" y="166"/>
                  <a:pt x="166" y="166"/>
                  <a:pt x="166" y="166"/>
                </a:cubicBezTo>
                <a:lnTo>
                  <a:pt x="22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598493" y="4221419"/>
            <a:ext cx="1921620" cy="1272718"/>
          </a:xfrm>
          <a:custGeom>
            <a:avLst/>
            <a:gdLst/>
            <a:ahLst/>
            <a:cxnLst>
              <a:cxn ang="0">
                <a:pos x="476" y="211"/>
              </a:cxn>
              <a:cxn ang="0">
                <a:pos x="118" y="360"/>
              </a:cxn>
              <a:cxn ang="0">
                <a:pos x="104" y="360"/>
              </a:cxn>
              <a:cxn ang="0">
                <a:pos x="0" y="235"/>
              </a:cxn>
              <a:cxn ang="0">
                <a:pos x="138" y="119"/>
              </a:cxn>
              <a:cxn ang="0">
                <a:pos x="307" y="41"/>
              </a:cxn>
              <a:cxn ang="0">
                <a:pos x="341" y="0"/>
              </a:cxn>
              <a:cxn ang="0">
                <a:pos x="375" y="164"/>
              </a:cxn>
              <a:cxn ang="0">
                <a:pos x="543" y="131"/>
              </a:cxn>
              <a:cxn ang="0">
                <a:pos x="476" y="211"/>
              </a:cxn>
            </a:cxnLst>
            <a:rect l="0" t="0" r="r" b="b"/>
            <a:pathLst>
              <a:path w="543" h="360">
                <a:moveTo>
                  <a:pt x="476" y="211"/>
                </a:moveTo>
                <a:cubicBezTo>
                  <a:pt x="378" y="310"/>
                  <a:pt x="258" y="360"/>
                  <a:pt x="118" y="360"/>
                </a:cubicBezTo>
                <a:cubicBezTo>
                  <a:pt x="113" y="360"/>
                  <a:pt x="109" y="360"/>
                  <a:pt x="104" y="360"/>
                </a:cubicBezTo>
                <a:cubicBezTo>
                  <a:pt x="0" y="235"/>
                  <a:pt x="0" y="235"/>
                  <a:pt x="0" y="235"/>
                </a:cubicBezTo>
                <a:cubicBezTo>
                  <a:pt x="138" y="119"/>
                  <a:pt x="138" y="119"/>
                  <a:pt x="138" y="119"/>
                </a:cubicBezTo>
                <a:cubicBezTo>
                  <a:pt x="203" y="115"/>
                  <a:pt x="259" y="89"/>
                  <a:pt x="307" y="41"/>
                </a:cubicBezTo>
                <a:cubicBezTo>
                  <a:pt x="320" y="28"/>
                  <a:pt x="331" y="14"/>
                  <a:pt x="341" y="0"/>
                </a:cubicBezTo>
                <a:cubicBezTo>
                  <a:pt x="375" y="164"/>
                  <a:pt x="375" y="164"/>
                  <a:pt x="375" y="164"/>
                </a:cubicBezTo>
                <a:cubicBezTo>
                  <a:pt x="543" y="131"/>
                  <a:pt x="543" y="131"/>
                  <a:pt x="543" y="131"/>
                </a:cubicBezTo>
                <a:cubicBezTo>
                  <a:pt x="524" y="159"/>
                  <a:pt x="502" y="186"/>
                  <a:pt x="476" y="21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4439501" y="1911795"/>
            <a:ext cx="1941690" cy="1339615"/>
          </a:xfrm>
          <a:custGeom>
            <a:avLst/>
            <a:gdLst/>
            <a:ahLst/>
            <a:cxnLst>
              <a:cxn ang="0">
                <a:pos x="88" y="148"/>
              </a:cxn>
              <a:cxn ang="0">
                <a:pos x="436" y="0"/>
              </a:cxn>
              <a:cxn ang="0">
                <a:pos x="549" y="119"/>
              </a:cxn>
              <a:cxn ang="0">
                <a:pos x="426" y="241"/>
              </a:cxn>
              <a:cxn ang="0">
                <a:pos x="258" y="318"/>
              </a:cxn>
              <a:cxn ang="0">
                <a:pos x="212" y="379"/>
              </a:cxn>
              <a:cxn ang="0">
                <a:pos x="178" y="221"/>
              </a:cxn>
              <a:cxn ang="0">
                <a:pos x="0" y="264"/>
              </a:cxn>
              <a:cxn ang="0">
                <a:pos x="88" y="148"/>
              </a:cxn>
            </a:cxnLst>
            <a:rect l="0" t="0" r="r" b="b"/>
            <a:pathLst>
              <a:path w="549" h="379">
                <a:moveTo>
                  <a:pt x="88" y="148"/>
                </a:moveTo>
                <a:cubicBezTo>
                  <a:pt x="185" y="52"/>
                  <a:pt x="301" y="2"/>
                  <a:pt x="436" y="0"/>
                </a:cubicBezTo>
                <a:cubicBezTo>
                  <a:pt x="549" y="119"/>
                  <a:pt x="549" y="119"/>
                  <a:pt x="549" y="119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361" y="245"/>
                  <a:pt x="305" y="271"/>
                  <a:pt x="258" y="318"/>
                </a:cubicBezTo>
                <a:cubicBezTo>
                  <a:pt x="239" y="337"/>
                  <a:pt x="224" y="357"/>
                  <a:pt x="212" y="379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0" y="264"/>
                  <a:pt x="0" y="264"/>
                  <a:pt x="0" y="264"/>
                </a:cubicBezTo>
                <a:cubicBezTo>
                  <a:pt x="23" y="223"/>
                  <a:pt x="52" y="184"/>
                  <a:pt x="88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4491346" y="4111038"/>
            <a:ext cx="1528599" cy="1379754"/>
          </a:xfrm>
          <a:custGeom>
            <a:avLst/>
            <a:gdLst/>
            <a:ahLst/>
            <a:cxnLst>
              <a:cxn ang="0">
                <a:pos x="431" y="150"/>
              </a:cxn>
              <a:cxn ang="0">
                <a:pos x="432" y="150"/>
              </a:cxn>
              <a:cxn ang="0">
                <a:pos x="298" y="266"/>
              </a:cxn>
              <a:cxn ang="0">
                <a:pos x="402" y="390"/>
              </a:cxn>
              <a:cxn ang="0">
                <a:pos x="73" y="242"/>
              </a:cxn>
              <a:cxn ang="0">
                <a:pos x="0" y="152"/>
              </a:cxn>
              <a:cxn ang="0">
                <a:pos x="47" y="0"/>
              </a:cxn>
              <a:cxn ang="0">
                <a:pos x="212" y="36"/>
              </a:cxn>
              <a:cxn ang="0">
                <a:pos x="243" y="72"/>
              </a:cxn>
              <a:cxn ang="0">
                <a:pos x="431" y="150"/>
              </a:cxn>
            </a:cxnLst>
            <a:rect l="0" t="0" r="r" b="b"/>
            <a:pathLst>
              <a:path w="432" h="390">
                <a:moveTo>
                  <a:pt x="431" y="150"/>
                </a:moveTo>
                <a:cubicBezTo>
                  <a:pt x="432" y="150"/>
                  <a:pt x="432" y="150"/>
                  <a:pt x="432" y="150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402" y="390"/>
                  <a:pt x="402" y="390"/>
                  <a:pt x="402" y="390"/>
                </a:cubicBezTo>
                <a:cubicBezTo>
                  <a:pt x="275" y="384"/>
                  <a:pt x="165" y="334"/>
                  <a:pt x="73" y="242"/>
                </a:cubicBezTo>
                <a:cubicBezTo>
                  <a:pt x="45" y="214"/>
                  <a:pt x="20" y="184"/>
                  <a:pt x="0" y="152"/>
                </a:cubicBezTo>
                <a:cubicBezTo>
                  <a:pt x="47" y="0"/>
                  <a:pt x="47" y="0"/>
                  <a:pt x="47" y="0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21" y="48"/>
                  <a:pt x="232" y="61"/>
                  <a:pt x="243" y="72"/>
                </a:cubicBezTo>
                <a:cubicBezTo>
                  <a:pt x="295" y="124"/>
                  <a:pt x="358" y="150"/>
                  <a:pt x="431" y="1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4227103" y="2736303"/>
            <a:ext cx="986732" cy="1869774"/>
          </a:xfrm>
          <a:custGeom>
            <a:avLst/>
            <a:gdLst/>
            <a:ahLst/>
            <a:cxnLst>
              <a:cxn ang="0">
                <a:pos x="53" y="43"/>
              </a:cxn>
              <a:cxn ang="0">
                <a:pos x="229" y="0"/>
              </a:cxn>
              <a:cxn ang="0">
                <a:pos x="264" y="162"/>
              </a:cxn>
              <a:cxn ang="0">
                <a:pos x="240" y="273"/>
              </a:cxn>
              <a:cxn ang="0">
                <a:pos x="279" y="413"/>
              </a:cxn>
              <a:cxn ang="0">
                <a:pos x="115" y="374"/>
              </a:cxn>
              <a:cxn ang="0">
                <a:pos x="115" y="374"/>
              </a:cxn>
              <a:cxn ang="0">
                <a:pos x="68" y="529"/>
              </a:cxn>
              <a:cxn ang="0">
                <a:pos x="0" y="273"/>
              </a:cxn>
              <a:cxn ang="0">
                <a:pos x="53" y="43"/>
              </a:cxn>
            </a:cxnLst>
            <a:rect l="0" t="0" r="r" b="b"/>
            <a:pathLst>
              <a:path w="279" h="529">
                <a:moveTo>
                  <a:pt x="53" y="43"/>
                </a:moveTo>
                <a:cubicBezTo>
                  <a:pt x="229" y="0"/>
                  <a:pt x="229" y="0"/>
                  <a:pt x="229" y="0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48" y="196"/>
                  <a:pt x="240" y="233"/>
                  <a:pt x="240" y="273"/>
                </a:cubicBezTo>
                <a:cubicBezTo>
                  <a:pt x="240" y="325"/>
                  <a:pt x="253" y="372"/>
                  <a:pt x="279" y="413"/>
                </a:cubicBezTo>
                <a:cubicBezTo>
                  <a:pt x="115" y="374"/>
                  <a:pt x="115" y="374"/>
                  <a:pt x="115" y="374"/>
                </a:cubicBezTo>
                <a:cubicBezTo>
                  <a:pt x="115" y="374"/>
                  <a:pt x="115" y="374"/>
                  <a:pt x="115" y="374"/>
                </a:cubicBezTo>
                <a:cubicBezTo>
                  <a:pt x="68" y="529"/>
                  <a:pt x="68" y="529"/>
                  <a:pt x="68" y="529"/>
                </a:cubicBezTo>
                <a:cubicBezTo>
                  <a:pt x="22" y="453"/>
                  <a:pt x="0" y="368"/>
                  <a:pt x="0" y="273"/>
                </a:cubicBezTo>
                <a:cubicBezTo>
                  <a:pt x="0" y="189"/>
                  <a:pt x="18" y="112"/>
                  <a:pt x="53" y="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grpSp>
        <p:nvGrpSpPr>
          <p:cNvPr id="15" name="Group 59"/>
          <p:cNvGrpSpPr/>
          <p:nvPr/>
        </p:nvGrpSpPr>
        <p:grpSpPr>
          <a:xfrm>
            <a:off x="7607892" y="4770204"/>
            <a:ext cx="2397966" cy="585123"/>
            <a:chOff x="7154105" y="3206176"/>
            <a:chExt cx="2276194" cy="555410"/>
          </a:xfrm>
        </p:grpSpPr>
        <p:sp>
          <p:nvSpPr>
            <p:cNvPr id="16" name="TextBox 10"/>
            <p:cNvSpPr txBox="1"/>
            <p:nvPr/>
          </p:nvSpPr>
          <p:spPr>
            <a:xfrm>
              <a:off x="7154105" y="3453979"/>
              <a:ext cx="2276194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自动将数据以强一致、高性能的方式复制至跨机房多副本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Rectangle 12"/>
            <p:cNvSpPr/>
            <p:nvPr/>
          </p:nvSpPr>
          <p:spPr>
            <a:xfrm>
              <a:off x="7154581" y="3206176"/>
              <a:ext cx="897744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多数据副本</a:t>
              </a:r>
              <a:endParaRPr lang="en-US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7567681" y="1978515"/>
            <a:ext cx="2398034" cy="585123"/>
            <a:chOff x="7174359" y="1352592"/>
            <a:chExt cx="2276260" cy="555410"/>
          </a:xfrm>
        </p:grpSpPr>
        <p:sp>
          <p:nvSpPr>
            <p:cNvPr id="20" name="TextBox 13"/>
            <p:cNvSpPr txBox="1"/>
            <p:nvPr/>
          </p:nvSpPr>
          <p:spPr>
            <a:xfrm>
              <a:off x="7174424" y="1600395"/>
              <a:ext cx="2276195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高性能、完全支持</a:t>
              </a:r>
              <a:r>
                <a:rPr lang="en-US" altLang="zh-CN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ACID</a:t>
              </a: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原义的分布式事务引擎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Rectangle 15"/>
            <p:cNvSpPr/>
            <p:nvPr/>
          </p:nvSpPr>
          <p:spPr>
            <a:xfrm>
              <a:off x="7174359" y="1352592"/>
              <a:ext cx="897746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分布式事务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1923689" y="1978511"/>
            <a:ext cx="2428071" cy="585122"/>
            <a:chOff x="-325085" y="1363501"/>
            <a:chExt cx="2304771" cy="555410"/>
          </a:xfrm>
        </p:grpSpPr>
        <p:sp>
          <p:nvSpPr>
            <p:cNvPr id="23" name="TextBox 16"/>
            <p:cNvSpPr txBox="1"/>
            <p:nvPr/>
          </p:nvSpPr>
          <p:spPr>
            <a:xfrm>
              <a:off x="-325085" y="1611304"/>
              <a:ext cx="2304771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计算节点无状态，可通过水平扩展增加算力；存储节点可以和计算节点分层优化</a:t>
              </a:r>
              <a:r>
                <a:rPr 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Rectangle 18"/>
            <p:cNvSpPr/>
            <p:nvPr/>
          </p:nvSpPr>
          <p:spPr>
            <a:xfrm>
              <a:off x="898972" y="1363501"/>
              <a:ext cx="1077294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计算存储分离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5" name="Group 56"/>
          <p:cNvGrpSpPr/>
          <p:nvPr/>
        </p:nvGrpSpPr>
        <p:grpSpPr>
          <a:xfrm>
            <a:off x="1923687" y="4751046"/>
            <a:ext cx="2397968" cy="585123"/>
            <a:chOff x="-296510" y="1363501"/>
            <a:chExt cx="2276196" cy="555410"/>
          </a:xfrm>
        </p:grpSpPr>
        <p:sp>
          <p:nvSpPr>
            <p:cNvPr id="26" name="TextBox 19"/>
            <p:cNvSpPr txBox="1"/>
            <p:nvPr/>
          </p:nvSpPr>
          <p:spPr>
            <a:xfrm>
              <a:off x="-296510" y="1611304"/>
              <a:ext cx="2276196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混合处理</a:t>
              </a:r>
              <a:r>
                <a:rPr lang="en-US" altLang="zh-CN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OLTP</a:t>
              </a: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的事务型操作和</a:t>
              </a:r>
              <a:r>
                <a:rPr lang="en-US" altLang="zh-CN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OLAP</a:t>
              </a: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的分析型操作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Rectangle 21"/>
            <p:cNvSpPr/>
            <p:nvPr/>
          </p:nvSpPr>
          <p:spPr>
            <a:xfrm>
              <a:off x="1516448" y="1363501"/>
              <a:ext cx="463237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HTAP</a:t>
              </a:r>
            </a:p>
          </p:txBody>
        </p:sp>
      </p:grpSp>
      <p:sp>
        <p:nvSpPr>
          <p:cNvPr id="28" name="Text Placeholder 3"/>
          <p:cNvSpPr txBox="1">
            <a:spLocks/>
          </p:cNvSpPr>
          <p:nvPr/>
        </p:nvSpPr>
        <p:spPr>
          <a:xfrm>
            <a:off x="5882133" y="2168302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7099119" y="3005961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7006258" y="4341067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4702161" y="2866231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5802675" y="4923940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4721642" y="4240721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Freeform 122"/>
          <p:cNvSpPr>
            <a:spLocks noEditPoints="1"/>
          </p:cNvSpPr>
          <p:nvPr/>
        </p:nvSpPr>
        <p:spPr bwMode="auto">
          <a:xfrm>
            <a:off x="4456687" y="3446416"/>
            <a:ext cx="462858" cy="363255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5" name="Freeform 166"/>
          <p:cNvSpPr>
            <a:spLocks noEditPoints="1"/>
          </p:cNvSpPr>
          <p:nvPr/>
        </p:nvSpPr>
        <p:spPr bwMode="auto">
          <a:xfrm>
            <a:off x="5242369" y="2310012"/>
            <a:ext cx="397201" cy="400121"/>
          </a:xfrm>
          <a:custGeom>
            <a:avLst/>
            <a:gdLst/>
            <a:ahLst/>
            <a:cxnLst>
              <a:cxn ang="0">
                <a:pos x="1" y="42"/>
              </a:cxn>
              <a:cxn ang="0">
                <a:pos x="1" y="40"/>
              </a:cxn>
              <a:cxn ang="0">
                <a:pos x="14" y="41"/>
              </a:cxn>
              <a:cxn ang="0">
                <a:pos x="30" y="19"/>
              </a:cxn>
              <a:cxn ang="0">
                <a:pos x="17" y="8"/>
              </a:cxn>
              <a:cxn ang="0">
                <a:pos x="9" y="14"/>
              </a:cxn>
              <a:cxn ang="0">
                <a:pos x="9" y="19"/>
              </a:cxn>
              <a:cxn ang="0">
                <a:pos x="18" y="39"/>
              </a:cxn>
              <a:cxn ang="0">
                <a:pos x="4" y="24"/>
              </a:cxn>
              <a:cxn ang="0">
                <a:pos x="4" y="9"/>
              </a:cxn>
              <a:cxn ang="0">
                <a:pos x="17" y="0"/>
              </a:cxn>
              <a:cxn ang="0">
                <a:pos x="37" y="16"/>
              </a:cxn>
              <a:cxn ang="0">
                <a:pos x="30" y="19"/>
              </a:cxn>
              <a:cxn ang="0">
                <a:pos x="6" y="58"/>
              </a:cxn>
              <a:cxn ang="0">
                <a:pos x="5" y="56"/>
              </a:cxn>
              <a:cxn ang="0">
                <a:pos x="16" y="46"/>
              </a:cxn>
              <a:cxn ang="0">
                <a:pos x="7" y="58"/>
              </a:cxn>
              <a:cxn ang="0">
                <a:pos x="22" y="63"/>
              </a:cxn>
              <a:cxn ang="0">
                <a:pos x="20" y="49"/>
              </a:cxn>
              <a:cxn ang="0">
                <a:pos x="23" y="49"/>
              </a:cxn>
              <a:cxn ang="0">
                <a:pos x="59" y="54"/>
              </a:cxn>
              <a:cxn ang="0">
                <a:pos x="46" y="62"/>
              </a:cxn>
              <a:cxn ang="0">
                <a:pos x="25" y="46"/>
              </a:cxn>
              <a:cxn ang="0">
                <a:pos x="33" y="43"/>
              </a:cxn>
              <a:cxn ang="0">
                <a:pos x="48" y="54"/>
              </a:cxn>
              <a:cxn ang="0">
                <a:pos x="55" y="46"/>
              </a:cxn>
              <a:cxn ang="0">
                <a:pos x="44" y="33"/>
              </a:cxn>
              <a:cxn ang="0">
                <a:pos x="46" y="25"/>
              </a:cxn>
              <a:cxn ang="0">
                <a:pos x="62" y="46"/>
              </a:cxn>
              <a:cxn ang="0">
                <a:pos x="42" y="13"/>
              </a:cxn>
              <a:cxn ang="0">
                <a:pos x="40" y="13"/>
              </a:cxn>
              <a:cxn ang="0">
                <a:pos x="41" y="0"/>
              </a:cxn>
              <a:cxn ang="0">
                <a:pos x="42" y="13"/>
              </a:cxn>
              <a:cxn ang="0">
                <a:pos x="47" y="17"/>
              </a:cxn>
              <a:cxn ang="0">
                <a:pos x="46" y="15"/>
              </a:cxn>
              <a:cxn ang="0">
                <a:pos x="58" y="5"/>
              </a:cxn>
              <a:cxn ang="0">
                <a:pos x="48" y="16"/>
              </a:cxn>
              <a:cxn ang="0">
                <a:pos x="50" y="23"/>
              </a:cxn>
              <a:cxn ang="0">
                <a:pos x="50" y="20"/>
              </a:cxn>
              <a:cxn ang="0">
                <a:pos x="63" y="22"/>
              </a:cxn>
            </a:cxnLst>
            <a:rect l="0" t="0" r="r" b="b"/>
            <a:pathLst>
              <a:path w="63" h="63">
                <a:moveTo>
                  <a:pt x="13" y="42"/>
                </a:move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0"/>
                  <a:pt x="0" y="40"/>
                  <a:pt x="1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1"/>
                </a:cubicBezTo>
                <a:cubicBezTo>
                  <a:pt x="14" y="42"/>
                  <a:pt x="14" y="42"/>
                  <a:pt x="13" y="42"/>
                </a:cubicBezTo>
                <a:close/>
                <a:moveTo>
                  <a:pt x="30" y="19"/>
                </a:move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7" y="38"/>
                  <a:pt x="16" y="37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14"/>
                  <a:pt x="2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1"/>
                  <a:pt x="25" y="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7"/>
                  <a:pt x="38" y="18"/>
                  <a:pt x="39" y="18"/>
                </a:cubicBezTo>
                <a:lnTo>
                  <a:pt x="30" y="19"/>
                </a:lnTo>
                <a:close/>
                <a:moveTo>
                  <a:pt x="7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58"/>
                  <a:pt x="5" y="58"/>
                  <a:pt x="5" y="58"/>
                </a:cubicBezTo>
                <a:cubicBezTo>
                  <a:pt x="5" y="57"/>
                  <a:pt x="5" y="56"/>
                  <a:pt x="5" y="5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7" y="47"/>
                  <a:pt x="17" y="47"/>
                  <a:pt x="16" y="48"/>
                </a:cubicBezTo>
                <a:lnTo>
                  <a:pt x="7" y="58"/>
                </a:lnTo>
                <a:close/>
                <a:moveTo>
                  <a:pt x="23" y="62"/>
                </a:moveTo>
                <a:cubicBezTo>
                  <a:pt x="23" y="62"/>
                  <a:pt x="22" y="63"/>
                  <a:pt x="22" y="63"/>
                </a:cubicBezTo>
                <a:cubicBezTo>
                  <a:pt x="21" y="63"/>
                  <a:pt x="20" y="62"/>
                  <a:pt x="20" y="6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1" y="48"/>
                  <a:pt x="22" y="48"/>
                </a:cubicBezTo>
                <a:cubicBezTo>
                  <a:pt x="22" y="48"/>
                  <a:pt x="23" y="49"/>
                  <a:pt x="23" y="49"/>
                </a:cubicBezTo>
                <a:lnTo>
                  <a:pt x="23" y="62"/>
                </a:lnTo>
                <a:close/>
                <a:moveTo>
                  <a:pt x="59" y="54"/>
                </a:moveTo>
                <a:cubicBezTo>
                  <a:pt x="54" y="59"/>
                  <a:pt x="54" y="59"/>
                  <a:pt x="54" y="59"/>
                </a:cubicBezTo>
                <a:cubicBezTo>
                  <a:pt x="51" y="61"/>
                  <a:pt x="49" y="62"/>
                  <a:pt x="46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5" y="45"/>
                  <a:pt x="55" y="44"/>
                  <a:pt x="54" y="4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5"/>
                  <a:pt x="46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42" y="13"/>
                </a:moveTo>
                <a:cubicBezTo>
                  <a:pt x="42" y="14"/>
                  <a:pt x="42" y="14"/>
                  <a:pt x="41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0" y="0"/>
                  <a:pt x="41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13"/>
                </a:lnTo>
                <a:close/>
                <a:moveTo>
                  <a:pt x="48" y="16"/>
                </a:moveTo>
                <a:cubicBezTo>
                  <a:pt x="48" y="17"/>
                  <a:pt x="47" y="17"/>
                  <a:pt x="47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4"/>
                  <a:pt x="57" y="4"/>
                  <a:pt x="58" y="5"/>
                </a:cubicBezTo>
                <a:cubicBezTo>
                  <a:pt x="58" y="5"/>
                  <a:pt x="58" y="6"/>
                  <a:pt x="58" y="7"/>
                </a:cubicBezTo>
                <a:lnTo>
                  <a:pt x="48" y="16"/>
                </a:lnTo>
                <a:close/>
                <a:moveTo>
                  <a:pt x="62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49" y="23"/>
                  <a:pt x="48" y="22"/>
                  <a:pt x="48" y="22"/>
                </a:cubicBezTo>
                <a:cubicBezTo>
                  <a:pt x="48" y="21"/>
                  <a:pt x="49" y="20"/>
                  <a:pt x="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2" y="20"/>
                  <a:pt x="63" y="21"/>
                  <a:pt x="63" y="22"/>
                </a:cubicBezTo>
                <a:cubicBezTo>
                  <a:pt x="63" y="22"/>
                  <a:pt x="62" y="23"/>
                  <a:pt x="62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6" name="Freeform 40"/>
          <p:cNvSpPr>
            <a:spLocks noEditPoints="1"/>
          </p:cNvSpPr>
          <p:nvPr/>
        </p:nvSpPr>
        <p:spPr bwMode="auto">
          <a:xfrm>
            <a:off x="6638745" y="2435246"/>
            <a:ext cx="378558" cy="381341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7" name="Freeform 145"/>
          <p:cNvSpPr>
            <a:spLocks/>
          </p:cNvSpPr>
          <p:nvPr/>
        </p:nvSpPr>
        <p:spPr bwMode="auto">
          <a:xfrm>
            <a:off x="7121206" y="3727988"/>
            <a:ext cx="398908" cy="343987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8" name="Freeform 122"/>
          <p:cNvSpPr>
            <a:spLocks/>
          </p:cNvSpPr>
          <p:nvPr/>
        </p:nvSpPr>
        <p:spPr bwMode="auto">
          <a:xfrm>
            <a:off x="6381191" y="4771113"/>
            <a:ext cx="357559" cy="337831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49" y="48"/>
              </a:cxn>
              <a:cxn ang="0">
                <a:pos x="45" y="53"/>
              </a:cxn>
              <a:cxn ang="0">
                <a:pos x="46" y="62"/>
              </a:cxn>
              <a:cxn ang="0">
                <a:pos x="46" y="62"/>
              </a:cxn>
              <a:cxn ang="0">
                <a:pos x="45" y="62"/>
              </a:cxn>
              <a:cxn ang="0">
                <a:pos x="32" y="63"/>
              </a:cxn>
              <a:cxn ang="0">
                <a:pos x="26" y="59"/>
              </a:cxn>
              <a:cxn ang="0">
                <a:pos x="31" y="48"/>
              </a:cxn>
              <a:cxn ang="0">
                <a:pos x="23" y="41"/>
              </a:cxn>
              <a:cxn ang="0">
                <a:pos x="15" y="48"/>
              </a:cxn>
              <a:cxn ang="0">
                <a:pos x="19" y="58"/>
              </a:cxn>
              <a:cxn ang="0">
                <a:pos x="17" y="62"/>
              </a:cxn>
              <a:cxn ang="0">
                <a:pos x="13" y="63"/>
              </a:cxn>
              <a:cxn ang="0">
                <a:pos x="3" y="62"/>
              </a:cxn>
              <a:cxn ang="0">
                <a:pos x="0" y="62"/>
              </a:cxn>
              <a:cxn ang="0">
                <a:pos x="0" y="62"/>
              </a:cxn>
              <a:cxn ang="0">
                <a:pos x="0" y="62"/>
              </a:cxn>
              <a:cxn ang="0">
                <a:pos x="0" y="21"/>
              </a:cxn>
              <a:cxn ang="0">
                <a:pos x="3" y="21"/>
              </a:cxn>
              <a:cxn ang="0">
                <a:pos x="13" y="22"/>
              </a:cxn>
              <a:cxn ang="0">
                <a:pos x="17" y="21"/>
              </a:cxn>
              <a:cxn ang="0">
                <a:pos x="19" y="17"/>
              </a:cxn>
              <a:cxn ang="0">
                <a:pos x="15" y="7"/>
              </a:cxn>
              <a:cxn ang="0">
                <a:pos x="23" y="0"/>
              </a:cxn>
              <a:cxn ang="0">
                <a:pos x="31" y="7"/>
              </a:cxn>
              <a:cxn ang="0">
                <a:pos x="26" y="18"/>
              </a:cxn>
              <a:cxn ang="0">
                <a:pos x="32" y="22"/>
              </a:cxn>
              <a:cxn ang="0">
                <a:pos x="46" y="21"/>
              </a:cxn>
              <a:cxn ang="0">
                <a:pos x="46" y="21"/>
              </a:cxn>
              <a:cxn ang="0">
                <a:pos x="46" y="24"/>
              </a:cxn>
              <a:cxn ang="0">
                <a:pos x="45" y="34"/>
              </a:cxn>
              <a:cxn ang="0">
                <a:pos x="46" y="38"/>
              </a:cxn>
              <a:cxn ang="0">
                <a:pos x="50" y="40"/>
              </a:cxn>
              <a:cxn ang="0">
                <a:pos x="60" y="36"/>
              </a:cxn>
              <a:cxn ang="0">
                <a:pos x="67" y="44"/>
              </a:cxn>
              <a:cxn ang="0">
                <a:pos x="60" y="52"/>
              </a:cxn>
            </a:cxnLst>
            <a:rect l="0" t="0" r="r" b="b"/>
            <a:pathLst>
              <a:path w="67" h="63">
                <a:moveTo>
                  <a:pt x="60" y="52"/>
                </a:moveTo>
                <a:cubicBezTo>
                  <a:pt x="55" y="52"/>
                  <a:pt x="54" y="48"/>
                  <a:pt x="49" y="48"/>
                </a:cubicBezTo>
                <a:cubicBezTo>
                  <a:pt x="46" y="48"/>
                  <a:pt x="45" y="50"/>
                  <a:pt x="45" y="53"/>
                </a:cubicBezTo>
                <a:cubicBezTo>
                  <a:pt x="45" y="56"/>
                  <a:pt x="46" y="59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5" y="62"/>
                  <a:pt x="45" y="62"/>
                </a:cubicBezTo>
                <a:cubicBezTo>
                  <a:pt x="41" y="62"/>
                  <a:pt x="36" y="63"/>
                  <a:pt x="32" y="63"/>
                </a:cubicBezTo>
                <a:cubicBezTo>
                  <a:pt x="29" y="63"/>
                  <a:pt x="26" y="62"/>
                  <a:pt x="26" y="59"/>
                </a:cubicBezTo>
                <a:cubicBezTo>
                  <a:pt x="26" y="54"/>
                  <a:pt x="31" y="53"/>
                  <a:pt x="31" y="48"/>
                </a:cubicBezTo>
                <a:cubicBezTo>
                  <a:pt x="31" y="44"/>
                  <a:pt x="27" y="41"/>
                  <a:pt x="23" y="41"/>
                </a:cubicBezTo>
                <a:cubicBezTo>
                  <a:pt x="19" y="41"/>
                  <a:pt x="15" y="44"/>
                  <a:pt x="15" y="48"/>
                </a:cubicBezTo>
                <a:cubicBezTo>
                  <a:pt x="15" y="53"/>
                  <a:pt x="19" y="56"/>
                  <a:pt x="19" y="58"/>
                </a:cubicBezTo>
                <a:cubicBezTo>
                  <a:pt x="19" y="60"/>
                  <a:pt x="18" y="61"/>
                  <a:pt x="17" y="62"/>
                </a:cubicBezTo>
                <a:cubicBezTo>
                  <a:pt x="16" y="63"/>
                  <a:pt x="14" y="63"/>
                  <a:pt x="13" y="63"/>
                </a:cubicBezTo>
                <a:cubicBezTo>
                  <a:pt x="9" y="63"/>
                  <a:pt x="6" y="63"/>
                  <a:pt x="3" y="62"/>
                </a:cubicBezTo>
                <a:cubicBezTo>
                  <a:pt x="2" y="62"/>
                  <a:pt x="1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2" y="21"/>
                  <a:pt x="3" y="21"/>
                </a:cubicBezTo>
                <a:cubicBezTo>
                  <a:pt x="6" y="22"/>
                  <a:pt x="9" y="22"/>
                  <a:pt x="13" y="22"/>
                </a:cubicBezTo>
                <a:cubicBezTo>
                  <a:pt x="14" y="22"/>
                  <a:pt x="16" y="22"/>
                  <a:pt x="17" y="21"/>
                </a:cubicBezTo>
                <a:cubicBezTo>
                  <a:pt x="18" y="20"/>
                  <a:pt x="19" y="19"/>
                  <a:pt x="19" y="17"/>
                </a:cubicBezTo>
                <a:cubicBezTo>
                  <a:pt x="19" y="15"/>
                  <a:pt x="15" y="12"/>
                  <a:pt x="15" y="7"/>
                </a:cubicBezTo>
                <a:cubicBezTo>
                  <a:pt x="15" y="3"/>
                  <a:pt x="19" y="0"/>
                  <a:pt x="23" y="0"/>
                </a:cubicBezTo>
                <a:cubicBezTo>
                  <a:pt x="27" y="0"/>
                  <a:pt x="31" y="3"/>
                  <a:pt x="31" y="7"/>
                </a:cubicBezTo>
                <a:cubicBezTo>
                  <a:pt x="31" y="12"/>
                  <a:pt x="26" y="13"/>
                  <a:pt x="26" y="18"/>
                </a:cubicBezTo>
                <a:cubicBezTo>
                  <a:pt x="26" y="21"/>
                  <a:pt x="29" y="22"/>
                  <a:pt x="32" y="22"/>
                </a:cubicBezTo>
                <a:cubicBezTo>
                  <a:pt x="37" y="22"/>
                  <a:pt x="41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3"/>
                  <a:pt x="46" y="24"/>
                </a:cubicBezTo>
                <a:cubicBezTo>
                  <a:pt x="45" y="27"/>
                  <a:pt x="45" y="30"/>
                  <a:pt x="45" y="34"/>
                </a:cubicBezTo>
                <a:cubicBezTo>
                  <a:pt x="45" y="35"/>
                  <a:pt x="45" y="37"/>
                  <a:pt x="46" y="38"/>
                </a:cubicBezTo>
                <a:cubicBezTo>
                  <a:pt x="47" y="39"/>
                  <a:pt x="48" y="40"/>
                  <a:pt x="50" y="40"/>
                </a:cubicBezTo>
                <a:cubicBezTo>
                  <a:pt x="52" y="40"/>
                  <a:pt x="55" y="36"/>
                  <a:pt x="60" y="36"/>
                </a:cubicBezTo>
                <a:cubicBezTo>
                  <a:pt x="64" y="36"/>
                  <a:pt x="67" y="40"/>
                  <a:pt x="67" y="44"/>
                </a:cubicBezTo>
                <a:cubicBezTo>
                  <a:pt x="67" y="49"/>
                  <a:pt x="64" y="52"/>
                  <a:pt x="60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9" name="Freeform 107"/>
          <p:cNvSpPr>
            <a:spLocks noEditPoints="1"/>
          </p:cNvSpPr>
          <p:nvPr/>
        </p:nvSpPr>
        <p:spPr bwMode="auto">
          <a:xfrm>
            <a:off x="5044186" y="4624206"/>
            <a:ext cx="380941" cy="386344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grpSp>
        <p:nvGrpSpPr>
          <p:cNvPr id="40" name="Group 56"/>
          <p:cNvGrpSpPr/>
          <p:nvPr/>
        </p:nvGrpSpPr>
        <p:grpSpPr>
          <a:xfrm>
            <a:off x="1620243" y="3307509"/>
            <a:ext cx="2397968" cy="585122"/>
            <a:chOff x="-296510" y="1363501"/>
            <a:chExt cx="2276196" cy="555410"/>
          </a:xfrm>
        </p:grpSpPr>
        <p:sp>
          <p:nvSpPr>
            <p:cNvPr id="41" name="TextBox 34"/>
            <p:cNvSpPr txBox="1"/>
            <p:nvPr/>
          </p:nvSpPr>
          <p:spPr>
            <a:xfrm>
              <a:off x="-296510" y="1611304"/>
              <a:ext cx="2276196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数据存储不受单机磁盘容量限制，可通过增加数据服务器的数量提升存储能力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Rectangle 37"/>
            <p:cNvSpPr/>
            <p:nvPr/>
          </p:nvSpPr>
          <p:spPr>
            <a:xfrm>
              <a:off x="1071579" y="1363501"/>
              <a:ext cx="897745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分布式存储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3" name="Group 59"/>
          <p:cNvGrpSpPr/>
          <p:nvPr/>
        </p:nvGrpSpPr>
        <p:grpSpPr>
          <a:xfrm>
            <a:off x="8022162" y="3307514"/>
            <a:ext cx="2397966" cy="585123"/>
            <a:chOff x="7154105" y="3206176"/>
            <a:chExt cx="2276194" cy="555410"/>
          </a:xfrm>
        </p:grpSpPr>
        <p:sp>
          <p:nvSpPr>
            <p:cNvPr id="44" name="TextBox 37"/>
            <p:cNvSpPr txBox="1"/>
            <p:nvPr/>
          </p:nvSpPr>
          <p:spPr>
            <a:xfrm>
              <a:off x="7154105" y="3453979"/>
              <a:ext cx="2276194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可在不重启系统的情况下动态的扩容和缩容当前数据节点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Rectangle 40"/>
            <p:cNvSpPr/>
            <p:nvPr/>
          </p:nvSpPr>
          <p:spPr>
            <a:xfrm>
              <a:off x="7171019" y="3206176"/>
              <a:ext cx="718195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弹性伸缩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5595900" y="3263697"/>
            <a:ext cx="847341" cy="847341"/>
          </a:xfrm>
          <a:custGeom>
            <a:avLst/>
            <a:gdLst/>
            <a:ahLst/>
            <a:cxnLst>
              <a:cxn ang="0">
                <a:pos x="602" y="178"/>
              </a:cxn>
              <a:cxn ang="0">
                <a:pos x="450" y="390"/>
              </a:cxn>
              <a:cxn ang="0">
                <a:pos x="330" y="390"/>
              </a:cxn>
              <a:cxn ang="0">
                <a:pos x="421" y="339"/>
              </a:cxn>
              <a:cxn ang="0">
                <a:pos x="390" y="781"/>
              </a:cxn>
              <a:cxn ang="0">
                <a:pos x="390" y="0"/>
              </a:cxn>
              <a:cxn ang="0">
                <a:pos x="695" y="522"/>
              </a:cxn>
              <a:cxn ang="0">
                <a:pos x="652" y="488"/>
              </a:cxn>
              <a:cxn ang="0">
                <a:pos x="722" y="405"/>
              </a:cxn>
              <a:cxn ang="0">
                <a:pos x="669" y="375"/>
              </a:cxn>
              <a:cxn ang="0">
                <a:pos x="699" y="268"/>
              </a:cxn>
              <a:cxn ang="0">
                <a:pos x="645" y="275"/>
              </a:cxn>
              <a:cxn ang="0">
                <a:pos x="522" y="85"/>
              </a:cxn>
              <a:cxn ang="0">
                <a:pos x="488" y="129"/>
              </a:cxn>
              <a:cxn ang="0">
                <a:pos x="405" y="58"/>
              </a:cxn>
              <a:cxn ang="0">
                <a:pos x="375" y="111"/>
              </a:cxn>
              <a:cxn ang="0">
                <a:pos x="268" y="81"/>
              </a:cxn>
              <a:cxn ang="0">
                <a:pos x="275" y="136"/>
              </a:cxn>
              <a:cxn ang="0">
                <a:pos x="166" y="145"/>
              </a:cxn>
              <a:cxn ang="0">
                <a:pos x="182" y="203"/>
              </a:cxn>
              <a:cxn ang="0">
                <a:pos x="85" y="258"/>
              </a:cxn>
              <a:cxn ang="0">
                <a:pos x="129" y="292"/>
              </a:cxn>
              <a:cxn ang="0">
                <a:pos x="58" y="375"/>
              </a:cxn>
              <a:cxn ang="0">
                <a:pos x="111" y="405"/>
              </a:cxn>
              <a:cxn ang="0">
                <a:pos x="81" y="512"/>
              </a:cxn>
              <a:cxn ang="0">
                <a:pos x="136" y="506"/>
              </a:cxn>
              <a:cxn ang="0">
                <a:pos x="145" y="614"/>
              </a:cxn>
              <a:cxn ang="0">
                <a:pos x="203" y="598"/>
              </a:cxn>
              <a:cxn ang="0">
                <a:pos x="390" y="723"/>
              </a:cxn>
              <a:cxn ang="0">
                <a:pos x="577" y="598"/>
              </a:cxn>
              <a:cxn ang="0">
                <a:pos x="635" y="614"/>
              </a:cxn>
              <a:cxn ang="0">
                <a:pos x="280" y="599"/>
              </a:cxn>
              <a:cxn ang="0">
                <a:pos x="500" y="555"/>
              </a:cxn>
              <a:cxn ang="0">
                <a:pos x="280" y="599"/>
              </a:cxn>
              <a:cxn ang="0">
                <a:pos x="280" y="599"/>
              </a:cxn>
            </a:cxnLst>
            <a:rect l="0" t="0" r="r" b="b"/>
            <a:pathLst>
              <a:path w="781" h="781">
                <a:moveTo>
                  <a:pt x="421" y="339"/>
                </a:moveTo>
                <a:cubicBezTo>
                  <a:pt x="602" y="178"/>
                  <a:pt x="602" y="178"/>
                  <a:pt x="602" y="178"/>
                </a:cubicBezTo>
                <a:cubicBezTo>
                  <a:pt x="442" y="361"/>
                  <a:pt x="442" y="361"/>
                  <a:pt x="442" y="361"/>
                </a:cubicBezTo>
                <a:cubicBezTo>
                  <a:pt x="447" y="370"/>
                  <a:pt x="450" y="379"/>
                  <a:pt x="450" y="390"/>
                </a:cubicBezTo>
                <a:cubicBezTo>
                  <a:pt x="450" y="423"/>
                  <a:pt x="423" y="450"/>
                  <a:pt x="390" y="450"/>
                </a:cubicBezTo>
                <a:cubicBezTo>
                  <a:pt x="357" y="450"/>
                  <a:pt x="330" y="423"/>
                  <a:pt x="330" y="390"/>
                </a:cubicBezTo>
                <a:cubicBezTo>
                  <a:pt x="330" y="357"/>
                  <a:pt x="357" y="330"/>
                  <a:pt x="390" y="330"/>
                </a:cubicBezTo>
                <a:cubicBezTo>
                  <a:pt x="401" y="330"/>
                  <a:pt x="412" y="334"/>
                  <a:pt x="421" y="339"/>
                </a:cubicBezTo>
                <a:close/>
                <a:moveTo>
                  <a:pt x="781" y="390"/>
                </a:moveTo>
                <a:cubicBezTo>
                  <a:pt x="781" y="605"/>
                  <a:pt x="605" y="781"/>
                  <a:pt x="390" y="781"/>
                </a:cubicBezTo>
                <a:cubicBezTo>
                  <a:pt x="175" y="781"/>
                  <a:pt x="0" y="605"/>
                  <a:pt x="0" y="390"/>
                </a:cubicBezTo>
                <a:cubicBezTo>
                  <a:pt x="0" y="175"/>
                  <a:pt x="175" y="0"/>
                  <a:pt x="390" y="0"/>
                </a:cubicBezTo>
                <a:cubicBezTo>
                  <a:pt x="605" y="0"/>
                  <a:pt x="781" y="175"/>
                  <a:pt x="781" y="390"/>
                </a:cubicBezTo>
                <a:close/>
                <a:moveTo>
                  <a:pt x="695" y="522"/>
                </a:moveTo>
                <a:cubicBezTo>
                  <a:pt x="646" y="503"/>
                  <a:pt x="646" y="503"/>
                  <a:pt x="646" y="503"/>
                </a:cubicBezTo>
                <a:cubicBezTo>
                  <a:pt x="652" y="488"/>
                  <a:pt x="652" y="488"/>
                  <a:pt x="652" y="488"/>
                </a:cubicBezTo>
                <a:cubicBezTo>
                  <a:pt x="701" y="508"/>
                  <a:pt x="701" y="508"/>
                  <a:pt x="701" y="508"/>
                </a:cubicBezTo>
                <a:cubicBezTo>
                  <a:pt x="713" y="476"/>
                  <a:pt x="720" y="442"/>
                  <a:pt x="722" y="405"/>
                </a:cubicBezTo>
                <a:cubicBezTo>
                  <a:pt x="669" y="405"/>
                  <a:pt x="669" y="405"/>
                  <a:pt x="669" y="405"/>
                </a:cubicBezTo>
                <a:cubicBezTo>
                  <a:pt x="669" y="375"/>
                  <a:pt x="669" y="375"/>
                  <a:pt x="669" y="375"/>
                </a:cubicBezTo>
                <a:cubicBezTo>
                  <a:pt x="722" y="375"/>
                  <a:pt x="722" y="375"/>
                  <a:pt x="722" y="375"/>
                </a:cubicBezTo>
                <a:cubicBezTo>
                  <a:pt x="720" y="337"/>
                  <a:pt x="712" y="302"/>
                  <a:pt x="699" y="268"/>
                </a:cubicBezTo>
                <a:cubicBezTo>
                  <a:pt x="651" y="289"/>
                  <a:pt x="651" y="289"/>
                  <a:pt x="651" y="289"/>
                </a:cubicBezTo>
                <a:cubicBezTo>
                  <a:pt x="645" y="275"/>
                  <a:pt x="645" y="275"/>
                  <a:pt x="645" y="275"/>
                </a:cubicBezTo>
                <a:cubicBezTo>
                  <a:pt x="693" y="254"/>
                  <a:pt x="693" y="254"/>
                  <a:pt x="693" y="254"/>
                </a:cubicBezTo>
                <a:cubicBezTo>
                  <a:pt x="659" y="179"/>
                  <a:pt x="598" y="118"/>
                  <a:pt x="522" y="85"/>
                </a:cubicBezTo>
                <a:cubicBezTo>
                  <a:pt x="503" y="134"/>
                  <a:pt x="503" y="134"/>
                  <a:pt x="503" y="134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508" y="80"/>
                  <a:pt x="508" y="80"/>
                  <a:pt x="508" y="80"/>
                </a:cubicBezTo>
                <a:cubicBezTo>
                  <a:pt x="476" y="67"/>
                  <a:pt x="442" y="60"/>
                  <a:pt x="405" y="58"/>
                </a:cubicBezTo>
                <a:cubicBezTo>
                  <a:pt x="405" y="111"/>
                  <a:pt x="405" y="111"/>
                  <a:pt x="40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58"/>
                  <a:pt x="375" y="58"/>
                  <a:pt x="375" y="58"/>
                </a:cubicBezTo>
                <a:cubicBezTo>
                  <a:pt x="337" y="60"/>
                  <a:pt x="302" y="68"/>
                  <a:pt x="268" y="81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75" y="136"/>
                  <a:pt x="275" y="136"/>
                  <a:pt x="275" y="136"/>
                </a:cubicBezTo>
                <a:cubicBezTo>
                  <a:pt x="254" y="87"/>
                  <a:pt x="254" y="87"/>
                  <a:pt x="254" y="87"/>
                </a:cubicBezTo>
                <a:cubicBezTo>
                  <a:pt x="222" y="102"/>
                  <a:pt x="192" y="121"/>
                  <a:pt x="166" y="145"/>
                </a:cubicBezTo>
                <a:cubicBezTo>
                  <a:pt x="203" y="182"/>
                  <a:pt x="203" y="182"/>
                  <a:pt x="203" y="182"/>
                </a:cubicBezTo>
                <a:cubicBezTo>
                  <a:pt x="182" y="203"/>
                  <a:pt x="182" y="203"/>
                  <a:pt x="182" y="203"/>
                </a:cubicBezTo>
                <a:cubicBezTo>
                  <a:pt x="145" y="166"/>
                  <a:pt x="145" y="166"/>
                  <a:pt x="145" y="166"/>
                </a:cubicBezTo>
                <a:cubicBezTo>
                  <a:pt x="120" y="193"/>
                  <a:pt x="100" y="224"/>
                  <a:pt x="85" y="258"/>
                </a:cubicBezTo>
                <a:cubicBezTo>
                  <a:pt x="134" y="278"/>
                  <a:pt x="134" y="278"/>
                  <a:pt x="134" y="278"/>
                </a:cubicBezTo>
                <a:cubicBezTo>
                  <a:pt x="129" y="292"/>
                  <a:pt x="129" y="292"/>
                  <a:pt x="129" y="292"/>
                </a:cubicBezTo>
                <a:cubicBezTo>
                  <a:pt x="80" y="272"/>
                  <a:pt x="80" y="272"/>
                  <a:pt x="80" y="272"/>
                </a:cubicBezTo>
                <a:cubicBezTo>
                  <a:pt x="67" y="304"/>
                  <a:pt x="60" y="339"/>
                  <a:pt x="58" y="375"/>
                </a:cubicBezTo>
                <a:cubicBezTo>
                  <a:pt x="111" y="375"/>
                  <a:pt x="111" y="375"/>
                  <a:pt x="111" y="375"/>
                </a:cubicBezTo>
                <a:cubicBezTo>
                  <a:pt x="111" y="405"/>
                  <a:pt x="111" y="405"/>
                  <a:pt x="111" y="405"/>
                </a:cubicBezTo>
                <a:cubicBezTo>
                  <a:pt x="58" y="405"/>
                  <a:pt x="58" y="405"/>
                  <a:pt x="58" y="405"/>
                </a:cubicBezTo>
                <a:cubicBezTo>
                  <a:pt x="60" y="443"/>
                  <a:pt x="68" y="479"/>
                  <a:pt x="81" y="512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6" y="506"/>
                  <a:pt x="136" y="506"/>
                  <a:pt x="136" y="506"/>
                </a:cubicBezTo>
                <a:cubicBezTo>
                  <a:pt x="87" y="526"/>
                  <a:pt x="87" y="526"/>
                  <a:pt x="87" y="526"/>
                </a:cubicBezTo>
                <a:cubicBezTo>
                  <a:pt x="102" y="558"/>
                  <a:pt x="121" y="588"/>
                  <a:pt x="145" y="614"/>
                </a:cubicBezTo>
                <a:cubicBezTo>
                  <a:pt x="182" y="577"/>
                  <a:pt x="182" y="577"/>
                  <a:pt x="182" y="577"/>
                </a:cubicBezTo>
                <a:cubicBezTo>
                  <a:pt x="203" y="598"/>
                  <a:pt x="203" y="598"/>
                  <a:pt x="203" y="598"/>
                </a:cubicBezTo>
                <a:cubicBezTo>
                  <a:pt x="166" y="635"/>
                  <a:pt x="166" y="635"/>
                  <a:pt x="166" y="635"/>
                </a:cubicBezTo>
                <a:cubicBezTo>
                  <a:pt x="226" y="689"/>
                  <a:pt x="304" y="723"/>
                  <a:pt x="390" y="723"/>
                </a:cubicBezTo>
                <a:cubicBezTo>
                  <a:pt x="476" y="723"/>
                  <a:pt x="555" y="689"/>
                  <a:pt x="614" y="635"/>
                </a:cubicBezTo>
                <a:cubicBezTo>
                  <a:pt x="577" y="598"/>
                  <a:pt x="577" y="598"/>
                  <a:pt x="577" y="598"/>
                </a:cubicBezTo>
                <a:cubicBezTo>
                  <a:pt x="598" y="577"/>
                  <a:pt x="598" y="577"/>
                  <a:pt x="598" y="577"/>
                </a:cubicBezTo>
                <a:cubicBezTo>
                  <a:pt x="635" y="614"/>
                  <a:pt x="635" y="614"/>
                  <a:pt x="635" y="614"/>
                </a:cubicBezTo>
                <a:cubicBezTo>
                  <a:pt x="660" y="587"/>
                  <a:pt x="680" y="556"/>
                  <a:pt x="695" y="522"/>
                </a:cubicBezTo>
                <a:close/>
                <a:moveTo>
                  <a:pt x="280" y="599"/>
                </a:moveTo>
                <a:cubicBezTo>
                  <a:pt x="500" y="599"/>
                  <a:pt x="500" y="599"/>
                  <a:pt x="500" y="599"/>
                </a:cubicBezTo>
                <a:cubicBezTo>
                  <a:pt x="500" y="555"/>
                  <a:pt x="500" y="555"/>
                  <a:pt x="500" y="555"/>
                </a:cubicBezTo>
                <a:cubicBezTo>
                  <a:pt x="280" y="555"/>
                  <a:pt x="280" y="555"/>
                  <a:pt x="280" y="555"/>
                </a:cubicBezTo>
                <a:lnTo>
                  <a:pt x="280" y="599"/>
                </a:lnTo>
                <a:close/>
                <a:moveTo>
                  <a:pt x="280" y="599"/>
                </a:moveTo>
                <a:cubicBezTo>
                  <a:pt x="280" y="599"/>
                  <a:pt x="280" y="599"/>
                  <a:pt x="280" y="599"/>
                </a:cubicBezTo>
              </a:path>
            </a:pathLst>
          </a:custGeom>
          <a:solidFill>
            <a:srgbClr val="529ED5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</p:spTree>
    <p:extLst>
      <p:ext uri="{BB962C8B-B14F-4D97-AF65-F5344CB8AC3E}">
        <p14:creationId xmlns:p14="http://schemas.microsoft.com/office/powerpoint/2010/main" val="21756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0" cy="2351669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46968" y="2414401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Entry_2">
            <a:hlinkClick r:id="" action="ppaction://noaction"/>
          </p:cNvPr>
          <p:cNvSpPr txBox="1"/>
          <p:nvPr>
            <p:custDataLst>
              <p:tags r:id="rId4"/>
            </p:custDataLst>
          </p:nvPr>
        </p:nvSpPr>
        <p:spPr>
          <a:xfrm>
            <a:off x="6446968" y="3088387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社区与开源</a:t>
            </a: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46967" y="3762374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</a:p>
        </p:txBody>
      </p:sp>
      <p:sp>
        <p:nvSpPr>
          <p:cNvPr id="8" name="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868419" y="3799815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A95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 dirty="0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880</Words>
  <Application>Microsoft Macintosh PowerPoint</Application>
  <PresentationFormat>宽屏</PresentationFormat>
  <Paragraphs>299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方正兰亭黑简体</vt:lpstr>
      <vt:lpstr>微软雅黑</vt:lpstr>
      <vt:lpstr>微软雅黑</vt:lpstr>
      <vt:lpstr>Bebas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Happy</cp:lastModifiedBy>
  <cp:revision>129</cp:revision>
  <dcterms:created xsi:type="dcterms:W3CDTF">2014-10-24T07:39:02Z</dcterms:created>
  <dcterms:modified xsi:type="dcterms:W3CDTF">2019-12-06T06:44:34Z</dcterms:modified>
</cp:coreProperties>
</file>