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7" r:id="rId4"/>
    <p:sldId id="268" r:id="rId5"/>
    <p:sldId id="293" r:id="rId6"/>
    <p:sldId id="285" r:id="rId7"/>
    <p:sldId id="286" r:id="rId8"/>
    <p:sldId id="304" r:id="rId9"/>
    <p:sldId id="307" r:id="rId10"/>
    <p:sldId id="305" r:id="rId11"/>
    <p:sldId id="306" r:id="rId12"/>
    <p:sldId id="309" r:id="rId13"/>
    <p:sldId id="310" r:id="rId14"/>
    <p:sldId id="312" r:id="rId15"/>
    <p:sldId id="287" r:id="rId16"/>
    <p:sldId id="288" r:id="rId17"/>
    <p:sldId id="324" r:id="rId18"/>
    <p:sldId id="325" r:id="rId19"/>
    <p:sldId id="326" r:id="rId20"/>
    <p:sldId id="328" r:id="rId21"/>
    <p:sldId id="329" r:id="rId22"/>
    <p:sldId id="327" r:id="rId23"/>
    <p:sldId id="331" r:id="rId24"/>
    <p:sldId id="291" r:id="rId25"/>
    <p:sldId id="292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CFF"/>
    <a:srgbClr val="4F93ED"/>
    <a:srgbClr val="4472C6"/>
    <a:srgbClr val="4472C5"/>
    <a:srgbClr val="B2C5E7"/>
    <a:srgbClr val="DAE3F3"/>
    <a:srgbClr val="2F5597"/>
    <a:srgbClr val="203864"/>
    <a:srgbClr val="0D1E59"/>
    <a:srgbClr val="1B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 autoAdjust="0"/>
    <p:restoredTop sz="95806" autoAdjust="0"/>
  </p:normalViewPr>
  <p:slideViewPr>
    <p:cSldViewPr snapToObjects="1">
      <p:cViewPr varScale="1">
        <p:scale>
          <a:sx n="114" d="100"/>
          <a:sy n="114" d="100"/>
        </p:scale>
        <p:origin x="18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fld id="{DCC97A62-1F1F-5E46-89CA-BEDE1A8748CF}" type="datetimeFigureOut">
              <a:rPr kumimoji="1" lang="zh-CN" altLang="en-US" smtClean="0"/>
              <a:t>2020/10/23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YQiHei 50S" charset="-122"/>
                <a:ea typeface="HYQiHei 50S" charset="-122"/>
              </a:defRPr>
            </a:lvl1pPr>
          </a:lstStyle>
          <a:p>
            <a:fld id="{4C545305-6CFB-4443-982C-1B53D1EF363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YQiHei 50S" charset="-122"/>
        <a:ea typeface="HYQiHei 50S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" y="0"/>
            <a:ext cx="12190644" cy="6857999"/>
          </a:xfrm>
          <a:prstGeom prst="rect">
            <a:avLst/>
          </a:prstGeom>
        </p:spPr>
      </p:pic>
      <p:sp>
        <p:nvSpPr>
          <p:cNvPr id="24" name="iŝļïď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3000">
                <a:srgbClr val="09012E">
                  <a:alpha val="0"/>
                </a:srgbClr>
              </a:gs>
              <a:gs pos="0">
                <a:srgbClr val="000B21">
                  <a:alpha val="94118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1848683" y="2281825"/>
            <a:ext cx="849463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5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38271"/>
            <a:ext cx="914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演讲人姓名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GB" altLang="zh-CN" dirty="0"/>
              <a:t>title</a:t>
            </a:r>
            <a:endParaRPr kumimoji="1"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989299" y="374598"/>
            <a:ext cx="4213402" cy="868677"/>
            <a:chOff x="4312119" y="392169"/>
            <a:chExt cx="4029714" cy="830806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1984" y="392169"/>
              <a:ext cx="2389849" cy="83080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312119" y="689569"/>
              <a:ext cx="1335961" cy="480946"/>
            </a:xfrm>
            <a:prstGeom prst="rect">
              <a:avLst/>
            </a:prstGeom>
          </p:spPr>
        </p:pic>
        <p:cxnSp>
          <p:nvCxnSpPr>
            <p:cNvPr id="11" name="直线连接符 10"/>
            <p:cNvCxnSpPr/>
            <p:nvPr userDrawn="1"/>
          </p:nvCxnSpPr>
          <p:spPr>
            <a:xfrm>
              <a:off x="5807968" y="651552"/>
              <a:ext cx="0" cy="4606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8000">
                <a:srgbClr val="03072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HYQiHei 50S" charset="-122"/>
              <a:ea typeface="HYQiHei 50S" charset="-122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60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kumimoji="1" lang="zh-CN" altLang="en-US" sz="3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1" name="组合 10"/>
          <p:cNvGrpSpPr>
            <a:grpSpLocks noChangeAspect="1"/>
          </p:cNvGrpSpPr>
          <p:nvPr userDrawn="1"/>
        </p:nvGrpSpPr>
        <p:grpSpPr>
          <a:xfrm>
            <a:off x="9336361" y="260648"/>
            <a:ext cx="1505459" cy="432000"/>
            <a:chOff x="8496944" y="6021288"/>
            <a:chExt cx="1872208" cy="5372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13" name="直线连接符 12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>
            <a:grpSpLocks noChangeAspect="1"/>
          </p:cNvGrpSpPr>
          <p:nvPr userDrawn="1"/>
        </p:nvGrpSpPr>
        <p:grpSpPr>
          <a:xfrm>
            <a:off x="191345" y="5849471"/>
            <a:ext cx="2679905" cy="720000"/>
            <a:chOff x="119336" y="54274"/>
            <a:chExt cx="2376264" cy="638422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59154" y="54274"/>
              <a:ext cx="1836446" cy="6384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9336" y="270298"/>
              <a:ext cx="613705" cy="359377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0B0C172-C503-A74F-A41D-F390BF1386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9949" y="278344"/>
            <a:ext cx="1080116" cy="396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" y="0"/>
            <a:ext cx="12190644" cy="6857999"/>
          </a:xfrm>
          <a:prstGeom prst="rect">
            <a:avLst/>
          </a:prstGeom>
        </p:spPr>
      </p:pic>
      <p:sp>
        <p:nvSpPr>
          <p:cNvPr id="24" name="iŝļïď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3000">
                <a:srgbClr val="09012E">
                  <a:alpha val="0"/>
                </a:srgbClr>
              </a:gs>
              <a:gs pos="0">
                <a:srgbClr val="000B21">
                  <a:alpha val="94118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3989299" y="374598"/>
            <a:ext cx="4213402" cy="868677"/>
            <a:chOff x="4312119" y="392169"/>
            <a:chExt cx="4029714" cy="830806"/>
          </a:xfrm>
        </p:grpSpPr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1984" y="392169"/>
              <a:ext cx="2389849" cy="83080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312119" y="689569"/>
              <a:ext cx="1335961" cy="480946"/>
            </a:xfrm>
            <a:prstGeom prst="rect">
              <a:avLst/>
            </a:prstGeom>
          </p:spPr>
        </p:pic>
        <p:cxnSp>
          <p:nvCxnSpPr>
            <p:cNvPr id="34" name="直线连接符 33"/>
            <p:cNvCxnSpPr/>
            <p:nvPr userDrawn="1"/>
          </p:nvCxnSpPr>
          <p:spPr>
            <a:xfrm>
              <a:off x="5807968" y="651552"/>
              <a:ext cx="0" cy="4606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1848683" y="2281825"/>
            <a:ext cx="8494634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5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38271"/>
            <a:ext cx="914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演讲人姓名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GB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8" y="0"/>
            <a:ext cx="12190644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572135" y="2281825"/>
            <a:ext cx="11047730" cy="1337310"/>
          </a:xfrm>
        </p:spPr>
        <p:txBody>
          <a:bodyPr/>
          <a:lstStyle/>
          <a:p>
            <a:pPr algn="ctr"/>
            <a:r>
              <a:rPr sz="3600" dirty="0">
                <a:sym typeface="+mn-ea"/>
              </a:rPr>
              <a:t>DolphinScheduler</a:t>
            </a:r>
            <a:r>
              <a:rPr lang="en-US" altLang="zh-CN" sz="3600" dirty="0">
                <a:sym typeface="+mn-ea"/>
              </a:rPr>
              <a:t> &amp; K</a:t>
            </a:r>
            <a:r>
              <a:rPr lang="en-US" sz="3600" dirty="0">
                <a:sym typeface="+mn-ea"/>
              </a:rPr>
              <a:t>ubernetes</a:t>
            </a:r>
            <a:r>
              <a:rPr lang="en-US" altLang="zh-CN" sz="3600" dirty="0">
                <a:sym typeface="+mn-ea"/>
              </a:rPr>
              <a:t> 在优路科技的实践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838271"/>
            <a:ext cx="9144000" cy="800100"/>
          </a:xfrm>
        </p:spPr>
        <p:txBody>
          <a:bodyPr/>
          <a:lstStyle/>
          <a:p>
            <a:r>
              <a:rPr kumimoji="1" lang="en-US" altLang="zh-CN" dirty="0"/>
              <a:t>李文禾</a:t>
            </a:r>
          </a:p>
          <a:p>
            <a:r>
              <a:rPr kumimoji="1" lang="en-US" altLang="zh-CN" sz="1800" dirty="0"/>
              <a:t>重庆优路科技书香事业部大数据组及创新组负责人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80148" y="5805264"/>
            <a:ext cx="1872208" cy="537241"/>
            <a:chOff x="8496944" y="6021288"/>
            <a:chExt cx="1872208" cy="5372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DAA59B-A87B-C344-B12A-3176C229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84" y="5812062"/>
            <a:ext cx="1350324" cy="495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dirty="0" err="1">
                <a:cs typeface="Microsoft YaHei" panose="020B0503020204020204" pitchFamily="34" charset="-122"/>
                <a:sym typeface="+mn-ea"/>
              </a:rPr>
              <a:t>Kubernetes的特点</a:t>
            </a:r>
            <a:endParaRPr kumimoji="1"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3207373" y="1771952"/>
            <a:ext cx="2664296" cy="332568"/>
            <a:chOff x="2639616" y="1771952"/>
            <a:chExt cx="2664296" cy="332568"/>
          </a:xfrm>
          <a:solidFill>
            <a:srgbClr val="0A6CFF"/>
          </a:solidFill>
        </p:grpSpPr>
        <p:sp>
          <p:nvSpPr>
            <p:cNvPr id="22" name="矩形 21"/>
            <p:cNvSpPr/>
            <p:nvPr/>
          </p:nvSpPr>
          <p:spPr>
            <a:xfrm>
              <a:off x="2783632" y="190361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639616" y="1771952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642899" y="2767192"/>
            <a:ext cx="2520280" cy="922368"/>
            <a:chOff x="3075142" y="2767192"/>
            <a:chExt cx="2520280" cy="922368"/>
          </a:xfrm>
          <a:solidFill>
            <a:srgbClr val="0A6CFF"/>
          </a:solidFill>
        </p:grpSpPr>
        <p:sp>
          <p:nvSpPr>
            <p:cNvPr id="24" name="矩形 23"/>
            <p:cNvSpPr/>
            <p:nvPr/>
          </p:nvSpPr>
          <p:spPr>
            <a:xfrm rot="19440000">
              <a:off x="3075142" y="2767192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155483" y="3356992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02123" y="2067656"/>
            <a:ext cx="597927" cy="2636015"/>
            <a:chOff x="4534366" y="2067656"/>
            <a:chExt cx="597927" cy="2636015"/>
          </a:xfrm>
          <a:solidFill>
            <a:srgbClr val="0A6CFF"/>
          </a:solidFill>
        </p:grpSpPr>
        <p:sp>
          <p:nvSpPr>
            <p:cNvPr id="26" name="矩形 25"/>
            <p:cNvSpPr/>
            <p:nvPr/>
          </p:nvSpPr>
          <p:spPr>
            <a:xfrm rot="17280000">
              <a:off x="3836149" y="3291792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34366" y="4371103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75725" y="1772816"/>
            <a:ext cx="2664296" cy="332568"/>
            <a:chOff x="5807968" y="1772816"/>
            <a:chExt cx="2664296" cy="332568"/>
          </a:xfrm>
        </p:grpSpPr>
        <p:sp>
          <p:nvSpPr>
            <p:cNvPr id="57" name="矩形 56"/>
            <p:cNvSpPr/>
            <p:nvPr/>
          </p:nvSpPr>
          <p:spPr>
            <a:xfrm flipH="1">
              <a:off x="5807968" y="1904480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8139696" y="1772816"/>
              <a:ext cx="332568" cy="332568"/>
            </a:xfrm>
            <a:prstGeom prst="ellipse">
              <a:avLst/>
            </a:prstGeom>
            <a:solidFill>
              <a:srgbClr val="0A6CFF"/>
            </a:solidFill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084215" y="2768056"/>
            <a:ext cx="2520280" cy="922368"/>
            <a:chOff x="5516458" y="2768056"/>
            <a:chExt cx="2520280" cy="922368"/>
          </a:xfrm>
          <a:solidFill>
            <a:srgbClr val="0A6CFF"/>
          </a:solidFill>
        </p:grpSpPr>
        <p:sp>
          <p:nvSpPr>
            <p:cNvPr id="58" name="矩形 57"/>
            <p:cNvSpPr/>
            <p:nvPr/>
          </p:nvSpPr>
          <p:spPr>
            <a:xfrm rot="2160000" flipH="1">
              <a:off x="5516458" y="276805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7623829" y="3357856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47344" y="2068520"/>
            <a:ext cx="597927" cy="2636015"/>
            <a:chOff x="5979587" y="2068520"/>
            <a:chExt cx="597927" cy="2636015"/>
          </a:xfrm>
          <a:solidFill>
            <a:srgbClr val="0A6CFF"/>
          </a:solidFill>
        </p:grpSpPr>
        <p:sp>
          <p:nvSpPr>
            <p:cNvPr id="59" name="矩形 58"/>
            <p:cNvSpPr/>
            <p:nvPr/>
          </p:nvSpPr>
          <p:spPr>
            <a:xfrm rot="4320000" flipH="1">
              <a:off x="4755451" y="3292656"/>
              <a:ext cx="2520280" cy="72008"/>
            </a:xfrm>
            <a:prstGeom prst="rect">
              <a:avLst/>
            </a:prstGeom>
            <a:solidFill>
              <a:srgbClr val="0A6CF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6244946" y="4371967"/>
              <a:ext cx="332568" cy="332568"/>
            </a:xfrm>
            <a:prstGeom prst="ellipse">
              <a:avLst/>
            </a:prstGeom>
            <a:grpFill/>
            <a:ln>
              <a:noFill/>
            </a:ln>
            <a:effectLst>
              <a:outerShdw blurRad="12700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0386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5439621" y="1183536"/>
            <a:ext cx="1440160" cy="1440160"/>
          </a:xfrm>
          <a:prstGeom prst="ellipse">
            <a:avLst/>
          </a:prstGeom>
          <a:solidFill>
            <a:srgbClr val="0A6CFF"/>
          </a:solidFill>
          <a:ln>
            <a:noFill/>
          </a:ln>
          <a:effectLst>
            <a:outerShdw blurRad="6731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特点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27253" y="15342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自动化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06811" y="1842061"/>
            <a:ext cx="2240555" cy="11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ubernetes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有一套自动化机制。可以降低整个集群的运维成本和运维难度，可以实现自动扩容、自动更新、自动部署、自动化管理资源等等。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199261" y="332470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以服务为中心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82685" y="3632481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Kubernetes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以服务为中心，可以让我们抛开系统环境和运行细节，有更多精力去处理逻辑业务。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583389" y="46933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高可用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351389" y="5001153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会定期进行检查应用实例，这包括对这些实例的数量检查，实例健康状态检查等等。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6930364" y="4693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滚动更新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6645084" y="5001153"/>
            <a:ext cx="2240555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可以使整个集群平滑升级。就是说，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Kubernetes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可以在不停止对外服务的前提下完成应用的更新。</a:t>
            </a:r>
          </a:p>
        </p:txBody>
      </p:sp>
      <p:sp>
        <p:nvSpPr>
          <p:cNvPr id="83" name="文本框 82"/>
          <p:cNvSpPr txBox="1"/>
          <p:nvPr/>
        </p:nvSpPr>
        <p:spPr>
          <a:xfrm flipH="1">
            <a:off x="8789753" y="33247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存储编排</a:t>
            </a:r>
          </a:p>
        </p:txBody>
      </p:sp>
      <p:sp>
        <p:nvSpPr>
          <p:cNvPr id="84" name="文本框 83"/>
          <p:cNvSpPr txBox="1"/>
          <p:nvPr/>
        </p:nvSpPr>
        <p:spPr>
          <a:xfrm flipH="1">
            <a:off x="8527658" y="3632481"/>
            <a:ext cx="2240555" cy="14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挂载外部存储系统，无论是来自本地存储，公有云（如阿里云、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AWS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等），还是网络存储（如</a:t>
            </a:r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</a:rPr>
              <a:t>NFS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+mj-ea"/>
                <a:ea typeface="+mj-ea"/>
              </a:rPr>
              <a:t>GlusterFS</a:t>
            </a: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等）都作为集群资源的一部分使用，极大提高存储使用灵活性。</a:t>
            </a:r>
          </a:p>
        </p:txBody>
      </p:sp>
      <p:sp>
        <p:nvSpPr>
          <p:cNvPr id="86" name="文本框 85"/>
          <p:cNvSpPr txBox="1"/>
          <p:nvPr/>
        </p:nvSpPr>
        <p:spPr>
          <a:xfrm flipH="1">
            <a:off x="9336859" y="15342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批处理</a:t>
            </a:r>
          </a:p>
        </p:txBody>
      </p:sp>
      <p:sp>
        <p:nvSpPr>
          <p:cNvPr id="87" name="文本框 86"/>
          <p:cNvSpPr txBox="1"/>
          <p:nvPr/>
        </p:nvSpPr>
        <p:spPr>
          <a:xfrm flipH="1">
            <a:off x="9040021" y="1842061"/>
            <a:ext cx="2240555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提供一次性任务，定时任务；满足批量数据处理和分析的场景。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91544" y="2046555"/>
            <a:ext cx="7956884" cy="4349155"/>
          </a:xfrm>
          <a:prstGeom prst="rect">
            <a:avLst/>
          </a:prstGeom>
        </p:spPr>
      </p:pic>
      <p:sp>
        <p:nvSpPr>
          <p:cNvPr id="134" name="Text Box 2"/>
          <p:cNvSpPr txBox="1"/>
          <p:nvPr/>
        </p:nvSpPr>
        <p:spPr>
          <a:xfrm>
            <a:off x="900113" y="908720"/>
            <a:ext cx="10391775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、持续集成及自动化部署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indent="360045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系统会自动构建、测试并准备代码变更，以便将其发布到指定环境的过程，包括开发环境、预发布环境、生产环境等。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自动化部署解决了手动部署既慢又容易出错，并且无法跟上部署环境中不断增加的部署目标数量。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sp>
        <p:nvSpPr>
          <p:cNvPr id="134" name="Text Box 2"/>
          <p:cNvSpPr txBox="1"/>
          <p:nvPr/>
        </p:nvSpPr>
        <p:spPr>
          <a:xfrm>
            <a:off x="900113" y="799851"/>
            <a:ext cx="1039177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、应用微服务化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465" y="1273642"/>
            <a:ext cx="9577064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随着业务的发展，许多应用中有很多相同业务逻辑的重复代码，且单个应用为了给其他应用提供接口，增加了很多不属于该应用的逻辑，导致应用边界模糊，功能归属混乱。因此出现开发、测试、部署、维护愈发困难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503" y="1958912"/>
            <a:ext cx="9577064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由于我司</a:t>
            </a: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技术栈不统一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crosoft YaHei" panose="020B0503020204020204" pitchFamily="34" charset="-122"/>
              </a:rPr>
              <a:t>，采用微服务</a:t>
            </a:r>
            <a:r>
              <a:rPr lang="zh-CN" altLang="en-US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Microservices</a:t>
            </a:r>
            <a:r>
              <a:rPr lang="zh-CN" altLang="en-US" sz="1200" b="1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）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进行改造将面临一些问题：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、开发人员要处理分布式系统的复杂性；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、服务之间的分布式通信问题；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、服务的注册与发现问题；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、服务之间的分布式事务问题；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、服务管理的复杂性，服务的编排；</a:t>
            </a:r>
          </a:p>
        </p:txBody>
      </p:sp>
      <p:sp>
        <p:nvSpPr>
          <p:cNvPr id="10" name="Text Box 2"/>
          <p:cNvSpPr txBox="1"/>
          <p:nvPr/>
        </p:nvSpPr>
        <p:spPr>
          <a:xfrm>
            <a:off x="1263502" y="3774196"/>
            <a:ext cx="1039177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是一个用于连接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管理以及安全化微服务的开放平台，提供了一种简单的方式用于创建微服务网络，并提供负载均衡、服务间认证以及监控等能力，并且关键的一点是并不需要修改服务本身就可以实现上述功能。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1263503" y="4437450"/>
            <a:ext cx="10391775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主要提供以下功能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、流量管理：控制服务之间调用的流量和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API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调用，使得调用更可靠，并使网络在恶劣情况下更加健壮；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、可观察性：获取服务之间的依赖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以及服务调用的流量走向，从而提供快速识别问题的能力；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、策略执行：控制服务的访问策略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不需要改动服务本身；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、服务身份和安全：为网格中的服务提供可验证身份，并提供保护服务流量的能力，使其可以在不同可信度的网络上流转等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" grpId="0"/>
      <p:bldP spid="4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3062" y="1197670"/>
            <a:ext cx="10525874" cy="4462659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867020" y="908720"/>
            <a:ext cx="2838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Istio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Kubernetes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的架构图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Kubernetes的应用场景</a:t>
            </a:r>
            <a:endParaRPr kumimoji="1" lang="zh-CN" altLang="en-US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235" y="1193414"/>
            <a:ext cx="10263530" cy="45530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7020" y="7779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搭配</a:t>
            </a:r>
            <a:r>
              <a:rPr lang="en-US" altLang="zh-CN" sz="1600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Kiali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监控各个服务的情况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11624" y="1772816"/>
            <a:ext cx="6750050" cy="2693162"/>
            <a:chOff x="2720975" y="2820035"/>
            <a:chExt cx="6750050" cy="2693162"/>
          </a:xfrm>
        </p:grpSpPr>
        <p:grpSp>
          <p:nvGrpSpPr>
            <p:cNvPr id="9" name="Group 8"/>
            <p:cNvGrpSpPr/>
            <p:nvPr/>
          </p:nvGrpSpPr>
          <p:grpSpPr>
            <a:xfrm>
              <a:off x="2720975" y="2820035"/>
              <a:ext cx="6750050" cy="1217930"/>
              <a:chOff x="5470" y="4441"/>
              <a:chExt cx="10630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470" y="4441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03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7810" y="4844"/>
                <a:ext cx="8291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sz="3800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DolphinScheduler</a:t>
                </a:r>
                <a:endParaRPr lang="en-US" altLang="en-US" sz="38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4206875" y="3913632"/>
              <a:ext cx="2872105" cy="159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DolphinScheduler是什么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的架构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的特点</a:t>
              </a:r>
            </a:p>
            <a:p>
              <a:pPr algn="l"/>
              <a:endPara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4、</a:t>
              </a:r>
              <a:r>
                <a:rPr lang="en-US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DolphinScheduler的应用场景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DolphinScheduler是什么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708978" y="2420888"/>
            <a:ext cx="10774045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Apache DolphinScheduler是一个分布式去中心化，易扩展的可视化DAG工作流任务调度系统。致力于解决数据处理流程中错综复杂的依赖关系，使调度系统在数据处理流程中开箱即用。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DolphinScheduler的架构</a:t>
            </a:r>
            <a:endParaRPr kumimoji="1" lang="zh-CN" altLang="en-US" dirty="0"/>
          </a:p>
        </p:txBody>
      </p:sp>
      <p:pic>
        <p:nvPicPr>
          <p:cNvPr id="3" name="Picture 2" descr="/home/liwenhe/Desktop/dolphinscheduler架构图.pngdolphinscheduler架构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660" y="947103"/>
            <a:ext cx="7726680" cy="5681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cxnSpLocks/>
            <a:endCxn id="5" idx="0"/>
          </p:cNvCxnSpPr>
          <p:nvPr/>
        </p:nvCxnSpPr>
        <p:spPr>
          <a:xfrm rot="5400000">
            <a:off x="4440555" y="2109118"/>
            <a:ext cx="1155065" cy="351790"/>
          </a:xfrm>
          <a:prstGeom prst="bentConnector3">
            <a:avLst>
              <a:gd name="adj1" fmla="val -5909"/>
            </a:avLst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DolphinScheduler的特点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93983" y="1340768"/>
            <a:ext cx="1804035" cy="590550"/>
          </a:xfrm>
          <a:prstGeom prst="roundRect">
            <a:avLst/>
          </a:prstGeom>
          <a:solidFill>
            <a:srgbClr val="0A6CFF"/>
          </a:solidFill>
          <a:ln>
            <a:noFill/>
          </a:ln>
          <a:effectLst>
            <a:outerShdw blurRad="673100" algn="ctr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特点</a:t>
            </a:r>
          </a:p>
        </p:txBody>
      </p:sp>
      <p:pic>
        <p:nvPicPr>
          <p:cNvPr id="4" name="Picture 3" descr="/home/liwenhe/Desktop/高可靠1.png高可靠1"/>
          <p:cNvPicPr>
            <a:picLocks noChangeAspect="1"/>
          </p:cNvPicPr>
          <p:nvPr/>
        </p:nvPicPr>
        <p:blipFill>
          <a:blip r:embed="rId2">
            <a:lum contrast="30000"/>
          </a:blip>
          <a:srcRect/>
          <a:stretch>
            <a:fillRect/>
          </a:stretch>
        </p:blipFill>
        <p:spPr>
          <a:xfrm>
            <a:off x="1985645" y="2862863"/>
            <a:ext cx="704088" cy="704088"/>
          </a:xfrm>
          <a:prstGeom prst="ellipse">
            <a:avLst/>
          </a:prstGeom>
          <a:ln w="25400">
            <a:solidFill>
              <a:srgbClr val="0A6CFF"/>
            </a:solidFill>
          </a:ln>
          <a:effectLst/>
        </p:spPr>
      </p:pic>
      <p:pic>
        <p:nvPicPr>
          <p:cNvPr id="5" name="Picture 4" descr="/home/liwenhe/Desktop/简单易用1.png简单易用1"/>
          <p:cNvPicPr>
            <a:picLocks noChangeAspect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>
          <a:xfrm>
            <a:off x="4490974" y="2862863"/>
            <a:ext cx="703580" cy="704088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pic>
        <p:nvPicPr>
          <p:cNvPr id="6" name="Picture 5" descr="/home/liwenhe/Desktop/丰富的使用场景1.png丰富的使用场景1"/>
          <p:cNvPicPr>
            <a:picLocks noChangeAspect="1"/>
          </p:cNvPicPr>
          <p:nvPr/>
        </p:nvPicPr>
        <p:blipFill>
          <a:blip r:embed="rId4">
            <a:lum contrast="30000"/>
          </a:blip>
          <a:srcRect/>
          <a:stretch>
            <a:fillRect/>
          </a:stretch>
        </p:blipFill>
        <p:spPr>
          <a:xfrm>
            <a:off x="6998589" y="2863752"/>
            <a:ext cx="703580" cy="703580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pic>
        <p:nvPicPr>
          <p:cNvPr id="7" name="Picture 6" descr="/home/liwenhe/Desktop/高扩展性1.png高扩展性1"/>
          <p:cNvPicPr>
            <a:picLocks noChangeAspect="1"/>
          </p:cNvPicPr>
          <p:nvPr/>
        </p:nvPicPr>
        <p:blipFill>
          <a:blip r:embed="rId5">
            <a:lum contrast="30000"/>
          </a:blip>
          <a:srcRect/>
          <a:stretch>
            <a:fillRect/>
          </a:stretch>
        </p:blipFill>
        <p:spPr>
          <a:xfrm>
            <a:off x="9504299" y="2863752"/>
            <a:ext cx="703580" cy="703580"/>
          </a:xfrm>
          <a:prstGeom prst="ellipse">
            <a:avLst/>
          </a:prstGeom>
          <a:ln w="25400">
            <a:solidFill>
              <a:srgbClr val="0A6CFF"/>
            </a:solidFill>
          </a:ln>
        </p:spPr>
      </p:pic>
      <p:cxnSp>
        <p:nvCxnSpPr>
          <p:cNvPr id="12" name="Elbow Connector 11"/>
          <p:cNvCxnSpPr>
            <a:stCxn id="21" idx="3"/>
            <a:endCxn id="6" idx="0"/>
          </p:cNvCxnSpPr>
          <p:nvPr/>
        </p:nvCxnSpPr>
        <p:spPr>
          <a:xfrm>
            <a:off x="6998335" y="1636043"/>
            <a:ext cx="351790" cy="1227455"/>
          </a:xfrm>
          <a:prstGeom prst="bentConnector2">
            <a:avLst/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1" idx="1"/>
          </p:cNvCxnSpPr>
          <p:nvPr/>
        </p:nvCxnSpPr>
        <p:spPr>
          <a:xfrm rot="10800000" flipV="1">
            <a:off x="2338070" y="1636043"/>
            <a:ext cx="2856230" cy="1226820"/>
          </a:xfrm>
          <a:prstGeom prst="bentConnector3">
            <a:avLst>
              <a:gd name="adj1" fmla="val 100000"/>
            </a:avLst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0"/>
          </p:cNvCxnSpPr>
          <p:nvPr/>
        </p:nvCxnSpPr>
        <p:spPr>
          <a:xfrm>
            <a:off x="6998335" y="1636043"/>
            <a:ext cx="2857500" cy="1227455"/>
          </a:xfrm>
          <a:prstGeom prst="bentConnector2">
            <a:avLst/>
          </a:prstGeom>
          <a:ln w="19050">
            <a:solidFill>
              <a:srgbClr val="0A6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57299" y="3567078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高可靠性</a:t>
            </a:r>
            <a:endParaRPr lang="en-US" altLang="en-US" sz="12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397889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去中心化的多 Master 和多 Worker ，自身支持 HA 功能，采用任务队列来避免过载，不会造成机器卡死。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262374" y="3567078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简单易用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902964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DAG监控界面，所有流程定义都是可视化，通过拖拽任务定制DAG，通过API方式与第三方系统对接，一键部署。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520117" y="3567078"/>
            <a:ext cx="1660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丰富的使用场景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410579" y="4027453"/>
            <a:ext cx="1879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支持暂停恢复操作，支持多租户，更好的应对大数据的使用场景，支持更多的任务类型，如 Spark、Hive、MR、Python、Sub_process、Shell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9224899" y="3567078"/>
            <a:ext cx="1262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高扩展性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8916289" y="4027453"/>
            <a:ext cx="1879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支持自定义任务类型，调度器使用分布式调度，调度能力随集群线性增长， Master 和 Worker 支持动态上下线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134" name="Text Box 2"/>
          <p:cNvSpPr txBox="1"/>
          <p:nvPr/>
        </p:nvSpPr>
        <p:spPr>
          <a:xfrm>
            <a:off x="900113" y="908720"/>
            <a:ext cx="10391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数据同步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25550" y="1415415"/>
            <a:ext cx="998301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业务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早期的时，没有复杂的数据统计与分析，可以在数据库中进行数据查询及统计来，或者借助于第三方平台。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随着业务的增长，数据库压力越来越大，况且常规 OLTP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数据库并不适合做数据分析，因此需要自建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OLAP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数据库，如：ClickHouse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。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当接入的数据库越来越来多，各个数据库中的数据需要相互依赖，那么需要把依赖的数据进行数据同步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26185" y="2597150"/>
            <a:ext cx="97402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数据同步的几种方式：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1）、基于数据库日志的数据同步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2）、基于Sqoop的数据同步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3）、基于Datax的数据同步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4）、基于Databus的数据同步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5）、基于Gobblin的数据同步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6）、基于FlinkX的数据同步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7）、基于Apache NIFI的数据同步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8）、基于StreamSets的数据同步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kumimoji="1" lang="en-US" altLang="zh-CN" dirty="0"/>
              <a:t>目录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73245" y="1732598"/>
            <a:ext cx="3446145" cy="3392805"/>
            <a:chOff x="6250" y="1984"/>
            <a:chExt cx="5427" cy="5343"/>
          </a:xfrm>
        </p:grpSpPr>
        <p:grpSp>
          <p:nvGrpSpPr>
            <p:cNvPr id="80" name="Group 79"/>
            <p:cNvGrpSpPr/>
            <p:nvPr/>
          </p:nvGrpSpPr>
          <p:grpSpPr>
            <a:xfrm>
              <a:off x="6251" y="3380"/>
              <a:ext cx="4302" cy="1136"/>
              <a:chOff x="6251" y="3380"/>
              <a:chExt cx="4302" cy="113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251" y="3380"/>
                <a:ext cx="1137" cy="1137"/>
                <a:chOff x="6050" y="1784"/>
                <a:chExt cx="1137" cy="1137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 Box 7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02</a:t>
                  </a:r>
                </a:p>
              </p:txBody>
            </p:sp>
          </p:grpSp>
          <p:sp>
            <p:nvSpPr>
              <p:cNvPr id="9" name="Text Box 8"/>
              <p:cNvSpPr txBox="1"/>
              <p:nvPr/>
            </p:nvSpPr>
            <p:spPr>
              <a:xfrm>
                <a:off x="7597" y="3634"/>
                <a:ext cx="295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dirty="0" err="1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Kubernetes</a:t>
                </a:r>
                <a:endPara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250" y="1984"/>
              <a:ext cx="2355" cy="1136"/>
              <a:chOff x="6050" y="1784"/>
              <a:chExt cx="2355" cy="113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050" y="1784"/>
                <a:ext cx="1136" cy="1136"/>
                <a:chOff x="6050" y="1784"/>
                <a:chExt cx="1136" cy="1136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01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7397" y="2039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前言</a:t>
                </a:r>
                <a:endParaRPr lang="en-US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252" y="4789"/>
              <a:ext cx="5425" cy="1136"/>
              <a:chOff x="6252" y="4789"/>
              <a:chExt cx="5425" cy="1136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252" y="4789"/>
                <a:ext cx="1137" cy="1137"/>
                <a:chOff x="6050" y="1784"/>
                <a:chExt cx="1137" cy="1137"/>
              </a:xfrm>
            </p:grpSpPr>
            <p:sp>
              <p:nvSpPr>
                <p:cNvPr id="76" name="Diamond 75"/>
                <p:cNvSpPr/>
                <p:nvPr/>
              </p:nvSpPr>
              <p:spPr>
                <a:xfrm>
                  <a:off x="6050" y="1784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 Box 76"/>
                <p:cNvSpPr txBox="1"/>
                <p:nvPr/>
              </p:nvSpPr>
              <p:spPr>
                <a:xfrm>
                  <a:off x="6205" y="2039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03</a:t>
                  </a:r>
                </a:p>
              </p:txBody>
            </p:sp>
          </p:grpSp>
          <p:sp>
            <p:nvSpPr>
              <p:cNvPr id="78" name="Text Box 77"/>
              <p:cNvSpPr txBox="1"/>
              <p:nvPr/>
            </p:nvSpPr>
            <p:spPr>
              <a:xfrm>
                <a:off x="7597" y="5044"/>
                <a:ext cx="4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DolphinScheduler</a:t>
                </a:r>
                <a:endPara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253" y="6190"/>
              <a:ext cx="2712" cy="1137"/>
              <a:chOff x="6253" y="6190"/>
              <a:chExt cx="2712" cy="1137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253" y="6190"/>
                <a:ext cx="1137" cy="1137"/>
                <a:chOff x="6051" y="383"/>
                <a:chExt cx="1137" cy="1137"/>
              </a:xfrm>
            </p:grpSpPr>
            <p:sp>
              <p:nvSpPr>
                <p:cNvPr id="89" name="Diamond 88"/>
                <p:cNvSpPr/>
                <p:nvPr/>
              </p:nvSpPr>
              <p:spPr>
                <a:xfrm>
                  <a:off x="6051" y="383"/>
                  <a:ext cx="1137" cy="1137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 Box 89"/>
                <p:cNvSpPr txBox="1"/>
                <p:nvPr/>
              </p:nvSpPr>
              <p:spPr>
                <a:xfrm>
                  <a:off x="6206" y="638"/>
                  <a:ext cx="8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2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04</a:t>
                  </a:r>
                </a:p>
              </p:txBody>
            </p:sp>
          </p:grpSp>
          <p:sp>
            <p:nvSpPr>
              <p:cNvPr id="91" name="Text Box 90"/>
              <p:cNvSpPr txBox="1"/>
              <p:nvPr/>
            </p:nvSpPr>
            <p:spPr>
              <a:xfrm>
                <a:off x="7597" y="6445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结束语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048703" y="1122045"/>
            <a:ext cx="98202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考虑到以上这些工具要么活跃度不高且关注的人数不是很多，要么太重量级了，要么都缺少监控和任务配置调度管理。因此结合公司的具体情况，再加上对实时的需求量不高，选定了较轻量级的 DataX 作为数据同步的工具，但是就面临了一个问题，任务调度的问题，那个时候 DolphinScheduler 还么问世呢，最后选择了 Airflow 。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48703" y="2344420"/>
            <a:ext cx="98202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在使用Airflow的过程中，出现过以下问题：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1）、部署及集群扩容相较于复杂及麻烦；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2）、通过Python代码绘制DAG，当任务数及依赖增多后，不便于维护；</a:t>
            </a:r>
          </a:p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3）、当任务量多的时，容易造成卡死。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48703" y="389826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那么 DolphinScheduler 的出现解决了我司的哪些问题呢？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48703" y="425132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1）、部署及集群扩容简单，本身我司也对 DolphinScheduler 做了一定的定制化；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48703" y="466534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2）、流程可视化，并且可以通过拖拽的方式来绘制DAG；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pic>
        <p:nvPicPr>
          <p:cNvPr id="47" name="Picture 46" descr="dolphinscheduler数据同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48" y="1029970"/>
            <a:ext cx="7571105" cy="4797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sp>
        <p:nvSpPr>
          <p:cNvPr id="4" name="Text Box 2"/>
          <p:cNvSpPr txBox="1"/>
          <p:nvPr/>
        </p:nvSpPr>
        <p:spPr>
          <a:xfrm>
            <a:off x="900113" y="908720"/>
            <a:ext cx="10391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数据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处理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25550" y="1415415"/>
            <a:ext cx="99830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虽然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本身可以执行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Jar 、Python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程序。对于我们来说，DolphinScheduler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就是一个任务管理平台，因此我们的整个架构，DolphinScheduler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职责只是做定时调度。像数据处理、数据爬取等都是交于Kubernetes中执行的</a:t>
            </a:r>
            <a:r>
              <a: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25550" y="244411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那么我们使用DolphinScheduler的流程是怎样的呢？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25550" y="285813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1）、编写数据处理逻辑，并提交代码到Gitlab上；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25550" y="327215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2）、Gitlab触发Runner，然后进行代码测试、编译、打包；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225550" y="368617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3）、在Runner中调用DolphinScheduler API并根据配置生成任务；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225550" y="4100195"/>
            <a:ext cx="98202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4）、DolphinScheduler 定时调度生成的任务，并通过Spark-Client提交任务到Kubernetes上。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DolphinScheduler的应用场景</a:t>
            </a:r>
            <a:endParaRPr kumimoji="1" lang="zh-CN" altLang="en-US" dirty="0"/>
          </a:p>
        </p:txBody>
      </p:sp>
      <p:pic>
        <p:nvPicPr>
          <p:cNvPr id="111" name="Picture 110" descr="dolphinscheduler数据处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052736"/>
            <a:ext cx="10058400" cy="43192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58360" y="2564904"/>
            <a:ext cx="2875280" cy="1217930"/>
            <a:chOff x="4866" y="4441"/>
            <a:chExt cx="4528" cy="1918"/>
          </a:xfrm>
        </p:grpSpPr>
        <p:grpSp>
          <p:nvGrpSpPr>
            <p:cNvPr id="5" name="Group 4"/>
            <p:cNvGrpSpPr/>
            <p:nvPr/>
          </p:nvGrpSpPr>
          <p:grpSpPr>
            <a:xfrm>
              <a:off x="4866" y="4441"/>
              <a:ext cx="1918" cy="1918"/>
              <a:chOff x="7419" y="4575"/>
              <a:chExt cx="1918" cy="1918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7419" y="4575"/>
                <a:ext cx="1918" cy="1918"/>
              </a:xfrm>
              <a:prstGeom prst="diamond">
                <a:avLst/>
              </a:prstGeom>
              <a:solidFill>
                <a:srgbClr val="0A6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>
                <a:off x="7676" y="4978"/>
                <a:ext cx="1405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4000" b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05</a:t>
                </a:r>
              </a:p>
            </p:txBody>
          </p:sp>
        </p:grpSp>
        <p:sp>
          <p:nvSpPr>
            <p:cNvPr id="74" name="Text Box 73"/>
            <p:cNvSpPr txBox="1"/>
            <p:nvPr/>
          </p:nvSpPr>
          <p:spPr>
            <a:xfrm>
              <a:off x="6826" y="4844"/>
              <a:ext cx="2568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3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  <a:cs typeface="Microsoft YaHei UI" panose="020B0503020204020204" charset="-122"/>
                  <a:sym typeface="+mn-ea"/>
                </a:rPr>
                <a:t>结束语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  <a:sym typeface="+mn-ea"/>
              </a:rPr>
              <a:t>结束语</a:t>
            </a:r>
            <a:endParaRPr kumimoji="1"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198563" y="1412776"/>
            <a:ext cx="9794875" cy="348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spcBef>
                <a:spcPts val="1200"/>
              </a:spcBef>
            </a:pP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解决了部署、维护、滚动升级及高可用的问题（也就是自动化运维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），同时也解决了开发、测试、生产的运行环境不一致的问题。因此研发人员的重心着重在产品研发上，而不是在运维上，这也是我们的主旨：快速试错、结果导向。</a:t>
            </a:r>
          </a:p>
          <a:p>
            <a:pPr algn="l">
              <a:lnSpc>
                <a:spcPct val="200000"/>
              </a:lnSpc>
              <a:spcBef>
                <a:spcPts val="1200"/>
              </a:spcBef>
            </a:pP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主要是解决了数据同步任务需要人员编码的问题，让不会编码的人员也能够快速进行任务配置，提高开发人员及业务人员的工作效率，同时由于自定义简单相较于简单，很容易对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高度定制化，不需要重复造轮子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500852" y="2281825"/>
            <a:ext cx="3190297" cy="840230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838271"/>
            <a:ext cx="9144000" cy="423545"/>
          </a:xfrm>
        </p:spPr>
        <p:txBody>
          <a:bodyPr/>
          <a:lstStyle/>
          <a:p>
            <a:r>
              <a:rPr kumimoji="1" lang="en-US" altLang="zh-CN" dirty="0"/>
              <a:t>李文禾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80148" y="5805264"/>
            <a:ext cx="3431704" cy="537241"/>
            <a:chOff x="8496944" y="6021288"/>
            <a:chExt cx="3431704" cy="53724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944" y="6021288"/>
              <a:ext cx="1755551" cy="537241"/>
            </a:xfrm>
            <a:prstGeom prst="rect">
              <a:avLst/>
            </a:prstGeom>
          </p:spPr>
        </p:pic>
        <p:cxnSp>
          <p:nvCxnSpPr>
            <p:cNvPr id="6" name="直线连接符 5"/>
            <p:cNvCxnSpPr/>
            <p:nvPr userDrawn="1"/>
          </p:nvCxnSpPr>
          <p:spPr>
            <a:xfrm>
              <a:off x="10369152" y="605590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0488488" y="6038598"/>
              <a:ext cx="1440160" cy="502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嘉宾企业 </a:t>
              </a:r>
              <a:r>
                <a:rPr lang="en-GB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logo</a:t>
              </a:r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65040" y="2348880"/>
            <a:ext cx="2661920" cy="1833880"/>
            <a:chOff x="4779010" y="2820035"/>
            <a:chExt cx="2661920" cy="1833880"/>
          </a:xfrm>
        </p:grpSpPr>
        <p:grpSp>
          <p:nvGrpSpPr>
            <p:cNvPr id="6" name="Group 5"/>
            <p:cNvGrpSpPr/>
            <p:nvPr/>
          </p:nvGrpSpPr>
          <p:grpSpPr>
            <a:xfrm>
              <a:off x="4779010" y="2820035"/>
              <a:ext cx="2633980" cy="1217930"/>
              <a:chOff x="7419" y="4575"/>
              <a:chExt cx="4148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19" y="4575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01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9759" y="5003"/>
                <a:ext cx="1808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前言</a:t>
                </a: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6264910" y="3916680"/>
              <a:ext cx="1176020" cy="737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1、关于优路</a:t>
              </a:r>
            </a:p>
            <a:p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2、关于产品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关于优路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472267"/>
            <a:ext cx="1039177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重庆优路科技有限公司成立于2010年，以建设移动互联网科技创业加速器为突破，夯实互联网科技发展基础</a:t>
            </a:r>
            <a:r>
              <a:rPr lang="en-US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；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以增强孵化能力为重点，打造一个全新的平台。重庆优路延伸的公司主要有重庆可兰达科技有限公司、重庆优启科技有限公司、重庆市九吨科技有限公司等互联网创新型公司。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745615" y="3444875"/>
            <a:ext cx="1097280" cy="1308100"/>
            <a:chOff x="2749" y="5425"/>
            <a:chExt cx="1728" cy="2060"/>
          </a:xfrm>
        </p:grpSpPr>
        <p:pic>
          <p:nvPicPr>
            <p:cNvPr id="11" name="Picture 10" descr="用户至上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8" y="5425"/>
              <a:ext cx="1109" cy="971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2749" y="690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用户至上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5050" y="3256915"/>
            <a:ext cx="1097280" cy="1506220"/>
            <a:chOff x="5630" y="5129"/>
            <a:chExt cx="1728" cy="2372"/>
          </a:xfrm>
        </p:grpSpPr>
        <p:pic>
          <p:nvPicPr>
            <p:cNvPr id="12" name="Picture 11" descr="快速试错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" y="5129"/>
              <a:ext cx="1269" cy="1267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5630" y="692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快速试错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05755" y="3357245"/>
            <a:ext cx="1097280" cy="1395730"/>
            <a:chOff x="8513" y="5287"/>
            <a:chExt cx="1728" cy="2198"/>
          </a:xfrm>
        </p:grpSpPr>
        <p:pic>
          <p:nvPicPr>
            <p:cNvPr id="13" name="Picture 12" descr="结果导向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2" y="5287"/>
              <a:ext cx="1109" cy="1109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8513" y="690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结果导向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83145" y="3357245"/>
            <a:ext cx="703580" cy="1395730"/>
            <a:chOff x="11627" y="5287"/>
            <a:chExt cx="1108" cy="2198"/>
          </a:xfrm>
        </p:grpSpPr>
        <p:pic>
          <p:nvPicPr>
            <p:cNvPr id="15" name="Picture 14" descr="极简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7" y="5287"/>
              <a:ext cx="1109" cy="1109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1678" y="690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极简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64955" y="3357245"/>
            <a:ext cx="1085850" cy="1395730"/>
            <a:chOff x="14433" y="5287"/>
            <a:chExt cx="1710" cy="2198"/>
          </a:xfrm>
        </p:grpSpPr>
        <p:pic>
          <p:nvPicPr>
            <p:cNvPr id="14" name="Picture 13" descr="共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3" y="5287"/>
              <a:ext cx="1711" cy="1109"/>
            </a:xfrm>
            <a:prstGeom prst="rect">
              <a:avLst/>
            </a:prstGeom>
          </p:spPr>
        </p:pic>
        <p:sp>
          <p:nvSpPr>
            <p:cNvPr id="21" name="Text Box 20"/>
            <p:cNvSpPr txBox="1"/>
            <p:nvPr/>
          </p:nvSpPr>
          <p:spPr>
            <a:xfrm>
              <a:off x="14785" y="690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共赢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关于产品</a:t>
            </a:r>
            <a:endParaRPr kumimoji="1" lang="zh-CN" alt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785620" y="1441450"/>
            <a:ext cx="3249930" cy="1540510"/>
            <a:chOff x="2812" y="2270"/>
            <a:chExt cx="5118" cy="2426"/>
          </a:xfrm>
        </p:grpSpPr>
        <p:sp>
          <p:nvSpPr>
            <p:cNvPr id="3" name="Text Box 2"/>
            <p:cNvSpPr txBox="1"/>
            <p:nvPr/>
          </p:nvSpPr>
          <p:spPr>
            <a:xfrm>
              <a:off x="2812" y="2270"/>
              <a:ext cx="30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重庆柯兰达科技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914" y="3194"/>
              <a:ext cx="1128" cy="1503"/>
              <a:chOff x="1709" y="2949"/>
              <a:chExt cx="1128" cy="1503"/>
            </a:xfrm>
          </p:grpSpPr>
          <p:pic>
            <p:nvPicPr>
              <p:cNvPr id="6" name="Picture 5" descr="万年历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9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7" name="Text Box 6"/>
              <p:cNvSpPr txBox="1"/>
              <p:nvPr/>
            </p:nvSpPr>
            <p:spPr>
              <a:xfrm>
                <a:off x="1709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万年历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22" y="3194"/>
              <a:ext cx="1408" cy="1503"/>
              <a:chOff x="3517" y="2949"/>
              <a:chExt cx="1408" cy="1503"/>
            </a:xfrm>
          </p:grpSpPr>
          <p:pic>
            <p:nvPicPr>
              <p:cNvPr id="5" name="Picture 4" descr="点滴日历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7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8" name="Text Box 7"/>
              <p:cNvSpPr txBox="1"/>
              <p:nvPr/>
            </p:nvSpPr>
            <p:spPr>
              <a:xfrm>
                <a:off x="3517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点滴日历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02" y="3194"/>
              <a:ext cx="1128" cy="1503"/>
              <a:chOff x="5597" y="2949"/>
              <a:chExt cx="1128" cy="1503"/>
            </a:xfrm>
          </p:grpSpPr>
          <p:pic>
            <p:nvPicPr>
              <p:cNvPr id="4" name="Picture 3" descr="莉莉丝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7" y="2949"/>
                <a:ext cx="1008" cy="1008"/>
              </a:xfrm>
              <a:prstGeom prst="rect">
                <a:avLst/>
              </a:prstGeom>
            </p:spPr>
          </p:pic>
          <p:sp>
            <p:nvSpPr>
              <p:cNvPr id="9" name="Text Box 8"/>
              <p:cNvSpPr txBox="1"/>
              <p:nvPr/>
            </p:nvSpPr>
            <p:spPr>
              <a:xfrm>
                <a:off x="5597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莉莉斯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133590" y="1441450"/>
            <a:ext cx="3385185" cy="1541780"/>
            <a:chOff x="11234" y="2270"/>
            <a:chExt cx="5331" cy="2428"/>
          </a:xfrm>
        </p:grpSpPr>
        <p:sp>
          <p:nvSpPr>
            <p:cNvPr id="17" name="Text Box 16"/>
            <p:cNvSpPr txBox="1"/>
            <p:nvPr/>
          </p:nvSpPr>
          <p:spPr>
            <a:xfrm>
              <a:off x="11271" y="2270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重庆优启科技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234" y="3194"/>
              <a:ext cx="1408" cy="1504"/>
              <a:chOff x="1570" y="2949"/>
              <a:chExt cx="1408" cy="1504"/>
            </a:xfrm>
          </p:grpSpPr>
          <p:pic>
            <p:nvPicPr>
              <p:cNvPr id="19" name="Picture 18" descr="/home/liwenhe/Desktop/即阅.png即阅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770" y="2949"/>
                <a:ext cx="1007" cy="1008"/>
              </a:xfrm>
              <a:prstGeom prst="roundRect">
                <a:avLst/>
              </a:prstGeom>
            </p:spPr>
          </p:pic>
          <p:sp>
            <p:nvSpPr>
              <p:cNvPr id="20" name="Text Box 19"/>
              <p:cNvSpPr txBox="1"/>
              <p:nvPr/>
            </p:nvSpPr>
            <p:spPr>
              <a:xfrm>
                <a:off x="1570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即阅小说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3182" y="3194"/>
              <a:ext cx="1408" cy="1504"/>
              <a:chOff x="3518" y="2949"/>
              <a:chExt cx="1408" cy="1504"/>
            </a:xfrm>
          </p:grpSpPr>
          <p:pic>
            <p:nvPicPr>
              <p:cNvPr id="22" name="Picture 21" descr="/home/liwenhe/Desktop/喵喵记账.png喵喵记账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718" y="2949"/>
                <a:ext cx="1007" cy="1008"/>
              </a:xfrm>
              <a:prstGeom prst="roundRect">
                <a:avLst/>
              </a:prstGeom>
            </p:spPr>
          </p:pic>
          <p:sp>
            <p:nvSpPr>
              <p:cNvPr id="23" name="Text Box 22"/>
              <p:cNvSpPr txBox="1"/>
              <p:nvPr/>
            </p:nvSpPr>
            <p:spPr>
              <a:xfrm>
                <a:off x="351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喵喵记账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5087" y="3194"/>
              <a:ext cx="1478" cy="1504"/>
              <a:chOff x="5423" y="2949"/>
              <a:chExt cx="1478" cy="1504"/>
            </a:xfrm>
          </p:grpSpPr>
          <p:pic>
            <p:nvPicPr>
              <p:cNvPr id="25" name="Picture 24" descr="/home/liwenhe/Desktop/Moo日记.pngMoo日记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658" y="2949"/>
                <a:ext cx="1007" cy="1008"/>
              </a:xfrm>
              <a:prstGeom prst="rect">
                <a:avLst/>
              </a:prstGeom>
            </p:spPr>
          </p:pic>
          <p:sp>
            <p:nvSpPr>
              <p:cNvPr id="26" name="Text Box 25"/>
              <p:cNvSpPr txBox="1"/>
              <p:nvPr/>
            </p:nvSpPr>
            <p:spPr>
              <a:xfrm>
                <a:off x="5423" y="3970"/>
                <a:ext cx="14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Moo日记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673225" y="3512145"/>
            <a:ext cx="3451860" cy="1541145"/>
            <a:chOff x="2635" y="6103"/>
            <a:chExt cx="5436" cy="2427"/>
          </a:xfrm>
        </p:grpSpPr>
        <p:sp>
          <p:nvSpPr>
            <p:cNvPr id="27" name="Text Box 26"/>
            <p:cNvSpPr txBox="1"/>
            <p:nvPr/>
          </p:nvSpPr>
          <p:spPr>
            <a:xfrm>
              <a:off x="2812" y="6103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重庆九吨科技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35" y="7028"/>
              <a:ext cx="1688" cy="1503"/>
              <a:chOff x="1430" y="2950"/>
              <a:chExt cx="1688" cy="1503"/>
            </a:xfrm>
          </p:grpSpPr>
          <p:pic>
            <p:nvPicPr>
              <p:cNvPr id="29" name="Picture 28" descr="/home/liwenhe/Desktop/小精灵美化.jpg小精灵美化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770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30" name="Text Box 29"/>
              <p:cNvSpPr txBox="1"/>
              <p:nvPr/>
            </p:nvSpPr>
            <p:spPr>
              <a:xfrm>
                <a:off x="1430" y="3970"/>
                <a:ext cx="168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小精灵美化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63" y="7028"/>
              <a:ext cx="1128" cy="1503"/>
              <a:chOff x="3658" y="2950"/>
              <a:chExt cx="1128" cy="1503"/>
            </a:xfrm>
          </p:grpSpPr>
          <p:pic>
            <p:nvPicPr>
              <p:cNvPr id="32" name="Picture 31" descr="/home/liwenhe/Downloads/1498b26cf0fa4e98aa39970d5d53a9c7.png1498b26cf0fa4e98aa39970d5d53a9c7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3718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33" name="Text Box 32"/>
              <p:cNvSpPr txBox="1"/>
              <p:nvPr/>
            </p:nvSpPr>
            <p:spPr>
              <a:xfrm>
                <a:off x="3658" y="3970"/>
                <a:ext cx="11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爱字幕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63" y="7028"/>
              <a:ext cx="1408" cy="1503"/>
              <a:chOff x="5458" y="2950"/>
              <a:chExt cx="1408" cy="1503"/>
            </a:xfrm>
          </p:grpSpPr>
          <p:pic>
            <p:nvPicPr>
              <p:cNvPr id="35" name="Picture 34" descr="/home/liwenhe/Downloads/789fd63257d24db8b2dda12ee900e133.png789fd63257d24db8b2dda12ee900e133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5658" y="2950"/>
                <a:ext cx="1007" cy="1007"/>
              </a:xfrm>
              <a:prstGeom prst="rect">
                <a:avLst/>
              </a:prstGeom>
            </p:spPr>
          </p:pic>
          <p:sp>
            <p:nvSpPr>
              <p:cNvPr id="36" name="Text Box 35"/>
              <p:cNvSpPr txBox="1"/>
              <p:nvPr/>
            </p:nvSpPr>
            <p:spPr>
              <a:xfrm>
                <a:off x="545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新晴天气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133590" y="3512145"/>
            <a:ext cx="3362960" cy="1541145"/>
            <a:chOff x="11234" y="6103"/>
            <a:chExt cx="5296" cy="2427"/>
          </a:xfrm>
        </p:grpSpPr>
        <p:sp>
          <p:nvSpPr>
            <p:cNvPr id="37" name="Text Box 36"/>
            <p:cNvSpPr txBox="1"/>
            <p:nvPr/>
          </p:nvSpPr>
          <p:spPr>
            <a:xfrm>
              <a:off x="11271" y="6103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优路游戏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234" y="7028"/>
              <a:ext cx="1408" cy="1503"/>
              <a:chOff x="1570" y="2950"/>
              <a:chExt cx="1408" cy="1503"/>
            </a:xfrm>
          </p:grpSpPr>
          <p:pic>
            <p:nvPicPr>
              <p:cNvPr id="39" name="Picture 38" descr="/home/liwenhe/Desktop/落樱小屋.png落樱小屋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1770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40" name="Text Box 39"/>
              <p:cNvSpPr txBox="1"/>
              <p:nvPr/>
            </p:nvSpPr>
            <p:spPr>
              <a:xfrm>
                <a:off x="1570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落樱小屋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182" y="7028"/>
              <a:ext cx="1408" cy="1503"/>
              <a:chOff x="3518" y="2950"/>
              <a:chExt cx="1408" cy="1503"/>
            </a:xfrm>
          </p:grpSpPr>
          <p:pic>
            <p:nvPicPr>
              <p:cNvPr id="42" name="Picture 41" descr="/home/liwenhe/Desktop/街头飞车.png街头飞车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3718" y="2950"/>
                <a:ext cx="1007" cy="1007"/>
              </a:xfrm>
              <a:prstGeom prst="roundRect">
                <a:avLst/>
              </a:prstGeom>
            </p:spPr>
          </p:pic>
          <p:sp>
            <p:nvSpPr>
              <p:cNvPr id="43" name="Text Box 42"/>
              <p:cNvSpPr txBox="1"/>
              <p:nvPr/>
            </p:nvSpPr>
            <p:spPr>
              <a:xfrm>
                <a:off x="351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街头飞车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5122" y="7028"/>
              <a:ext cx="1408" cy="1503"/>
              <a:chOff x="5458" y="2950"/>
              <a:chExt cx="1408" cy="1503"/>
            </a:xfrm>
          </p:grpSpPr>
          <p:pic>
            <p:nvPicPr>
              <p:cNvPr id="45" name="Picture 44" descr="/home/liwenhe/Desktop/女皇之刃.png女皇之刃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5659" y="2950"/>
                <a:ext cx="1006" cy="1007"/>
              </a:xfrm>
              <a:prstGeom prst="roundRect">
                <a:avLst/>
              </a:prstGeom>
            </p:spPr>
          </p:pic>
          <p:sp>
            <p:nvSpPr>
              <p:cNvPr id="46" name="Text Box 45"/>
              <p:cNvSpPr txBox="1"/>
              <p:nvPr/>
            </p:nvSpPr>
            <p:spPr>
              <a:xfrm>
                <a:off x="5458" y="3970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女皇之刃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73450" y="2082419"/>
            <a:ext cx="5245100" cy="2693162"/>
            <a:chOff x="3473450" y="2820035"/>
            <a:chExt cx="5245100" cy="2693162"/>
          </a:xfrm>
        </p:grpSpPr>
        <p:grpSp>
          <p:nvGrpSpPr>
            <p:cNvPr id="10" name="Group 9"/>
            <p:cNvGrpSpPr/>
            <p:nvPr/>
          </p:nvGrpSpPr>
          <p:grpSpPr>
            <a:xfrm>
              <a:off x="3473450" y="2820035"/>
              <a:ext cx="5245100" cy="1217930"/>
              <a:chOff x="7526" y="4441"/>
              <a:chExt cx="8260" cy="191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26" y="4441"/>
                <a:ext cx="1918" cy="1918"/>
                <a:chOff x="7419" y="4575"/>
                <a:chExt cx="1918" cy="1918"/>
              </a:xfrm>
            </p:grpSpPr>
            <p:sp>
              <p:nvSpPr>
                <p:cNvPr id="72" name="Diamond 71"/>
                <p:cNvSpPr/>
                <p:nvPr/>
              </p:nvSpPr>
              <p:spPr>
                <a:xfrm>
                  <a:off x="7419" y="4575"/>
                  <a:ext cx="1918" cy="1918"/>
                </a:xfrm>
                <a:prstGeom prst="diamond">
                  <a:avLst/>
                </a:prstGeom>
                <a:solidFill>
                  <a:srgbClr val="0A6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7676" y="4978"/>
                  <a:ext cx="1405" cy="1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40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02</a:t>
                  </a:r>
                </a:p>
              </p:txBody>
            </p:sp>
          </p:grpSp>
          <p:sp>
            <p:nvSpPr>
              <p:cNvPr id="74" name="Text Box 73"/>
              <p:cNvSpPr txBox="1"/>
              <p:nvPr/>
            </p:nvSpPr>
            <p:spPr>
              <a:xfrm>
                <a:off x="9866" y="4869"/>
                <a:ext cx="5920" cy="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3800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介绍</a:t>
                </a:r>
                <a:r>
                  <a:rPr lang="en-US" altLang="en-US" sz="3800" dirty="0" err="1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  <a:cs typeface="Microsoft YaHei UI" panose="020B0503020204020204" charset="-122"/>
                    <a:sym typeface="+mn-ea"/>
                  </a:rPr>
                  <a:t>Kubernetes</a:t>
                </a:r>
                <a:endParaRPr lang="en-US" altLang="en-US" sz="3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4959350" y="3913632"/>
              <a:ext cx="2317115" cy="159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1、</a:t>
              </a:r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Kubernetes是什么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2、Kubernetes的架构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3、Kubernetes的特点</a:t>
              </a:r>
            </a:p>
            <a:p>
              <a:pPr algn="l"/>
              <a:endParaRPr lang="en-US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l"/>
              <a:r>
                <a:rPr lang="en-US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4、Kubernetes的应用场景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Kubernetes是什么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668145"/>
            <a:ext cx="1039177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是一个开源项目，用于统一管理容器化的应用集群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负责在大规模服务器环境中管理容器组（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Pod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）的扩展、复制、健康，并解决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Pod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的启动、负载均衡等问题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最初是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Google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发布的，现在已经被多家大公司支持，例如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Microsoft, RedHat, IBM, Docker。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Kubernetes的架构</a:t>
            </a:r>
            <a:endParaRPr kumimoji="1"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15670" y="1237615"/>
            <a:ext cx="1039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Kubernetes集群中有2种角色</a:t>
            </a:r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：</a:t>
            </a: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20800" y="1775460"/>
            <a:ext cx="936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1、</a:t>
            </a:r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一个是 Master 作为集群的管理节点，负责管理集群，提供集群的资源数据访问入口</a:t>
            </a:r>
            <a:endParaRPr lang="en-US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40535" y="2306955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a)、API Server 提供了资源操作的唯一入口，并提供认证、授权、访问控制、API 注册和发现等机制；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740535" y="2799080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b)、Controller Manager 负责维护集群的状态，比如故障检测、自动扩展、滚动更新等；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40535" y="3290570"/>
            <a:ext cx="936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c)、Scheduler 负责资源的调度，按照预定的调度策略将 Pod 调度到相应的机器上，同时 etcd 保存了整个集群的状态；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321435" y="4004945"/>
            <a:ext cx="936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2、</a:t>
            </a:r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一个是 Node 用来承载被分配 Pod 的运行，是 Pod 运行的宿主机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41170" y="4536440"/>
            <a:ext cx="936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a)、Kubelet 负责维护容器的生命周期，同时也负责 Volume 和 Network 的管理;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741170" y="5028565"/>
            <a:ext cx="936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b)、Container Runtime 负责镜像管理以及 Pod 和容器的真正运行时 Kube-Proxy 负责为 Service 提供 Cluster 内部的服务发现和负载均衡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682" y="188639"/>
            <a:ext cx="10515600" cy="589280"/>
          </a:xfrm>
        </p:spPr>
        <p:txBody>
          <a:bodyPr/>
          <a:lstStyle/>
          <a:p>
            <a:r>
              <a:rPr lang="en-US">
                <a:cs typeface="Microsoft YaHei" panose="020B0503020204020204" pitchFamily="34" charset="-122"/>
                <a:sym typeface="+mn-ea"/>
              </a:rPr>
              <a:t>Kubernetes的架构</a:t>
            </a:r>
            <a:endParaRPr kumimoji="1" lang="zh-CN" altLang="en-US" dirty="0"/>
          </a:p>
        </p:txBody>
      </p:sp>
      <p:pic>
        <p:nvPicPr>
          <p:cNvPr id="3" name="Picture 2" descr="Kubernetes架构图-自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1011555"/>
            <a:ext cx="9881870" cy="4834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61</TotalTime>
  <Words>1179</Words>
  <Application>Microsoft Macintosh PowerPoint</Application>
  <PresentationFormat>宽屏</PresentationFormat>
  <Paragraphs>163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Microsoft YaHei</vt:lpstr>
      <vt:lpstr>Microsoft YaHei</vt:lpstr>
      <vt:lpstr>HYQiHei 50S</vt:lpstr>
      <vt:lpstr>Microsoft YaHei UI</vt:lpstr>
      <vt:lpstr>Arial</vt:lpstr>
      <vt:lpstr>Verdana</vt:lpstr>
      <vt:lpstr>自定义设计方案</vt:lpstr>
      <vt:lpstr>DolphinScheduler &amp; Kubernetes 在优路科技的实践 </vt:lpstr>
      <vt:lpstr>目录</vt:lpstr>
      <vt:lpstr>PowerPoint 演示文稿</vt:lpstr>
      <vt:lpstr>关于优路</vt:lpstr>
      <vt:lpstr>关于产品</vt:lpstr>
      <vt:lpstr>PowerPoint 演示文稿</vt:lpstr>
      <vt:lpstr>Kubernetes是什么</vt:lpstr>
      <vt:lpstr>Kubernetes的架构</vt:lpstr>
      <vt:lpstr>Kubernetes的架构</vt:lpstr>
      <vt:lpstr>Kubernetes的特点</vt:lpstr>
      <vt:lpstr>Kubernetes的应用场景</vt:lpstr>
      <vt:lpstr>Kubernetes的应用场景</vt:lpstr>
      <vt:lpstr>Kubernetes的应用场景</vt:lpstr>
      <vt:lpstr>Kubernetes的应用场景</vt:lpstr>
      <vt:lpstr>PowerPoint 演示文稿</vt:lpstr>
      <vt:lpstr>DolphinScheduler是什么</vt:lpstr>
      <vt:lpstr>DolphinScheduler的架构</vt:lpstr>
      <vt:lpstr>DolphinScheduler的特点</vt:lpstr>
      <vt:lpstr>DolphinScheduler的应用场景</vt:lpstr>
      <vt:lpstr>DolphinScheduler的应用场景</vt:lpstr>
      <vt:lpstr>DolphinScheduler的应用场景</vt:lpstr>
      <vt:lpstr>DolphinScheduler的应用场景</vt:lpstr>
      <vt:lpstr>DolphinScheduler的应用场景</vt:lpstr>
      <vt:lpstr>PowerPoint 演示文稿</vt:lpstr>
      <vt:lpstr>结束语</vt:lpstr>
      <vt:lpstr>THANKS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352</cp:revision>
  <dcterms:created xsi:type="dcterms:W3CDTF">2020-10-20T08:09:40Z</dcterms:created>
  <dcterms:modified xsi:type="dcterms:W3CDTF">2020-10-23T02:41:24Z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