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eac8a7f368c84f70" Type="http://schemas.microsoft.com/office/2006/relationships/txt" Target="udata/data.dat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57" r:id="rId2"/>
    <p:sldId id="293" r:id="rId3"/>
    <p:sldId id="348" r:id="rId4"/>
    <p:sldId id="297" r:id="rId5"/>
    <p:sldId id="321" r:id="rId6"/>
    <p:sldId id="345" r:id="rId7"/>
    <p:sldId id="344" r:id="rId8"/>
    <p:sldId id="322" r:id="rId9"/>
    <p:sldId id="326" r:id="rId10"/>
    <p:sldId id="327" r:id="rId11"/>
    <p:sldId id="324" r:id="rId12"/>
    <p:sldId id="325" r:id="rId13"/>
    <p:sldId id="328" r:id="rId14"/>
    <p:sldId id="349" r:id="rId15"/>
    <p:sldId id="350" r:id="rId16"/>
    <p:sldId id="329" r:id="rId17"/>
    <p:sldId id="347" r:id="rId18"/>
    <p:sldId id="330" r:id="rId19"/>
    <p:sldId id="331" r:id="rId20"/>
    <p:sldId id="351" r:id="rId21"/>
    <p:sldId id="337" r:id="rId22"/>
    <p:sldId id="343" r:id="rId23"/>
    <p:sldId id="336" r:id="rId24"/>
    <p:sldId id="342" r:id="rId25"/>
    <p:sldId id="338" r:id="rId26"/>
    <p:sldId id="340" r:id="rId27"/>
    <p:sldId id="334" r:id="rId28"/>
    <p:sldId id="335" r:id="rId29"/>
    <p:sldId id="281" r:id="rId30"/>
    <p:sldId id="317" r:id="rId31"/>
  </p:sldIdLst>
  <p:sldSz cx="12192000" cy="6858000"/>
  <p:notesSz cx="6858000" cy="9144000"/>
  <p:embeddedFontLst>
    <p:embeddedFont>
      <p:font typeface="微软雅黑" panose="020B0503020204020204" pitchFamily="34" charset="-122"/>
      <p:regular r:id="rId33"/>
      <p:bold r:id="rId34"/>
    </p:embeddedFont>
    <p:embeddedFont>
      <p:font typeface="微软雅黑" panose="020B0503020204020204" pitchFamily="34" charset="-122"/>
      <p:regular r:id="rId33"/>
      <p:bold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Segoe UI" panose="020B0502040204020203" pitchFamily="34" charset="0"/>
      <p:regular r:id="rId39"/>
      <p:bold r:id="rId40"/>
      <p:italic r:id="rId41"/>
      <p:bold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Helvetica" panose="020B0604020202020204" pitchFamily="34" charset="0"/>
      <p:regular r:id="rId47"/>
      <p:bold r:id="rId48"/>
      <p:italic r:id="rId49"/>
      <p:boldItalic r:id="rId50"/>
    </p:embeddedFont>
    <p:embeddedFont>
      <p:font typeface="Calibri Light" panose="020F0302020204030204" pitchFamily="34" charset="0"/>
      <p:regular r:id="rId51"/>
      <p:italic r:id="rId5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06" userDrawn="1">
          <p15:clr>
            <a:srgbClr val="A4A3A4"/>
          </p15:clr>
        </p15:guide>
        <p15:guide id="5" orient="horz" pos="1389" userDrawn="1">
          <p15:clr>
            <a:srgbClr val="A4A3A4"/>
          </p15:clr>
        </p15:guide>
        <p15:guide id="6" orient="horz" pos="777" userDrawn="1">
          <p15:clr>
            <a:srgbClr val="A4A3A4"/>
          </p15:clr>
        </p15:guide>
        <p15:guide id="7" orient="horz" pos="1162" userDrawn="1">
          <p15:clr>
            <a:srgbClr val="A4A3A4"/>
          </p15:clr>
        </p15:guide>
        <p15:guide id="8" pos="6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558"/>
    <a:srgbClr val="E72A2E"/>
    <a:srgbClr val="E93B3F"/>
    <a:srgbClr val="D9D9D9"/>
    <a:srgbClr val="EB6669"/>
    <a:srgbClr val="FFFFFF"/>
    <a:srgbClr val="4B4B4B"/>
    <a:srgbClr val="F4F4F4"/>
    <a:srgbClr val="F5AAAB"/>
    <a:srgbClr val="F17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67857" autoAdjust="0"/>
  </p:normalViewPr>
  <p:slideViewPr>
    <p:cSldViewPr snapToGrid="0" showGuides="1">
      <p:cViewPr varScale="1">
        <p:scale>
          <a:sx n="116" d="100"/>
          <a:sy n="116" d="100"/>
        </p:scale>
        <p:origin x="564" y="108"/>
      </p:cViewPr>
      <p:guideLst>
        <p:guide orient="horz" pos="2160"/>
        <p:guide pos="3840"/>
        <p:guide pos="506"/>
        <p:guide orient="horz" pos="1389"/>
        <p:guide orient="horz" pos="777"/>
        <p:guide orient="horz" pos="1162"/>
        <p:guide pos="6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64180-6FFC-47CC-B346-129C6F171CC2}" type="datetimeFigureOut">
              <a:rPr lang="zh-CN" altLang="en-US" smtClean="0"/>
              <a:pPr/>
              <a:t>2019/12/7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2E138-B969-4223-8341-28AEEB933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69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大家下午好，非常高兴有机会在这里与大家分享。今天我要分享的主题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Sharding-Proxy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原理剖析》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394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为什么要改写？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上面这个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面向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逻辑库与逻辑表的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并不能够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直接在真实的数据库中执行，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改写的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作用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就是把逻辑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改写为可以在真实库中正确执行的真实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真实库和真实表我们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已经知道了，所以直接把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改写为这样。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并不是所有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的改写都这么简单，比如聚合函数怎么改写，包含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怎么改写，什么时候需要补列，这些都是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改写引擎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需要处理的事情。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75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路由改写完成了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，就可以从连接池里取连接执行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了。整个执行过程是通过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ShardingSphere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执行引擎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完成的。执行引擎会根据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路由节点的数量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单次查询单库允许的最大连接数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，自动决策出是否使用流式结果集。流式结果集会最大程度减少内存的压力。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这个真实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发送到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服务器里经过一系列的缓存、解析、优化后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存储引擎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里把结果数据取出来并返回给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670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收到结果数据后，需要对数据进行归并处理。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方便说明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归并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，我们换一个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只包含一个分片键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user_id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，那么它会被路由到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ds_0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。由于没有指定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order_id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，所以会被路由到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全部的真实表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t_order_0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t_order_1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两个真实表分别存在一条满足条件的数据，那么归并就是将这两条数据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合并起来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返回给客户端。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归并引擎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的功能很强大，我们这个例子属于最简单的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遍历归并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。还有很多其他的归并场景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比如，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排序归并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中存在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by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时，需要考虑如何排序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代价最小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分组归并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中同时存在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by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by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的情况下，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需要考虑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如何优化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内存占用率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182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得到了最终的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归并结果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会把这个结果编码成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协议发送给客户端。数据包中包含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每一列的描述信息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，比如数据库名、表名、字符集、数据类型等等。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212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还有就是用户可见的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结果数据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命令行客户端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收到协议包后，会在终端上打印结果数据。如果使用的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会把所有结果保存到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面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以上就是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Sharding-Proxy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的一个简要流程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04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核心原理部分首先介绍一下</a:t>
            </a:r>
            <a:r>
              <a:rPr lang="en-US" altLang="zh-CN" dirty="0" smtClean="0"/>
              <a:t>IO</a:t>
            </a:r>
            <a:r>
              <a:rPr lang="zh-CN" altLang="en-US" dirty="0" smtClean="0"/>
              <a:t>模型和线程模型。可以简单理解上面两个是前端，下面两个是后端。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Boss Group</a:t>
            </a:r>
            <a:r>
              <a:rPr lang="zh-CN" altLang="en-US" baseline="0" dirty="0" smtClean="0"/>
              <a:t>相当于</a:t>
            </a:r>
            <a:r>
              <a:rPr lang="en-US" altLang="zh-CN" baseline="0" dirty="0" smtClean="0"/>
              <a:t>Reactor</a:t>
            </a:r>
            <a:r>
              <a:rPr lang="zh-CN" altLang="en-US" baseline="0" dirty="0" smtClean="0"/>
              <a:t>模式中的</a:t>
            </a:r>
            <a:r>
              <a:rPr lang="en-US" altLang="zh-CN" baseline="0" dirty="0" smtClean="0"/>
              <a:t>Reactor</a:t>
            </a:r>
            <a:r>
              <a:rPr lang="zh-CN" altLang="en-US" baseline="0" dirty="0" smtClean="0"/>
              <a:t>。</a:t>
            </a:r>
            <a:r>
              <a:rPr lang="en-US" altLang="zh-CN" baseline="0" dirty="0" smtClean="0"/>
              <a:t>Worker Group</a:t>
            </a:r>
            <a:r>
              <a:rPr lang="zh-CN" altLang="en-US" baseline="0" dirty="0" smtClean="0"/>
              <a:t>相当于模式中的</a:t>
            </a:r>
            <a:r>
              <a:rPr lang="en-US" altLang="zh-CN" baseline="0" dirty="0" smtClean="0"/>
              <a:t>Worker</a:t>
            </a:r>
            <a:r>
              <a:rPr lang="zh-CN" altLang="en-US" baseline="0" dirty="0" smtClean="0"/>
              <a:t>。</a:t>
            </a:r>
            <a:r>
              <a:rPr lang="en-US" altLang="zh-CN" baseline="0" dirty="0" smtClean="0"/>
              <a:t>User Executor Group</a:t>
            </a:r>
            <a:r>
              <a:rPr lang="zh-CN" altLang="en-US" baseline="0" dirty="0" smtClean="0"/>
              <a:t>用于执行</a:t>
            </a:r>
            <a:r>
              <a:rPr lang="en-US" altLang="zh-CN" baseline="0" dirty="0" smtClean="0"/>
              <a:t>MySQL</a:t>
            </a:r>
            <a:r>
              <a:rPr lang="zh-CN" altLang="en-US" baseline="0" dirty="0" smtClean="0"/>
              <a:t>命令。</a:t>
            </a:r>
            <a:r>
              <a:rPr lang="en-US" altLang="zh-CN" baseline="0" dirty="0" smtClean="0"/>
              <a:t>Sharding Execute Engine</a:t>
            </a:r>
            <a:r>
              <a:rPr lang="zh-CN" altLang="en-US" baseline="0" dirty="0" smtClean="0"/>
              <a:t>用于并发访问数据库。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大家看到</a:t>
            </a:r>
            <a:r>
              <a:rPr lang="en-US" altLang="zh-CN" dirty="0" smtClean="0"/>
              <a:t>Boss Group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Worker Group</a:t>
            </a:r>
            <a:r>
              <a:rPr lang="zh-CN" altLang="en-US" dirty="0" smtClean="0"/>
              <a:t>应该能猜到前端用的是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。所以前端使用</a:t>
            </a:r>
            <a:r>
              <a:rPr lang="en-US" altLang="zh-CN" dirty="0" smtClean="0"/>
              <a:t>IO</a:t>
            </a:r>
            <a:r>
              <a:rPr lang="zh-CN" altLang="en-US" dirty="0" smtClean="0"/>
              <a:t>多路复用处理客户端请求。后端使用的是</a:t>
            </a:r>
            <a:r>
              <a:rPr lang="en-US" altLang="zh-CN" dirty="0" err="1" smtClean="0"/>
              <a:t>Hikari</a:t>
            </a:r>
            <a:r>
              <a:rPr lang="zh-CN" altLang="en-US" dirty="0" smtClean="0"/>
              <a:t>连接池，同步请求数据库。</a:t>
            </a:r>
            <a:endParaRPr lang="en-US" altLang="zh-CN" dirty="0" smtClean="0"/>
          </a:p>
          <a:p>
            <a:endParaRPr lang="en-US" altLang="zh-CN" baseline="0" dirty="0" smtClean="0"/>
          </a:p>
          <a:p>
            <a:r>
              <a:rPr lang="zh-CN" altLang="en-US" dirty="0" smtClean="0"/>
              <a:t>如果开启</a:t>
            </a:r>
            <a:r>
              <a:rPr lang="en-US" altLang="zh-CN" dirty="0" smtClean="0"/>
              <a:t>XA</a:t>
            </a:r>
            <a:r>
              <a:rPr lang="zh-CN" altLang="en-US" dirty="0" smtClean="0"/>
              <a:t>事务，情况就会比较特殊。由于</a:t>
            </a:r>
            <a:r>
              <a:rPr lang="en-US" altLang="zh-CN" dirty="0" err="1" smtClean="0"/>
              <a:t>Atomiks</a:t>
            </a:r>
            <a:r>
              <a:rPr lang="zh-CN" altLang="en-US" dirty="0" smtClean="0"/>
              <a:t>事务管理器的资源是</a:t>
            </a:r>
            <a:r>
              <a:rPr lang="en-US" altLang="zh-CN" dirty="0" err="1" smtClean="0"/>
              <a:t>threadlocal</a:t>
            </a:r>
            <a:r>
              <a:rPr lang="zh-CN" altLang="en-US" dirty="0" smtClean="0"/>
              <a:t>的，所以一次事务的所有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必须全部在同一个线程中执行。在执行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命令的时候会单独创建一个线程，并缓存起来。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654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下面介绍两个早期开发时遇到的问题，实现起来不难，但是原理值得研究一下。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这是我在自己电脑上测试的一个场景，使用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客户端连接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，每个客户端查询出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万条数据。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可以看到，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的内存在一直增长，即使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也回收不掉。这是因为在收到全部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万条数据之前，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方法是阻塞的。简单说，就是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在没收到全量结果之前，是不让用户读数据的，这是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的默认提取数据方式。会导致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缓存大量临时数据。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那么，有没有一种办法，能让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一收到结果就立即给用户消费呢？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859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Connector/J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文档上可以找到两种解决方法：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一种是流式结果集：只要把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FetchSize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设置成这个值，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就会使用流式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处理返回结果，让用户能够一边接收数据一边消费数据，而不需要全部接收完再消费。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另一种方式是基于游标的流式结果集：设置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useCursorFetch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=true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，表示要使用游标。设置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FetchSize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，指示每次返回数据的行数。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方式效率很低，要谨慎使用。通过抓包可以发现，客户端每次读取数据都会向服务端发送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 Fetch Data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这个请求，在网络上的时间开销是非常大的。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918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采用的是第一种方案，可以看到内存已经恢复正常了。流式结果集是流式归并的前提条件，流式归并还要满足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条件和连接数条件，比较复杂，这里就不详细介绍了。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这个内存使用效果是在最理想的情况下产生的，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消费数据的速度，大于等于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消费数据的速度。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68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如果客户端由于某种原因消费变慢了，或者干脆不消费了，会发生什么呢？通过测试发现，内存使用量直线飙升，比刚才那张图还夸张。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我们来研究下为什么会产生这种现象。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这里加上了几个主要的缓存，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SO_RCVBUF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SO_SNDBUF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，他们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缓存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ChannelOutboundBuffer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写缓存。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在结果数据回传的过程中，如果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阻塞，那么他的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SO_RCVBUF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会瞬间被数据填满，触发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的滑动窗口去通知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不要再发送数据了。与此同时，数据就会积压到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端，所以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SO_SNDBUF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也同时被填满了。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SO_SNDBUF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满了之后，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ChannelOutboundBuffer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就会像一个无底洞一样，吞掉所有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发来的数据，因为在默认情况下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ChannelOutboundBuffer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是无界的。由于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在消费，所以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SO_RCVBUF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一直是空的，导致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可以一直把数据发送过来，而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则不停的把数据存到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ChannelOutboundBuffer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，直到内存耗尽。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找到根本原因之后，我们需要做的就是当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阻塞的时候，不让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再接收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通过水位参数来控制写缓冲区，当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大小超过高水位线，我们就控制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不再往里面写，当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大小低于低水位线的时候，才允许写入。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设置完水位线后，当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ChannelOutboundBuffer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满时，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SO_RCVBUF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自然也满了，触发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滑动窗口通知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停止发送数据。在这种情况下，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所消耗的内存只是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ChannelOutboundBuffer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高水位线的大小。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我们的目的就达到了。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90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首先做下自我介绍。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我是张永伦，是</a:t>
            </a:r>
            <a:r>
              <a:rPr lang="en-US" altLang="zh-CN" dirty="0" smtClean="0"/>
              <a:t>Apache ShardingSphere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PPMC</a:t>
            </a:r>
            <a:r>
              <a:rPr lang="zh-CN" altLang="en-US" dirty="0" smtClean="0"/>
              <a:t>，来自京东数科。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月被</a:t>
            </a:r>
            <a:r>
              <a:rPr lang="zh-CN" altLang="en-US" b="1" dirty="0" smtClean="0"/>
              <a:t>亮哥带到开源的世界</a:t>
            </a:r>
            <a:r>
              <a:rPr lang="zh-CN" altLang="en-US" dirty="0" smtClean="0"/>
              <a:t>，参与到</a:t>
            </a:r>
            <a:r>
              <a:rPr lang="en-US" altLang="zh-CN" dirty="0" smtClean="0"/>
              <a:t>ShardingSphere</a:t>
            </a:r>
            <a:r>
              <a:rPr lang="zh-CN" altLang="en-US" dirty="0" smtClean="0"/>
              <a:t>项目中。经历了在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孵化的整个过程。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擅长的方向是</a:t>
            </a:r>
            <a:r>
              <a:rPr lang="en-US" altLang="zh-CN" dirty="0" smtClean="0"/>
              <a:t>Sharding-Proxy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SQL-Parser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APM</a:t>
            </a:r>
            <a:r>
              <a:rPr lang="zh-CN" altLang="en-US" dirty="0" smtClean="0"/>
              <a:t>和性能测试。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02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这个非常炫酷的界面来自</a:t>
            </a:r>
            <a:r>
              <a:rPr lang="en-US" altLang="zh-CN" dirty="0" err="1" smtClean="0"/>
              <a:t>Skywalking</a:t>
            </a:r>
            <a:r>
              <a:rPr lang="zh-CN" altLang="en-US" dirty="0" smtClean="0"/>
              <a:t>。他监控到了</a:t>
            </a:r>
            <a:r>
              <a:rPr lang="en-US" altLang="zh-CN" dirty="0" smtClean="0"/>
              <a:t>Sharding-Proxy</a:t>
            </a:r>
            <a:r>
              <a:rPr lang="zh-CN" altLang="en-US" dirty="0" smtClean="0"/>
              <a:t>中，执行一条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的完整调用链，而且对</a:t>
            </a:r>
            <a:r>
              <a:rPr lang="en-US" altLang="zh-CN" dirty="0" smtClean="0"/>
              <a:t>Proxy</a:t>
            </a:r>
            <a:r>
              <a:rPr lang="zh-CN" altLang="en-US" dirty="0" smtClean="0"/>
              <a:t>的代码没有任何侵入。他是怎么做到的呢？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说道对代码没有侵入，大家首先想到的可能就是钩子。没错</a:t>
            </a:r>
            <a:r>
              <a:rPr lang="en-US" altLang="zh-CN" dirty="0" err="1" smtClean="0"/>
              <a:t>Skywalking</a:t>
            </a:r>
            <a:r>
              <a:rPr lang="zh-CN" altLang="en-US" dirty="0" smtClean="0"/>
              <a:t>就是使用的</a:t>
            </a:r>
            <a:r>
              <a:rPr lang="en-US" altLang="zh-CN" dirty="0" smtClean="0"/>
              <a:t>Instrument</a:t>
            </a:r>
            <a:r>
              <a:rPr lang="en-US" altLang="zh-CN" baseline="0" dirty="0" smtClean="0"/>
              <a:t> Agent</a:t>
            </a:r>
            <a:r>
              <a:rPr lang="zh-CN" altLang="en-US" baseline="0" dirty="0" smtClean="0"/>
              <a:t>实现的自动探针。目前已经支持的探针达几十种，涵盖了很多主流应用。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如果把</a:t>
            </a:r>
            <a:r>
              <a:rPr lang="en-US" altLang="zh-CN" baseline="0" dirty="0" err="1" smtClean="0"/>
              <a:t>SkyWalking</a:t>
            </a:r>
            <a:r>
              <a:rPr lang="zh-CN" altLang="en-US" baseline="0" dirty="0" smtClean="0"/>
              <a:t>部署在一个真正的业务系统上，你看到的调用链会更加丰富。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核心原理部分就介绍到这里。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997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我在这里总结了一下常见的性能问题，有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想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提交代码的同学可以重点留意一下，避免出现相同的问题。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第一类是代码类问题。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大家看一下这个函数，有什么问题吗？入参如果是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LinkedList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，可能会产生什么后果？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LinkedList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是链表，如果用下标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，时间复杂度是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。循环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次，整个时间复杂度是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方）。换成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each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遍历遍历就可以了。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这个之前有社区的同学测试过，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50000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个元素，执行时间相差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多倍。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674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当做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整个系统的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全局变量来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，系统中大量并发调用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getProperty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Hashtable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的子类，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Hashtable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的读写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都是同步的。所以并发读会被串行处理。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使用其他数据保存全局变量，比如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ConcurrentHashMap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3710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第二类是额外非预期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最近有一个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，在每次执行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的时候调用了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的这个接口提取用户名。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会利用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user()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到数据库去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用户名。导致在不知情的情况下，你认为执行了一个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，实际上执行了两个。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优化方式就是把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缓存。性能可以提升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32%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3662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另外一个非预期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与我们之前使用的流式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有关。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这是我从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 5.1.0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上截的图。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每创建一个流式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都会设置一次网络超时时间。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导致网络上有大量的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net_write_timeout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解决方式是手动把这个参数的值设为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。经过测试，性能提升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33%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可见额外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对性能影响非常大，大家一定要注意。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8638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第三类涉及到比较底层的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和系统调用。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中发送数据分为两步：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flush()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把数据写入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的缓存中，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flush()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把数据发送出去。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之前的实现是，每次从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收到一条结果数据，就立刻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flush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一次把它发送到客户端。这样的用法效率很低。诺曼在《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Netty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Action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》里提到要尽量减少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flush()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的调用次数，因为系统调用的代价非常高。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其实不止系统调用代价高，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网络利用率也很低。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我们可以算一下，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每次发送数据，各种包头加起来要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字节，可能比你真正传输的数据都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频繁的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flush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，单位时间内传输的有效数据肯定会变小。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优化方式是多条结果调用一次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flush()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，性能提升达到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298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最后一类是全路由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这张图是京东数科内部的链路监控工具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SGM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，是对接京东白条现场的截图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本来预期路由到单个节点的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，被路由到了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个节点。一般是由解析问题引起的。导致响应时间指数级增长。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定位这类问题可以使用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性能监控工具定位，例如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JMC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JProfiler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。或者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工具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SkyWalking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SGM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等等。利用他们跟踪路由相关的函数，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检查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调用次数是否正确。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731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为了能够即时发现性能问题，我们会对每个合并的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进行性能测试，把问题定位在最小的范围内。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比如这次构建，性能明显下降，通过构建序号就能找到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的提交记录。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4928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与性能测试不同，压力测试侧重于真实业务，每天进行长时间的压测，保证当天代码的稳定性。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目前每天压测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小时左右，像内存泄漏这种问题就能够测出来。这个压测的页面以后会放到官网上。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大家提完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后，第二天就可以看到效果。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0529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今天分享的内容就是这些，大家有什么问题吗？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334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分享的内容分为四部分：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Sharding-Proxy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简介：包括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ShardingSphere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定位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架构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特性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的介绍。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第二部分，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的一生：在这里，我们从一个简单查询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角度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，了解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Sharding-Proxy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内部的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运转流程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第三部分，核心原理：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会介绍几个不难理解，但对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Sharding-Proxy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非常重要的原理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最后，性能优化：对于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Sharding-Proxy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这种应用，它的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可用性和性能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是非常重要的指标，所以在这里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总结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一下之前出现的比较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有共性的问题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。还会介绍一下目前是如何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进行性能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保障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6980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欢迎加入技术讨论群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972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我们来看一下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ShardingSphere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定位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。它是一个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分布式数据库中间件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组成的生态圈，之所以说它是一个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生态圈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，是因为它整个功能的设计是一个闭环的结构，另外也会给用户提供多种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接入方式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，来方便用户在生产当中面对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的接入需求。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现在大家看到的是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ShardingSphere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整体架构，它的功能由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五大块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组成。分别是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数据分片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分布式事务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数据库治理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，这三块已经上线交付用户使用。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管控界面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近期也由社区开发完成并捐献给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基金会。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多模式连接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还在规划和开发的进程中。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底下是它的接入端，我们为大家提供了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三款产品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，分别是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Sharding-JDBC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Sharding-Proxy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Sharding-Sidecar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。每一款接入端都具备上面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所有的功能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，三款产品分别满足用户不同生产场景的需求。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622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下面进入正题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Sharding-Proxy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的定位是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透明化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的数据库代理，它封装了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数据库二进制协议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，用于完成对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异构语言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的支持。目前兼容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，可以使用任何兼容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协议的客户端进行访问，比如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命令行、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Workbench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Navicat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等等，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DBA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更加友好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整个架构可以分为前端、后端和核心组件三部分。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前端负责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与客户端进行网络通信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，采用的是基于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的客户端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服务器框架，在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操作系统下采用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NIO 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系统自动适配为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。通信的过程中完成对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协议的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编解码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核心组件得到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解码的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命令后，开始调用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Sharding-Core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进行解析、路由、改写、结果归并等核心功能。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后端与真实数据库的交互目前借助于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Hikari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连接池。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138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大家可以看到，整个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ShardingSphere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的功能还是非常多的，短时间内肯定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无法一一讲到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。那么我们就从数据分片，这样一个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比较核心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比较基础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又非常重要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的功能点来展开跟大家分享。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数据分片我觉得大家多少都会有所了解，基本原理就是把一个库拆分成多个库，把一个表拆分成多个表。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来达到水平扩展的目的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在这个场景里有一个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，里面只有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一张表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，叫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t_order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。由于它的数据量很大，所以它在底层存储的时候已经进行了拆分。按照这样的分片策略拆分成了两个库，每个库两张表。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Sharding-Proxy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帮助用户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屏蔽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掉了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真实的库表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，用户的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只需针对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逻辑库表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199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好，我们现在看一下这个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怎么来的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，它的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真实面目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是什么。当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的客户端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的时候，我们可以通过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Wireshark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在网络上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抓到这个包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。可以看到，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协议是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承载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协议之上的。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传输方向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32883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3307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端口，这个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3307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Proxy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的默认端口。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协议也像大多数协议一样遵循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TLV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原则：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命令类型——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消息长度——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58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就是这个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码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解码出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后，就会立即把它送给解析模块处理。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669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我们现在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看到的是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经过解析后生成的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抽象语法树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这个语法树是由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Antlr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自动生成的。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解析过程分为词法解析和语法解析。词法解析器用于将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拆解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为不可再分的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原子符号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（比如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select, from,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t_order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*, =,10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），之后语法解析器将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转换为抽象语法树。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有了这个语法树之后，通过对其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遍历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，就可以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提炼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出分片所需的上下文，并标记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有可能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需要改写的位置。 比如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user_id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order_id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的值要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取出来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，他们是分片键，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决定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路由的结果。表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t_order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的位置要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记录下来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，改写的时候才能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找到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239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在当前的这个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分片规则下，真实库的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计算方式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user_id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% 2 =&gt; 10 % 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，路由到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ds_0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库。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同理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，真实表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order_id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% 2 =&gt; 1 % 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，路由到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t_order_1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当然，路由的功能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不止这么简单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路由引擎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支持多种分片策略，包括取模、哈希、范围、标签、时间等等。还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支持多种分片接口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，包括行表达式、内置规则、自定义类等方式。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361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1D9B165C-2356-A743-90FF-A6B27EF43A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229" y="274862"/>
            <a:ext cx="796471" cy="81108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31245793-06BF-774B-BE9B-4318EA5208A3}"/>
              </a:ext>
            </a:extLst>
          </p:cNvPr>
          <p:cNvSpPr txBox="1"/>
          <p:nvPr userDrawn="1"/>
        </p:nvSpPr>
        <p:spPr>
          <a:xfrm>
            <a:off x="1028700" y="495738"/>
            <a:ext cx="2452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Apache </a:t>
            </a:r>
            <a:r>
              <a:rPr kumimoji="1" lang="en-US" altLang="zh-CN" b="1" dirty="0" err="1"/>
              <a:t>ShardingSphere</a:t>
            </a:r>
            <a:endParaRPr kumimoji="1"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DD66DBB3-1950-0345-9879-98526AE3EAAB}"/>
              </a:ext>
            </a:extLst>
          </p:cNvPr>
          <p:cNvSpPr/>
          <p:nvPr userDrawn="1"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1160C26D-AF8C-7F4F-89ED-1E36A08323D3}"/>
              </a:ext>
            </a:extLst>
          </p:cNvPr>
          <p:cNvSpPr/>
          <p:nvPr userDrawn="1"/>
        </p:nvSpPr>
        <p:spPr>
          <a:xfrm>
            <a:off x="11584668" y="596903"/>
            <a:ext cx="261257" cy="261257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E1BB2573-4847-124B-AD1F-72ACCA6BE50C}"/>
              </a:ext>
            </a:extLst>
          </p:cNvPr>
          <p:cNvSpPr/>
          <p:nvPr userDrawn="1"/>
        </p:nvSpPr>
        <p:spPr>
          <a:xfrm>
            <a:off x="11221811" y="596903"/>
            <a:ext cx="261257" cy="261257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7684C2F2-B41E-5A4A-ABC7-A6E5D2BF4C86}"/>
              </a:ext>
            </a:extLst>
          </p:cNvPr>
          <p:cNvSpPr/>
          <p:nvPr userDrawn="1"/>
        </p:nvSpPr>
        <p:spPr>
          <a:xfrm>
            <a:off x="10858954" y="596903"/>
            <a:ext cx="261257" cy="261257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94DBD110-2D56-264D-A5DE-B2B22171EFCA}"/>
              </a:ext>
            </a:extLst>
          </p:cNvPr>
          <p:cNvSpPr/>
          <p:nvPr userDrawn="1"/>
        </p:nvSpPr>
        <p:spPr>
          <a:xfrm>
            <a:off x="10496097" y="596903"/>
            <a:ext cx="261257" cy="261257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35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C7C5A1-DEE7-4464-B4A0-A447BDEDD580}" type="datetimeFigureOut">
              <a:rPr lang="zh-CN" altLang="en-US" smtClean="0"/>
              <a:pPr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BEE8C7-448D-4819-BA1C-2FC021BDD0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54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C7C5A1-DEE7-4464-B4A0-A447BDEDD580}" type="datetimeFigureOut">
              <a:rPr lang="zh-CN" altLang="en-US" smtClean="0"/>
              <a:pPr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BEE8C7-448D-4819-BA1C-2FC021BDD0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61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5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C7C5A1-DEE7-4464-B4A0-A447BDEDD580}" type="datetimeFigureOut">
              <a:rPr lang="zh-CN" altLang="en-US" smtClean="0"/>
              <a:pPr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BEE8C7-448D-4819-BA1C-2FC021BDD0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94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C7C5A1-DEE7-4464-B4A0-A447BDEDD580}" type="datetimeFigureOut">
              <a:rPr lang="zh-CN" altLang="en-US" smtClean="0"/>
              <a:pPr/>
              <a:t>2019/12/7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BEE8C7-448D-4819-BA1C-2FC021BDD0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32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C7C5A1-DEE7-4464-B4A0-A447BDEDD580}" type="datetimeFigureOut">
              <a:rPr lang="zh-CN" altLang="en-US" smtClean="0"/>
              <a:pPr/>
              <a:t>2019/12/7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BEE8C7-448D-4819-BA1C-2FC021BDD0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C7C5A1-DEE7-4464-B4A0-A447BDEDD580}" type="datetimeFigureOut">
              <a:rPr lang="zh-CN" altLang="en-US" smtClean="0"/>
              <a:pPr/>
              <a:t>2019/12/7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BEE8C7-448D-4819-BA1C-2FC021BDD0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3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C7C5A1-DEE7-4464-B4A0-A447BDEDD580}" type="datetimeFigureOut">
              <a:rPr lang="zh-CN" altLang="en-US" smtClean="0"/>
              <a:pPr/>
              <a:t>2019/12/7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BEE8C7-448D-4819-BA1C-2FC021BDD0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86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C7C5A1-DEE7-4464-B4A0-A447BDEDD580}" type="datetimeFigureOut">
              <a:rPr lang="zh-CN" altLang="en-US" smtClean="0"/>
              <a:pPr/>
              <a:t>2019/12/7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BEE8C7-448D-4819-BA1C-2FC021BDD0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39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C7C5A1-DEE7-4464-B4A0-A447BDEDD580}" type="datetimeFigureOut">
              <a:rPr lang="zh-CN" altLang="en-US" smtClean="0"/>
              <a:pPr/>
              <a:t>2019/12/7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BEE8C7-448D-4819-BA1C-2FC021BDD0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96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72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5AD5FECD-24B9-BF4C-A8CF-B39A5518D53C}"/>
              </a:ext>
            </a:extLst>
          </p:cNvPr>
          <p:cNvSpPr/>
          <p:nvPr/>
        </p:nvSpPr>
        <p:spPr>
          <a:xfrm>
            <a:off x="0" y="1197541"/>
            <a:ext cx="12192000" cy="2697803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80710" y="4219319"/>
            <a:ext cx="42305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4B4B4B"/>
                </a:solidFill>
              </a:rPr>
              <a:t>张永伦</a:t>
            </a:r>
            <a:r>
              <a:rPr lang="en-US" altLang="zh-CN" sz="2800" b="1" dirty="0" smtClean="0">
                <a:solidFill>
                  <a:srgbClr val="4B4B4B"/>
                </a:solidFill>
              </a:rPr>
              <a:t>-</a:t>
            </a:r>
            <a:r>
              <a:rPr lang="zh-CN" altLang="en-US" sz="2800" b="1" dirty="0">
                <a:solidFill>
                  <a:srgbClr val="4B4B4B"/>
                </a:solidFill>
              </a:rPr>
              <a:t>京东数</a:t>
            </a:r>
            <a:r>
              <a:rPr lang="zh-CN" altLang="en-US" sz="2800" b="1" dirty="0" smtClean="0">
                <a:solidFill>
                  <a:srgbClr val="4B4B4B"/>
                </a:solidFill>
              </a:rPr>
              <a:t>科</a:t>
            </a:r>
            <a:endParaRPr lang="en-US" altLang="zh-CN" sz="2800" b="1" dirty="0">
              <a:solidFill>
                <a:srgbClr val="4B4B4B"/>
              </a:solidFill>
            </a:endParaRPr>
          </a:p>
          <a:p>
            <a:pPr algn="ctr"/>
            <a:r>
              <a:rPr lang="en-US" altLang="zh-CN" sz="2800" b="1" dirty="0" smtClean="0">
                <a:solidFill>
                  <a:srgbClr val="4B4B4B"/>
                </a:solidFill>
              </a:rPr>
              <a:t>zhangyonglun@apache.org</a:t>
            </a:r>
            <a:endParaRPr lang="zh-CN" altLang="en-US" sz="2800" b="1" dirty="0">
              <a:solidFill>
                <a:srgbClr val="4B4B4B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48D2F36D-FA84-6446-9C0E-FB0DD05F52D0}"/>
              </a:ext>
            </a:extLst>
          </p:cNvPr>
          <p:cNvSpPr txBox="1"/>
          <p:nvPr/>
        </p:nvSpPr>
        <p:spPr>
          <a:xfrm>
            <a:off x="1861458" y="2096863"/>
            <a:ext cx="8703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b="1" dirty="0" smtClean="0">
                <a:solidFill>
                  <a:schemeClr val="bg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Sharding-Proxy</a:t>
            </a:r>
            <a:r>
              <a:rPr kumimoji="1" lang="zh-CN" altLang="en-US" sz="4000" b="1" dirty="0" smtClean="0">
                <a:solidFill>
                  <a:schemeClr val="bg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原理剖析</a:t>
            </a:r>
            <a:endParaRPr kumimoji="1" lang="zh-CN" altLang="en-US" sz="4000" b="1" dirty="0">
              <a:solidFill>
                <a:schemeClr val="bg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37EFAEA2-6AC6-6646-A3AA-5508D3D40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29" y="274862"/>
            <a:ext cx="796471" cy="8110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A1B1F6FF-A9D6-B347-ACE3-A79AFB333C6C}"/>
              </a:ext>
            </a:extLst>
          </p:cNvPr>
          <p:cNvSpPr txBox="1"/>
          <p:nvPr/>
        </p:nvSpPr>
        <p:spPr>
          <a:xfrm>
            <a:off x="1028700" y="495738"/>
            <a:ext cx="2452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Apache </a:t>
            </a:r>
            <a:r>
              <a:rPr kumimoji="1" lang="en-US" altLang="zh-CN" b="1" dirty="0" err="1"/>
              <a:t>ShardingSphere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2847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3017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SQL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的一生 </a:t>
            </a:r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– </a:t>
            </a:r>
            <a:r>
              <a:rPr lang="zh-CN" altLang="en-US" sz="2800" b="1" dirty="0">
                <a:solidFill>
                  <a:srgbClr val="4B4B4B"/>
                </a:solidFill>
                <a:latin typeface="Segoe UI"/>
              </a:rPr>
              <a:t>改写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3">
            <a:extLst>
              <a:ext uri="{FF2B5EF4-FFF2-40B4-BE49-F238E27FC236}">
                <a16:creationId xmlns="" xmlns:a16="http://schemas.microsoft.com/office/drawing/2014/main" id="{801D8D51-432A-F64B-BC27-CD3F81538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2655487"/>
            <a:ext cx="79309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 dirty="0"/>
              <a:t>SELECT</a:t>
            </a:r>
            <a:r>
              <a:rPr kumimoji="1" lang="zh-CN" altLang="en-US" sz="2400" b="1" dirty="0"/>
              <a:t> * </a:t>
            </a:r>
            <a:r>
              <a:rPr kumimoji="1" lang="en-US" altLang="zh-CN" sz="2400" b="1" dirty="0"/>
              <a:t>FROM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 err="1">
                <a:solidFill>
                  <a:srgbClr val="00B050"/>
                </a:solidFill>
              </a:rPr>
              <a:t>t_order</a:t>
            </a:r>
            <a:r>
              <a:rPr kumimoji="1" lang="zh-CN" altLang="en-US" sz="2400" b="1" dirty="0">
                <a:solidFill>
                  <a:srgbClr val="00B050"/>
                </a:solidFill>
              </a:rPr>
              <a:t> </a:t>
            </a:r>
            <a:r>
              <a:rPr kumimoji="1" lang="en-US" altLang="zh-CN" sz="2400" b="1" dirty="0"/>
              <a:t>where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 err="1"/>
              <a:t>user_id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=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10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and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 err="1"/>
              <a:t>order_id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=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1;</a:t>
            </a:r>
            <a:endParaRPr kumimoji="1" lang="zh-CN" altLang="en-US" sz="2400" b="1" dirty="0"/>
          </a:p>
        </p:txBody>
      </p:sp>
      <p:sp>
        <p:nvSpPr>
          <p:cNvPr id="7" name="文本框 3">
            <a:extLst>
              <a:ext uri="{FF2B5EF4-FFF2-40B4-BE49-F238E27FC236}">
                <a16:creationId xmlns="" xmlns:a16="http://schemas.microsoft.com/office/drawing/2014/main" id="{801D8D51-432A-F64B-BC27-CD3F81538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4722841"/>
            <a:ext cx="82403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 dirty="0"/>
              <a:t>SELECT</a:t>
            </a:r>
            <a:r>
              <a:rPr kumimoji="1" lang="zh-CN" altLang="en-US" sz="2400" b="1" dirty="0"/>
              <a:t> * </a:t>
            </a:r>
            <a:r>
              <a:rPr kumimoji="1" lang="en-US" altLang="zh-CN" sz="2400" b="1" dirty="0"/>
              <a:t>FROM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t_order_1</a:t>
            </a:r>
            <a:r>
              <a:rPr kumimoji="1" lang="zh-CN" altLang="en-US" sz="2400" b="1" dirty="0" smtClean="0">
                <a:solidFill>
                  <a:srgbClr val="00B050"/>
                </a:solidFill>
              </a:rPr>
              <a:t> </a:t>
            </a:r>
            <a:r>
              <a:rPr kumimoji="1" lang="en-US" altLang="zh-CN" sz="2400" b="1" dirty="0"/>
              <a:t>where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 err="1"/>
              <a:t>user_id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=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10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and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 err="1"/>
              <a:t>order_id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=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1;</a:t>
            </a:r>
            <a:endParaRPr kumimoji="1"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736725" y="2286155"/>
            <a:ext cx="176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逻辑</a:t>
            </a:r>
            <a:r>
              <a:rPr lang="zh-CN" altLang="en-US" sz="2400" dirty="0" smtClean="0"/>
              <a:t>库： </a:t>
            </a:r>
            <a:r>
              <a:rPr lang="en-US" altLang="zh-CN" sz="2400" dirty="0" smtClean="0">
                <a:solidFill>
                  <a:srgbClr val="00B050"/>
                </a:solidFill>
              </a:rPr>
              <a:t>ds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36725" y="4353509"/>
            <a:ext cx="2076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物理库： </a:t>
            </a:r>
            <a:r>
              <a:rPr lang="en-US" altLang="zh-CN" sz="2400" dirty="0" smtClean="0">
                <a:solidFill>
                  <a:srgbClr val="FF0000"/>
                </a:solidFill>
              </a:rPr>
              <a:t>ds_0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5459886" y="3430483"/>
            <a:ext cx="484632" cy="979027"/>
          </a:xfrm>
          <a:prstGeom prst="downArrow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11343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3017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SQL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的一生 </a:t>
            </a:r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– 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执行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863" y="3217147"/>
            <a:ext cx="6142319" cy="324737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087566" y="2021404"/>
            <a:ext cx="1800200" cy="564627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HikariCP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上下箭头 7">
            <a:extLst>
              <a:ext uri="{FF2B5EF4-FFF2-40B4-BE49-F238E27FC236}">
                <a16:creationId xmlns="" xmlns:a16="http://schemas.microsoft.com/office/drawing/2014/main" id="{B68B4FFD-2E92-7644-8D40-9EF3511B0112}"/>
              </a:ext>
            </a:extLst>
          </p:cNvPr>
          <p:cNvSpPr/>
          <p:nvPr/>
        </p:nvSpPr>
        <p:spPr>
          <a:xfrm flipH="1">
            <a:off x="4952245" y="2710407"/>
            <a:ext cx="76159" cy="455841"/>
          </a:xfrm>
          <a:prstGeom prst="upDownArrow">
            <a:avLst>
              <a:gd name="adj1" fmla="val 50000"/>
              <a:gd name="adj2" fmla="val 4166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231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3017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SQL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的一生 </a:t>
            </a:r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– 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归并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36" y="1815496"/>
            <a:ext cx="4548615" cy="10866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236" y="3216643"/>
            <a:ext cx="4548615" cy="11470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4236" y="5000626"/>
            <a:ext cx="4548615" cy="123020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89058" y="515612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逻辑</a:t>
            </a:r>
            <a:r>
              <a:rPr lang="zh-CN" altLang="en-US" dirty="0" smtClean="0"/>
              <a:t>库： </a:t>
            </a:r>
            <a:r>
              <a:rPr lang="en-US" altLang="zh-CN" dirty="0" smtClean="0">
                <a:solidFill>
                  <a:srgbClr val="00B050"/>
                </a:solidFill>
              </a:rPr>
              <a:t>ds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89058" y="5770162"/>
            <a:ext cx="186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逻辑</a:t>
            </a:r>
            <a:r>
              <a:rPr lang="zh-CN" altLang="en-US" dirty="0"/>
              <a:t>表</a:t>
            </a:r>
            <a:r>
              <a:rPr lang="zh-CN" altLang="en-US" dirty="0" smtClean="0"/>
              <a:t>： </a:t>
            </a:r>
            <a:r>
              <a:rPr lang="en-US" altLang="zh-CN" dirty="0" err="1" smtClean="0">
                <a:solidFill>
                  <a:srgbClr val="00B050"/>
                </a:solidFill>
              </a:rPr>
              <a:t>t_order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89058" y="1964894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物理库： </a:t>
            </a:r>
            <a:r>
              <a:rPr lang="en-US" altLang="zh-CN" dirty="0" smtClean="0">
                <a:solidFill>
                  <a:srgbClr val="FF0000"/>
                </a:solidFill>
              </a:rPr>
              <a:t>ds_0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89058" y="2479182"/>
            <a:ext cx="210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物理</a:t>
            </a:r>
            <a:r>
              <a:rPr lang="zh-CN" altLang="en-US" dirty="0" smtClean="0"/>
              <a:t>表： </a:t>
            </a:r>
            <a:r>
              <a:rPr lang="en-US" altLang="zh-CN" dirty="0" smtClean="0">
                <a:solidFill>
                  <a:srgbClr val="FF0000"/>
                </a:solidFill>
              </a:rPr>
              <a:t>t_order_0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89058" y="3348309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物理库： </a:t>
            </a:r>
            <a:r>
              <a:rPr lang="en-US" altLang="zh-CN" dirty="0" smtClean="0">
                <a:solidFill>
                  <a:srgbClr val="FF0000"/>
                </a:solidFill>
              </a:rPr>
              <a:t>ds_0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89058" y="3862597"/>
            <a:ext cx="210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物理</a:t>
            </a:r>
            <a:r>
              <a:rPr lang="zh-CN" altLang="en-US" dirty="0" smtClean="0"/>
              <a:t>表： </a:t>
            </a:r>
            <a:r>
              <a:rPr lang="en-US" altLang="zh-CN" dirty="0" smtClean="0">
                <a:solidFill>
                  <a:srgbClr val="FF0000"/>
                </a:solidFill>
              </a:rPr>
              <a:t>t_order_1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5725372" y="4454127"/>
            <a:ext cx="206341" cy="456023"/>
          </a:xfrm>
          <a:prstGeom prst="downArrow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53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4931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SQL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的一生 </a:t>
            </a:r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– </a:t>
            </a:r>
            <a:r>
              <a:rPr lang="en-US" altLang="zh-CN" sz="2800" b="1" dirty="0">
                <a:solidFill>
                  <a:srgbClr val="4B4B4B"/>
                </a:solidFill>
                <a:latin typeface="Segoe UI"/>
              </a:rPr>
              <a:t>MySQL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协议编码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654" y="2147634"/>
            <a:ext cx="5498064" cy="380578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0739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4931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SQL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的一生 </a:t>
            </a:r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– </a:t>
            </a:r>
            <a:r>
              <a:rPr lang="en-US" altLang="zh-CN" sz="2800" b="1" dirty="0">
                <a:solidFill>
                  <a:srgbClr val="4B4B4B"/>
                </a:solidFill>
                <a:latin typeface="Segoe UI"/>
              </a:rPr>
              <a:t>MySQL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协议编码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310" y="2198308"/>
            <a:ext cx="5360932" cy="39222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976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核心原理 </a:t>
            </a:r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– IO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 </a:t>
            </a:r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&amp; 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线程</a:t>
            </a:r>
            <a:r>
              <a:rPr lang="zh-CN" altLang="en-US" sz="2800" b="1" dirty="0">
                <a:solidFill>
                  <a:srgbClr val="4B4B4B"/>
                </a:solidFill>
                <a:latin typeface="Segoe UI"/>
              </a:rPr>
              <a:t>模型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933" y="1813376"/>
            <a:ext cx="6495805" cy="482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0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3435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核心原理 </a:t>
            </a:r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– 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流式归并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C:\Users\zhangyonglun\Desktop\DBAplus分享\微信截图_non-strea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495" y="3242546"/>
            <a:ext cx="5271770" cy="25761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2670175" y="2315495"/>
            <a:ext cx="613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使用</a:t>
            </a:r>
            <a:r>
              <a:rPr lang="en-US" altLang="zh-CN" dirty="0"/>
              <a:t>5</a:t>
            </a:r>
            <a:r>
              <a:rPr lang="zh-CN" altLang="zh-CN" dirty="0"/>
              <a:t>个客户端连接</a:t>
            </a:r>
            <a:r>
              <a:rPr lang="en-US" altLang="zh-CN" dirty="0"/>
              <a:t>Proxy</a:t>
            </a:r>
            <a:r>
              <a:rPr lang="zh-CN" altLang="zh-CN" dirty="0"/>
              <a:t>，每个客户端查询出</a:t>
            </a:r>
            <a:r>
              <a:rPr lang="en-US" altLang="zh-CN" dirty="0"/>
              <a:t>15</a:t>
            </a:r>
            <a:r>
              <a:rPr lang="zh-CN" altLang="zh-CN" dirty="0"/>
              <a:t>万条数据。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3435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核心原理 </a:t>
            </a:r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– 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流式归并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63906" y="1971514"/>
            <a:ext cx="341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流式结果集（</a:t>
            </a:r>
            <a:r>
              <a:rPr lang="en-US" altLang="zh-CN" smtClean="0"/>
              <a:t>streaming results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63906" y="3070441"/>
            <a:ext cx="583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基于游标的流式结果集（</a:t>
            </a:r>
            <a:r>
              <a:rPr lang="en-US" altLang="zh-CN" dirty="0"/>
              <a:t> cursor-based </a:t>
            </a:r>
            <a:r>
              <a:rPr lang="en-US" altLang="zh-CN" dirty="0" smtClean="0"/>
              <a:t>streaming results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912" y="1837093"/>
            <a:ext cx="5372100" cy="6381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906" y="3528465"/>
            <a:ext cx="7915275" cy="8191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091" y="4764176"/>
            <a:ext cx="57912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4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3435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核心原理 </a:t>
            </a:r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– 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流式归并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C:\Users\zhangyonglun\Desktop\DBAplus分享\微信截图_stream-resul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976" y="3514553"/>
            <a:ext cx="5271770" cy="29737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2670175" y="2034844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SQL</a:t>
            </a:r>
            <a:r>
              <a:rPr lang="zh-CN" altLang="en-US" dirty="0"/>
              <a:t>条件：遍历、</a:t>
            </a:r>
            <a:r>
              <a:rPr lang="zh-CN" altLang="en-US" dirty="0" smtClean="0"/>
              <a:t>排序</a:t>
            </a:r>
            <a:r>
              <a:rPr lang="zh-CN" altLang="en-US" dirty="0"/>
              <a:t>、</a:t>
            </a:r>
            <a:r>
              <a:rPr lang="zh-CN" altLang="en-US" dirty="0" smtClean="0"/>
              <a:t>流式</a:t>
            </a:r>
            <a:r>
              <a:rPr lang="zh-CN" altLang="en-US" dirty="0"/>
              <a:t>分组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670175" y="2550080"/>
            <a:ext cx="623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连接数</a:t>
            </a:r>
            <a:r>
              <a:rPr lang="zh-CN" altLang="en-US" dirty="0" smtClean="0"/>
              <a:t>条件：</a:t>
            </a:r>
            <a:r>
              <a:rPr lang="en-US" altLang="zh-CN" dirty="0" err="1" smtClean="0"/>
              <a:t>max.connections.size.per.query</a:t>
            </a:r>
            <a:r>
              <a:rPr lang="zh-CN" altLang="en-US" dirty="0" smtClean="0"/>
              <a:t> 大于 路由节点数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36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核心原理 </a:t>
            </a:r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– 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限流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C:\Users\zhangyonglun\Desktop\DBAplus分享\prepared\param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157" y="1924155"/>
            <a:ext cx="8023093" cy="410207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708064" y="2702991"/>
            <a:ext cx="2916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Client</a:t>
            </a:r>
            <a:r>
              <a:rPr lang="zh-CN" altLang="zh-CN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由于某种原因消费变慢了，或者干脆不消费了，会发生什么呢</a:t>
            </a:r>
            <a:r>
              <a:rPr lang="zh-CN" altLang="zh-CN" kern="0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13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992298" y="1073908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4B4B4B"/>
                </a:solidFill>
                <a:latin typeface="+mj-lt"/>
              </a:rPr>
              <a:t>自我介绍</a:t>
            </a:r>
            <a:endParaRPr lang="en-US" altLang="zh-CN" sz="4000" b="1" dirty="0">
              <a:solidFill>
                <a:srgbClr val="4B4B4B"/>
              </a:solidFill>
              <a:latin typeface="+mj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821017" y="2189428"/>
            <a:ext cx="940035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张永伦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333333"/>
                </a:solidFill>
                <a:latin typeface="Helvetica" panose="020B0604020202020204" pitchFamily="34" charset="0"/>
              </a:rPr>
              <a:t>京东数科 软件开发工程师</a:t>
            </a:r>
            <a:endParaRPr lang="en-US" altLang="zh-CN" sz="2000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333333"/>
                </a:solidFill>
                <a:latin typeface="Helvetica" panose="020B0604020202020204" pitchFamily="34" charset="0"/>
              </a:rPr>
              <a:t>Apache ShardingSphere (Incubating) </a:t>
            </a:r>
            <a:r>
              <a:rPr lang="en-US" altLang="zh-CN" sz="2000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PPMC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2018</a:t>
            </a:r>
            <a:r>
              <a:rPr lang="zh-CN" altLang="en-US" sz="2000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年</a:t>
            </a:r>
            <a:r>
              <a:rPr lang="en-US" altLang="zh-CN" sz="2000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2</a:t>
            </a:r>
            <a:r>
              <a:rPr lang="zh-CN" altLang="en-US" sz="2000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月参与到</a:t>
            </a:r>
            <a:r>
              <a:rPr lang="en-US" altLang="zh-CN" sz="2000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ShardingSphere</a:t>
            </a:r>
            <a:r>
              <a:rPr lang="zh-CN" altLang="en-US" sz="2000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项目中，经历了在</a:t>
            </a:r>
            <a:r>
              <a:rPr lang="en-US" altLang="zh-CN" sz="2000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Apache</a:t>
            </a:r>
            <a:r>
              <a:rPr lang="zh-CN" altLang="en-US" sz="2000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孵化的整个过程</a:t>
            </a:r>
            <a:endParaRPr lang="en-US" altLang="zh-CN" sz="2000" dirty="0" smtClean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比较擅长</a:t>
            </a:r>
            <a:r>
              <a:rPr lang="en-US" altLang="zh-CN" sz="2000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Sharding-Proxy</a:t>
            </a:r>
            <a:r>
              <a:rPr lang="zh-CN" altLang="en-US" sz="2000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，</a:t>
            </a:r>
            <a:r>
              <a:rPr lang="en-US" altLang="zh-CN" sz="2000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SQL-Parser</a:t>
            </a:r>
            <a:r>
              <a:rPr lang="zh-CN" altLang="en-US" sz="2000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，</a:t>
            </a:r>
            <a:r>
              <a:rPr lang="en-US" altLang="zh-CN" sz="2000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APM</a:t>
            </a:r>
            <a:r>
              <a:rPr lang="zh-CN" altLang="en-US" sz="2000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和性能测试方向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206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5131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核心原理 </a:t>
            </a:r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–</a:t>
            </a:r>
            <a:r>
              <a:rPr lang="zh-CN" altLang="en-US" sz="2800" b="1" dirty="0">
                <a:solidFill>
                  <a:srgbClr val="4B4B4B"/>
                </a:solidFill>
                <a:latin typeface="Segoe UI"/>
              </a:rPr>
              <a:t>分布式链路追踪系统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725" y="1813744"/>
            <a:ext cx="9261513" cy="467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6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4724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性能优化 </a:t>
            </a:r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– 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代码</a:t>
            </a:r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 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107" y="2470569"/>
            <a:ext cx="7134225" cy="11144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058107" y="1892988"/>
            <a:ext cx="5664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入参如果是一个很大的</a:t>
            </a:r>
            <a:r>
              <a:rPr lang="en-US" altLang="zh-CN" dirty="0" err="1" smtClean="0"/>
              <a:t>LinkedList</a:t>
            </a:r>
            <a:r>
              <a:rPr lang="zh-CN" altLang="en-US" dirty="0" smtClean="0"/>
              <a:t>会怎么样？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058106" y="3974785"/>
            <a:ext cx="5664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优化后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106" y="4635471"/>
            <a:ext cx="63627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4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4724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性能优化 </a:t>
            </a:r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– 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代码</a:t>
            </a:r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 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289930" y="3540061"/>
            <a:ext cx="56644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系统</a:t>
            </a:r>
            <a:r>
              <a:rPr lang="zh-CN" altLang="en-US" dirty="0" smtClean="0"/>
              <a:t>中大量并发调用</a:t>
            </a:r>
            <a:r>
              <a:rPr lang="en-US" altLang="zh-CN" dirty="0" err="1" smtClean="0"/>
              <a:t>getProperty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Properties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Hashtable</a:t>
            </a:r>
            <a:r>
              <a:rPr lang="zh-CN" altLang="en-US" dirty="0" smtClean="0"/>
              <a:t>子类，导致所有并发串行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036" y="2452321"/>
            <a:ext cx="39243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4724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性能优化 </a:t>
            </a:r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- 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额外</a:t>
            </a:r>
            <a:r>
              <a:rPr lang="zh-CN" altLang="en-US" sz="2800" b="1" dirty="0">
                <a:solidFill>
                  <a:srgbClr val="4B4B4B"/>
                </a:solidFill>
                <a:latin typeface="Segoe UI"/>
              </a:rPr>
              <a:t>非预期</a:t>
            </a:r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SQL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984597" y="3630572"/>
            <a:ext cx="2981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发送额外</a:t>
            </a:r>
            <a:r>
              <a:rPr lang="en-US" altLang="zh-CN" dirty="0" smtClean="0"/>
              <a:t>SQL: </a:t>
            </a:r>
            <a:r>
              <a:rPr lang="zh-CN" altLang="en-US" dirty="0" smtClean="0"/>
              <a:t> </a:t>
            </a:r>
            <a:r>
              <a:rPr lang="en-US" altLang="zh-CN" dirty="0"/>
              <a:t>SELECT USER()</a:t>
            </a:r>
          </a:p>
        </p:txBody>
      </p:sp>
      <p:sp>
        <p:nvSpPr>
          <p:cNvPr id="12" name="矩形 11"/>
          <p:cNvSpPr/>
          <p:nvPr/>
        </p:nvSpPr>
        <p:spPr>
          <a:xfrm>
            <a:off x="1984597" y="4487589"/>
            <a:ext cx="4271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优化后</a:t>
            </a:r>
            <a:r>
              <a:rPr lang="en-US" altLang="zh-CN" dirty="0" smtClean="0"/>
              <a:t>:  </a:t>
            </a:r>
            <a:r>
              <a:rPr lang="zh-CN" altLang="en-US" dirty="0" smtClean="0"/>
              <a:t>缓存</a:t>
            </a:r>
            <a:r>
              <a:rPr lang="en-US" altLang="zh-CN" dirty="0" err="1" smtClean="0"/>
              <a:t>UserName</a:t>
            </a:r>
            <a:r>
              <a:rPr lang="zh-CN" altLang="en-US" dirty="0" smtClean="0"/>
              <a:t>，性能提升</a:t>
            </a:r>
            <a:r>
              <a:rPr lang="en-US" altLang="zh-CN" dirty="0" smtClean="0"/>
              <a:t>32%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808" y="2493674"/>
            <a:ext cx="46863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4724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性能优化 </a:t>
            </a:r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- 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额外</a:t>
            </a:r>
            <a:r>
              <a:rPr lang="zh-CN" altLang="en-US" sz="2800" b="1" dirty="0">
                <a:solidFill>
                  <a:srgbClr val="4B4B4B"/>
                </a:solidFill>
                <a:latin typeface="Segoe UI"/>
              </a:rPr>
              <a:t>非预期</a:t>
            </a:r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SQL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2196903"/>
            <a:ext cx="11068050" cy="952500"/>
          </a:xfrm>
          <a:prstGeom prst="rect">
            <a:avLst/>
          </a:prstGeom>
        </p:spPr>
      </p:pic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3317401"/>
            <a:ext cx="440055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803275" y="1836624"/>
            <a:ext cx="590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每创建一个流式</a:t>
            </a:r>
            <a:r>
              <a:rPr lang="en-US" altLang="zh-CN" dirty="0" err="1" smtClean="0"/>
              <a:t>ResultSet</a:t>
            </a:r>
            <a:r>
              <a:rPr lang="zh-CN" altLang="en-US" dirty="0" smtClean="0"/>
              <a:t>，都会设置并重置网络超时时间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803275" y="5532498"/>
            <a:ext cx="4855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优化后：将该属性的值设置为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，性能提升</a:t>
            </a:r>
            <a:r>
              <a:rPr lang="en-US" altLang="zh-CN" dirty="0" smtClean="0"/>
              <a:t>33%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394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47240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性能优化 </a:t>
            </a:r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– IO</a:t>
            </a:r>
            <a:r>
              <a:rPr lang="zh-CN" altLang="en-US" sz="2800" b="1" dirty="0">
                <a:solidFill>
                  <a:srgbClr val="4B4B4B"/>
                </a:solidFill>
                <a:latin typeface="Segoe UI"/>
              </a:rPr>
              <a:t> </a:t>
            </a:r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&amp; 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系统调用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  <a:p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29125" y="3429242"/>
            <a:ext cx="58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每一</a:t>
            </a:r>
            <a:r>
              <a:rPr lang="zh-CN" altLang="en-US" dirty="0" smtClean="0"/>
              <a:t>条返回的结果调用一次</a:t>
            </a:r>
            <a:r>
              <a:rPr lang="en-US" altLang="zh-CN" dirty="0" smtClean="0"/>
              <a:t>flush()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125" y="2098384"/>
            <a:ext cx="6731816" cy="96168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29125" y="3923868"/>
            <a:ext cx="58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优化后：多条结果调用一次</a:t>
            </a:r>
            <a:r>
              <a:rPr lang="en-US" altLang="zh-CN" dirty="0" smtClean="0"/>
              <a:t>flush()</a:t>
            </a:r>
            <a:r>
              <a:rPr lang="zh-CN" altLang="en-US" dirty="0" smtClean="0"/>
              <a:t>，性能提升</a:t>
            </a:r>
            <a:r>
              <a:rPr lang="en-US" altLang="zh-CN" dirty="0" smtClean="0"/>
              <a:t>50%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24" y="4433094"/>
            <a:ext cx="5803829" cy="206117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401257" y="5012218"/>
            <a:ext cx="21547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MAC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头：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字节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TCP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头：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字节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头：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字节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共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54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字节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401257" y="4391544"/>
            <a:ext cx="272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网络利用率低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2762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4724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性能优化 </a:t>
            </a:r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– 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全路由</a:t>
            </a:r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 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08064" y="2107440"/>
            <a:ext cx="582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一旦发生非预期全路由，响应时间将会指数级增长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708064" y="2693097"/>
            <a:ext cx="332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性能监控：</a:t>
            </a:r>
            <a:r>
              <a:rPr lang="en-US" altLang="zh-CN" dirty="0" smtClean="0"/>
              <a:t>JMC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JProfiler</a:t>
            </a:r>
            <a:r>
              <a:rPr lang="en-US" altLang="zh-CN" dirty="0" smtClean="0"/>
              <a:t>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108994" y="2693097"/>
            <a:ext cx="284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APM: </a:t>
            </a:r>
            <a:r>
              <a:rPr lang="en-US" altLang="zh-CN" dirty="0" err="1" smtClean="0"/>
              <a:t>SkyWalking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SGM…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64" y="3227929"/>
            <a:ext cx="10058400" cy="324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4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4B4B4B"/>
                </a:solidFill>
                <a:latin typeface="Segoe UI"/>
              </a:rPr>
              <a:t>性能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优化 </a:t>
            </a:r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– 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测试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382694" y="2065992"/>
            <a:ext cx="8159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性能测试</a:t>
            </a:r>
            <a:r>
              <a:rPr lang="en-US" altLang="zh-CN" dirty="0" smtClean="0"/>
              <a:t>: </a:t>
            </a:r>
            <a:r>
              <a:rPr lang="zh-CN" altLang="en-US" dirty="0" smtClean="0"/>
              <a:t>侧重性能波动设计场景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每次合并</a:t>
            </a:r>
            <a:r>
              <a:rPr lang="en-US" altLang="zh-CN" dirty="0" smtClean="0"/>
              <a:t>PR</a:t>
            </a:r>
            <a:r>
              <a:rPr lang="zh-CN" altLang="en-US" dirty="0" smtClean="0"/>
              <a:t>触发，短时间内产生性能数据，把问题定位在最小的范围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777" y="3410168"/>
            <a:ext cx="4805077" cy="2082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259" y="3136571"/>
            <a:ext cx="4095236" cy="250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1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4B4B4B"/>
                </a:solidFill>
                <a:latin typeface="Segoe UI"/>
              </a:rPr>
              <a:t>性能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优化 </a:t>
            </a:r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– </a:t>
            </a:r>
            <a:r>
              <a:rPr lang="zh-CN" altLang="en-US" sz="2800" b="1" dirty="0">
                <a:solidFill>
                  <a:srgbClr val="4B4B4B"/>
                </a:solidFill>
                <a:latin typeface="Segoe UI"/>
              </a:rPr>
              <a:t>测试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402686" y="2192736"/>
            <a:ext cx="8691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压力测试</a:t>
            </a:r>
            <a:r>
              <a:rPr lang="en-US" altLang="zh-CN" dirty="0" smtClean="0"/>
              <a:t>: </a:t>
            </a:r>
            <a:r>
              <a:rPr lang="zh-CN" altLang="en-US" dirty="0" smtClean="0"/>
              <a:t>侧重真实业务，包括性能损耗、性能提升等场景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每天长时间压测一次，保证当天代码的稳定性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686" y="3359868"/>
            <a:ext cx="8224949" cy="283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8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15384" y="2205038"/>
            <a:ext cx="47612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rgbClr val="4B4B4B"/>
                </a:solidFill>
                <a:latin typeface="+mj-lt"/>
              </a:rPr>
              <a:t>THANKS</a:t>
            </a:r>
            <a:endParaRPr lang="zh-CN" altLang="en-US" sz="8800" b="1" dirty="0">
              <a:solidFill>
                <a:srgbClr val="4B4B4B"/>
              </a:solidFill>
              <a:latin typeface="+mj-lt"/>
            </a:endParaRPr>
          </a:p>
        </p:txBody>
      </p:sp>
      <p:sp>
        <p:nvSpPr>
          <p:cNvPr id="2" name="椭圆 1"/>
          <p:cNvSpPr/>
          <p:nvPr/>
        </p:nvSpPr>
        <p:spPr>
          <a:xfrm rot="1800000">
            <a:off x="5721718" y="3437438"/>
            <a:ext cx="748565" cy="748565"/>
          </a:xfrm>
          <a:prstGeom prst="ellipse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latin typeface="+mj-lt"/>
              </a:rPr>
              <a:t>!</a:t>
            </a:r>
            <a:endParaRPr lang="zh-CN" altLang="en-US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277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922311" y="1073908"/>
            <a:ext cx="2376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4B4B4B"/>
                </a:solidFill>
                <a:latin typeface="+mj-lt"/>
              </a:rPr>
              <a:t>CONTENTS</a:t>
            </a:r>
          </a:p>
        </p:txBody>
      </p:sp>
      <p:sp>
        <p:nvSpPr>
          <p:cNvPr id="8" name="矩形 7"/>
          <p:cNvSpPr/>
          <p:nvPr/>
        </p:nvSpPr>
        <p:spPr>
          <a:xfrm>
            <a:off x="2015039" y="2832310"/>
            <a:ext cx="3983425" cy="504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rgbClr val="4B4B4B"/>
                </a:solidFill>
              </a:rPr>
              <a:t>Sharding-Proxy</a:t>
            </a:r>
            <a:r>
              <a:rPr lang="zh-CN" altLang="en-US" sz="2400" dirty="0" smtClean="0">
                <a:solidFill>
                  <a:srgbClr val="4B4B4B"/>
                </a:solidFill>
              </a:rPr>
              <a:t>简介</a:t>
            </a:r>
            <a:endParaRPr lang="en-US" altLang="zh-CN" sz="2400" dirty="0">
              <a:solidFill>
                <a:srgbClr val="4B4B4B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698334" y="2921758"/>
            <a:ext cx="316706" cy="330244"/>
            <a:chOff x="864636" y="602993"/>
            <a:chExt cx="316706" cy="330244"/>
          </a:xfrm>
        </p:grpSpPr>
        <p:sp>
          <p:nvSpPr>
            <p:cNvPr id="5" name="椭圆 4"/>
            <p:cNvSpPr/>
            <p:nvPr/>
          </p:nvSpPr>
          <p:spPr>
            <a:xfrm>
              <a:off x="864636" y="602993"/>
              <a:ext cx="316706" cy="316706"/>
            </a:xfrm>
            <a:prstGeom prst="ellipse">
              <a:avLst/>
            </a:prstGeom>
            <a:solidFill>
              <a:srgbClr val="E72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64636" y="692275"/>
              <a:ext cx="240962" cy="2409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4B4B4B"/>
                  </a:solidFill>
                </a:rPr>
                <a:t>1</a:t>
              </a:r>
              <a:endParaRPr lang="zh-CN" altLang="en-US" dirty="0">
                <a:solidFill>
                  <a:srgbClr val="4B4B4B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2015040" y="4307229"/>
            <a:ext cx="3983424" cy="504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4B4B4B"/>
                </a:solidFill>
              </a:rPr>
              <a:t>核心原理</a:t>
            </a:r>
            <a:endParaRPr lang="en-US" altLang="zh-CN" sz="2400" dirty="0">
              <a:solidFill>
                <a:srgbClr val="4B4B4B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698334" y="4396677"/>
            <a:ext cx="316706" cy="330244"/>
            <a:chOff x="864636" y="602993"/>
            <a:chExt cx="316706" cy="330244"/>
          </a:xfrm>
        </p:grpSpPr>
        <p:sp>
          <p:nvSpPr>
            <p:cNvPr id="19" name="椭圆 18"/>
            <p:cNvSpPr/>
            <p:nvPr/>
          </p:nvSpPr>
          <p:spPr>
            <a:xfrm>
              <a:off x="864636" y="602993"/>
              <a:ext cx="316706" cy="316706"/>
            </a:xfrm>
            <a:prstGeom prst="ellipse">
              <a:avLst/>
            </a:prstGeom>
            <a:solidFill>
              <a:srgbClr val="E72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864636" y="692275"/>
              <a:ext cx="240962" cy="2409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4B4B4B"/>
                  </a:solidFill>
                </a:rPr>
                <a:t>3</a:t>
              </a:r>
              <a:endParaRPr lang="zh-CN" altLang="en-US" dirty="0">
                <a:solidFill>
                  <a:srgbClr val="4B4B4B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7243660" y="2832311"/>
            <a:ext cx="462525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rgbClr val="4B4B4B"/>
                </a:solidFill>
              </a:rPr>
              <a:t>SQL</a:t>
            </a:r>
            <a:r>
              <a:rPr lang="zh-CN" altLang="en-US" sz="2400" dirty="0" smtClean="0">
                <a:solidFill>
                  <a:srgbClr val="4B4B4B"/>
                </a:solidFill>
              </a:rPr>
              <a:t>的一生</a:t>
            </a:r>
            <a:endParaRPr lang="en-US" altLang="zh-CN" sz="2400" dirty="0">
              <a:solidFill>
                <a:srgbClr val="4B4B4B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926955" y="2921758"/>
            <a:ext cx="316706" cy="330244"/>
            <a:chOff x="864636" y="602993"/>
            <a:chExt cx="316706" cy="330244"/>
          </a:xfrm>
        </p:grpSpPr>
        <p:sp>
          <p:nvSpPr>
            <p:cNvPr id="31" name="椭圆 30"/>
            <p:cNvSpPr/>
            <p:nvPr/>
          </p:nvSpPr>
          <p:spPr>
            <a:xfrm>
              <a:off x="864636" y="602993"/>
              <a:ext cx="316706" cy="316706"/>
            </a:xfrm>
            <a:prstGeom prst="ellipse">
              <a:avLst/>
            </a:prstGeom>
            <a:solidFill>
              <a:srgbClr val="E72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2" name="椭圆 31"/>
            <p:cNvSpPr/>
            <p:nvPr/>
          </p:nvSpPr>
          <p:spPr>
            <a:xfrm>
              <a:off x="864636" y="692275"/>
              <a:ext cx="240962" cy="2409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4B4B4B"/>
                  </a:solidFill>
                </a:rPr>
                <a:t>2</a:t>
              </a:r>
              <a:endParaRPr lang="zh-CN" altLang="en-US" dirty="0">
                <a:solidFill>
                  <a:srgbClr val="4B4B4B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7243662" y="4307230"/>
            <a:ext cx="3857154" cy="504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4B4B4B"/>
                </a:solidFill>
              </a:rPr>
              <a:t>性能</a:t>
            </a:r>
            <a:r>
              <a:rPr lang="zh-CN" altLang="en-US" sz="2400" dirty="0">
                <a:solidFill>
                  <a:srgbClr val="4B4B4B"/>
                </a:solidFill>
              </a:rPr>
              <a:t>优化</a:t>
            </a:r>
            <a:endParaRPr lang="en-US" altLang="zh-CN" sz="2400" dirty="0">
              <a:solidFill>
                <a:srgbClr val="4B4B4B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926955" y="4396677"/>
            <a:ext cx="316706" cy="330244"/>
            <a:chOff x="864636" y="602993"/>
            <a:chExt cx="316706" cy="330244"/>
          </a:xfrm>
        </p:grpSpPr>
        <p:sp>
          <p:nvSpPr>
            <p:cNvPr id="35" name="椭圆 34"/>
            <p:cNvSpPr/>
            <p:nvPr/>
          </p:nvSpPr>
          <p:spPr>
            <a:xfrm>
              <a:off x="864636" y="602993"/>
              <a:ext cx="316706" cy="316706"/>
            </a:xfrm>
            <a:prstGeom prst="ellipse">
              <a:avLst/>
            </a:prstGeom>
            <a:solidFill>
              <a:srgbClr val="E72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6" name="椭圆 35"/>
            <p:cNvSpPr/>
            <p:nvPr/>
          </p:nvSpPr>
          <p:spPr>
            <a:xfrm>
              <a:off x="864636" y="692275"/>
              <a:ext cx="240962" cy="2409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4B4B4B"/>
                  </a:solidFill>
                </a:rPr>
                <a:t>4</a:t>
              </a:r>
              <a:endParaRPr lang="zh-CN" altLang="en-US" dirty="0">
                <a:solidFill>
                  <a:srgbClr val="4B4B4B"/>
                </a:solidFill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4668615" y="1781794"/>
            <a:ext cx="288387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61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技术讨论群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B7EF66C6-D772-EF4D-8A92-C47C055FF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0" y="2525229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5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5301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Apache ShardingSphere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生态圈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938" y="2031814"/>
            <a:ext cx="7097917" cy="398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3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3536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Sharding-Proxy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架构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135" y="1681492"/>
            <a:ext cx="5410843" cy="495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6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3735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4B4B4B"/>
                </a:solidFill>
                <a:latin typeface="Segoe UI"/>
              </a:rPr>
              <a:t>SQL</a:t>
            </a:r>
            <a:r>
              <a:rPr lang="zh-CN" altLang="en-US" sz="2800" b="1" dirty="0">
                <a:solidFill>
                  <a:srgbClr val="4B4B4B"/>
                </a:solidFill>
                <a:latin typeface="Segoe UI"/>
              </a:rPr>
              <a:t>的一生 </a:t>
            </a:r>
            <a:r>
              <a:rPr lang="en-US" altLang="zh-CN" sz="2800" b="1" dirty="0">
                <a:solidFill>
                  <a:srgbClr val="4B4B4B"/>
                </a:solidFill>
                <a:latin typeface="Segoe UI"/>
              </a:rPr>
              <a:t>– </a:t>
            </a:r>
            <a:r>
              <a:rPr lang="zh-CN" altLang="en-US" sz="2800" b="1" dirty="0">
                <a:solidFill>
                  <a:srgbClr val="4B4B4B"/>
                </a:solidFill>
                <a:latin typeface="Segoe UI"/>
              </a:rPr>
              <a:t>业务场景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3">
            <a:extLst>
              <a:ext uri="{FF2B5EF4-FFF2-40B4-BE49-F238E27FC236}">
                <a16:creationId xmlns="" xmlns:a16="http://schemas.microsoft.com/office/drawing/2014/main" id="{801D8D51-432A-F64B-BC27-CD3F81538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2035461"/>
            <a:ext cx="79309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 dirty="0"/>
              <a:t>SELECT</a:t>
            </a:r>
            <a:r>
              <a:rPr kumimoji="1" lang="zh-CN" altLang="en-US" sz="2400" b="1" dirty="0"/>
              <a:t> * </a:t>
            </a:r>
            <a:r>
              <a:rPr kumimoji="1" lang="en-US" altLang="zh-CN" sz="2400" b="1" dirty="0"/>
              <a:t>FROM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 err="1">
                <a:solidFill>
                  <a:srgbClr val="00B050"/>
                </a:solidFill>
              </a:rPr>
              <a:t>t_order</a:t>
            </a:r>
            <a:r>
              <a:rPr kumimoji="1" lang="zh-CN" altLang="en-US" sz="2400" b="1" dirty="0">
                <a:solidFill>
                  <a:srgbClr val="00B050"/>
                </a:solidFill>
              </a:rPr>
              <a:t> </a:t>
            </a:r>
            <a:r>
              <a:rPr kumimoji="1" lang="en-US" altLang="zh-CN" sz="2400" b="1" dirty="0"/>
              <a:t>where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 err="1"/>
              <a:t>user_id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=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10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and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 err="1"/>
              <a:t>order_id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=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1;</a:t>
            </a:r>
            <a:endParaRPr kumimoji="1" lang="zh-CN" altLang="en-US" sz="2400" b="1" dirty="0"/>
          </a:p>
        </p:txBody>
      </p:sp>
      <p:sp>
        <p:nvSpPr>
          <p:cNvPr id="8" name="文本框 21">
            <a:extLst>
              <a:ext uri="{FF2B5EF4-FFF2-40B4-BE49-F238E27FC236}">
                <a16:creationId xmlns="" xmlns:a16="http://schemas.microsoft.com/office/drawing/2014/main" id="{4642A821-7248-CA48-AB9D-333CB122F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478" y="4646556"/>
            <a:ext cx="2895043" cy="646331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b="1" dirty="0"/>
              <a:t>DB</a:t>
            </a:r>
            <a:r>
              <a:rPr kumimoji="1" lang="zh-CN" altLang="en-US" b="1" dirty="0"/>
              <a:t>分片策略：</a:t>
            </a:r>
            <a:r>
              <a:rPr kumimoji="1" lang="en-US" altLang="zh-CN" b="1" dirty="0" err="1"/>
              <a:t>user_id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%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2</a:t>
            </a:r>
          </a:p>
          <a:p>
            <a:r>
              <a:rPr kumimoji="1" lang="en-US" altLang="zh-CN" b="1" dirty="0"/>
              <a:t>TB</a:t>
            </a:r>
            <a:r>
              <a:rPr kumimoji="1" lang="zh-CN" altLang="en-US" b="1" dirty="0"/>
              <a:t>分片策略：</a:t>
            </a:r>
            <a:r>
              <a:rPr kumimoji="1" lang="en-US" altLang="zh-CN" b="1" dirty="0" err="1"/>
              <a:t>order_id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%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2</a:t>
            </a:r>
            <a:endParaRPr kumimoji="1" lang="zh-CN" altLang="en-US" b="1" dirty="0"/>
          </a:p>
        </p:txBody>
      </p:sp>
      <p:sp>
        <p:nvSpPr>
          <p:cNvPr id="9" name="右箭头 8">
            <a:extLst>
              <a:ext uri="{FF2B5EF4-FFF2-40B4-BE49-F238E27FC236}">
                <a16:creationId xmlns="" xmlns:a16="http://schemas.microsoft.com/office/drawing/2014/main" id="{074046B2-6BE7-E344-B525-350ED31A228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646988" y="4781059"/>
            <a:ext cx="511175" cy="323850"/>
          </a:xfrm>
          <a:prstGeom prst="rightArrow">
            <a:avLst>
              <a:gd name="adj1" fmla="val 50000"/>
              <a:gd name="adj2" fmla="val 49995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kumimoji="1" lang="zh-CN" altLang="en-US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="" xmlns:a16="http://schemas.microsoft.com/office/drawing/2014/main" id="{F1F00E8A-2520-294C-BD67-389AAD1A11B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025105" y="4781059"/>
            <a:ext cx="511175" cy="323850"/>
          </a:xfrm>
          <a:prstGeom prst="rightArrow">
            <a:avLst>
              <a:gd name="adj1" fmla="val 50000"/>
              <a:gd name="adj2" fmla="val 49995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kumimoji="1" lang="zh-CN" altLang="en-US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1" name="组合 6">
            <a:extLst>
              <a:ext uri="{FF2B5EF4-FFF2-40B4-BE49-F238E27FC236}">
                <a16:creationId xmlns="" xmlns:a16="http://schemas.microsoft.com/office/drawing/2014/main" id="{AC6C7198-33D5-E34C-B3A2-091A0EB4D98F}"/>
              </a:ext>
            </a:extLst>
          </p:cNvPr>
          <p:cNvGrpSpPr>
            <a:grpSpLocks/>
          </p:cNvGrpSpPr>
          <p:nvPr/>
        </p:nvGrpSpPr>
        <p:grpSpPr bwMode="auto">
          <a:xfrm>
            <a:off x="263110" y="5104909"/>
            <a:ext cx="3380203" cy="1201760"/>
            <a:chOff x="1755773" y="4176189"/>
            <a:chExt cx="3563050" cy="1171827"/>
          </a:xfrm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D4EBE490-B4B5-1248-A268-2C45038989FB}"/>
                </a:ext>
              </a:extLst>
            </p:cNvPr>
            <p:cNvSpPr/>
            <p:nvPr/>
          </p:nvSpPr>
          <p:spPr bwMode="auto">
            <a:xfrm>
              <a:off x="1755773" y="4176189"/>
              <a:ext cx="3563050" cy="1171827"/>
            </a:xfrm>
            <a:prstGeom prst="rect">
              <a:avLst/>
            </a:prstGeom>
            <a:ln w="3810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r>
                <a:rPr lang="en-US" altLang="zh-CN" b="1" dirty="0">
                  <a:solidFill>
                    <a:schemeClr val="tx1"/>
                  </a:solidFill>
                </a:rPr>
                <a:t>	</a:t>
              </a:r>
              <a:r>
                <a:rPr lang="zh-CN" altLang="en-US" b="1" dirty="0">
                  <a:solidFill>
                    <a:schemeClr val="tx1"/>
                  </a:solidFill>
                </a:rPr>
                <a:t>         </a:t>
              </a:r>
              <a:r>
                <a:rPr lang="en-US" altLang="zh-CN" b="1" dirty="0">
                  <a:solidFill>
                    <a:schemeClr val="tx1"/>
                  </a:solidFill>
                </a:rPr>
                <a:t>db_1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3BC8D2E4-784E-C648-AF28-0DC4191C86D4}"/>
                </a:ext>
              </a:extLst>
            </p:cNvPr>
            <p:cNvSpPr/>
            <p:nvPr/>
          </p:nvSpPr>
          <p:spPr bwMode="auto">
            <a:xfrm>
              <a:off x="2166833" y="4611326"/>
              <a:ext cx="1237942" cy="412904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en-US" altLang="zh-CN" b="1" dirty="0">
                  <a:solidFill>
                    <a:schemeClr val="tx1"/>
                  </a:solidFill>
                </a:rPr>
                <a:t>t_order_0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6F09C014-FC8E-8448-95D6-1F64DFBF800E}"/>
                </a:ext>
              </a:extLst>
            </p:cNvPr>
            <p:cNvSpPr/>
            <p:nvPr/>
          </p:nvSpPr>
          <p:spPr bwMode="auto">
            <a:xfrm>
              <a:off x="3669822" y="4611326"/>
              <a:ext cx="1231593" cy="412904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en-US" altLang="zh-CN" b="1" dirty="0">
                  <a:solidFill>
                    <a:schemeClr val="tx1"/>
                  </a:solidFill>
                </a:rPr>
                <a:t>t_order_1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合 30">
            <a:extLst>
              <a:ext uri="{FF2B5EF4-FFF2-40B4-BE49-F238E27FC236}">
                <a16:creationId xmlns="" xmlns:a16="http://schemas.microsoft.com/office/drawing/2014/main" id="{92192995-FDA3-6C4D-912E-E3B5BA90BEE0}"/>
              </a:ext>
            </a:extLst>
          </p:cNvPr>
          <p:cNvGrpSpPr>
            <a:grpSpLocks/>
          </p:cNvGrpSpPr>
          <p:nvPr/>
        </p:nvGrpSpPr>
        <p:grpSpPr bwMode="auto">
          <a:xfrm>
            <a:off x="263110" y="3684289"/>
            <a:ext cx="3380203" cy="1185242"/>
            <a:chOff x="1755773" y="4176189"/>
            <a:chExt cx="3563050" cy="1171828"/>
          </a:xfrm>
        </p:grpSpPr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CC4CDEF0-E3BB-574A-9EF6-EA60A1A45526}"/>
                </a:ext>
              </a:extLst>
            </p:cNvPr>
            <p:cNvSpPr/>
            <p:nvPr/>
          </p:nvSpPr>
          <p:spPr bwMode="auto">
            <a:xfrm>
              <a:off x="1755773" y="4176189"/>
              <a:ext cx="3563050" cy="1171828"/>
            </a:xfrm>
            <a:prstGeom prst="rect">
              <a:avLst/>
            </a:prstGeom>
            <a:ln w="3810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r>
                <a:rPr lang="en-US" altLang="zh-CN" b="1" dirty="0">
                  <a:solidFill>
                    <a:schemeClr val="tx1"/>
                  </a:solidFill>
                </a:rPr>
                <a:t>	</a:t>
              </a:r>
              <a:r>
                <a:rPr lang="zh-CN" altLang="en-US" b="1" dirty="0">
                  <a:solidFill>
                    <a:schemeClr val="tx1"/>
                  </a:solidFill>
                </a:rPr>
                <a:t>         </a:t>
              </a:r>
              <a:r>
                <a:rPr lang="en-US" altLang="zh-CN" b="1" dirty="0">
                  <a:solidFill>
                    <a:schemeClr val="tx1"/>
                  </a:solidFill>
                </a:rPr>
                <a:t>db_0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7F23999C-E30F-6B47-A414-2EA931FDE556}"/>
                </a:ext>
              </a:extLst>
            </p:cNvPr>
            <p:cNvSpPr/>
            <p:nvPr/>
          </p:nvSpPr>
          <p:spPr bwMode="auto">
            <a:xfrm>
              <a:off x="2167017" y="4611326"/>
              <a:ext cx="1238493" cy="412904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en-US" altLang="zh-CN" b="1" dirty="0">
                  <a:solidFill>
                    <a:schemeClr val="tx1"/>
                  </a:solidFill>
                </a:rPr>
                <a:t>t_order_0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0DC27BD4-6154-F843-AA40-E3669C3E729F}"/>
                </a:ext>
              </a:extLst>
            </p:cNvPr>
            <p:cNvSpPr/>
            <p:nvPr/>
          </p:nvSpPr>
          <p:spPr bwMode="auto">
            <a:xfrm>
              <a:off x="3669087" y="4611326"/>
              <a:ext cx="1232142" cy="412904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en-US" altLang="zh-CN" b="1" dirty="0">
                  <a:solidFill>
                    <a:schemeClr val="tx1"/>
                  </a:solidFill>
                </a:rPr>
                <a:t>t_order_1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30">
            <a:extLst>
              <a:ext uri="{FF2B5EF4-FFF2-40B4-BE49-F238E27FC236}">
                <a16:creationId xmlns="" xmlns:a16="http://schemas.microsoft.com/office/drawing/2014/main" id="{DB7DFA50-523A-5245-858F-A951F42D29FA}"/>
              </a:ext>
            </a:extLst>
          </p:cNvPr>
          <p:cNvGrpSpPr>
            <a:grpSpLocks/>
          </p:cNvGrpSpPr>
          <p:nvPr/>
        </p:nvGrpSpPr>
        <p:grpSpPr bwMode="auto">
          <a:xfrm>
            <a:off x="8539955" y="4314792"/>
            <a:ext cx="2863264" cy="1109478"/>
            <a:chOff x="1755773" y="4176189"/>
            <a:chExt cx="3563050" cy="1171828"/>
          </a:xfrm>
        </p:grpSpPr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4CA0E1D0-1EE6-8645-882C-266837AE3704}"/>
                </a:ext>
              </a:extLst>
            </p:cNvPr>
            <p:cNvSpPr/>
            <p:nvPr/>
          </p:nvSpPr>
          <p:spPr bwMode="auto">
            <a:xfrm>
              <a:off x="1755773" y="4176189"/>
              <a:ext cx="3563050" cy="1171828"/>
            </a:xfrm>
            <a:prstGeom prst="rect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r>
                <a:rPr lang="en-US" altLang="zh-CN" b="1" dirty="0">
                  <a:solidFill>
                    <a:schemeClr val="tx1"/>
                  </a:solidFill>
                </a:rPr>
                <a:t>	</a:t>
              </a:r>
              <a:r>
                <a:rPr lang="zh-CN" altLang="en-US" b="1" dirty="0">
                  <a:solidFill>
                    <a:schemeClr val="tx1"/>
                  </a:solidFill>
                </a:rPr>
                <a:t>     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db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="" xmlns:a16="http://schemas.microsoft.com/office/drawing/2014/main" id="{8E3DB76D-EB3A-9741-B2D5-A2707AD6FB13}"/>
                </a:ext>
              </a:extLst>
            </p:cNvPr>
            <p:cNvSpPr/>
            <p:nvPr/>
          </p:nvSpPr>
          <p:spPr bwMode="auto">
            <a:xfrm>
              <a:off x="2918050" y="4661473"/>
              <a:ext cx="1238493" cy="412904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en-US" altLang="zh-CN" b="1" dirty="0" err="1">
                  <a:solidFill>
                    <a:schemeClr val="tx1"/>
                  </a:solidFill>
                </a:rPr>
                <a:t>t_order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上下箭头 2">
            <a:extLst>
              <a:ext uri="{FF2B5EF4-FFF2-40B4-BE49-F238E27FC236}">
                <a16:creationId xmlns="" xmlns:a16="http://schemas.microsoft.com/office/drawing/2014/main" id="{EF16F797-CF53-8C48-8A15-748AD4716095}"/>
              </a:ext>
            </a:extLst>
          </p:cNvPr>
          <p:cNvSpPr/>
          <p:nvPr/>
        </p:nvSpPr>
        <p:spPr>
          <a:xfrm>
            <a:off x="9679237" y="2975277"/>
            <a:ext cx="270373" cy="971550"/>
          </a:xfrm>
          <a:prstGeom prst="up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397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4931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SQL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的一生 </a:t>
            </a:r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– MySQL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协议解码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3">
            <a:extLst>
              <a:ext uri="{FF2B5EF4-FFF2-40B4-BE49-F238E27FC236}">
                <a16:creationId xmlns="" xmlns:a16="http://schemas.microsoft.com/office/drawing/2014/main" id="{801D8D51-432A-F64B-BC27-CD3F81538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2044520"/>
            <a:ext cx="79309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 dirty="0"/>
              <a:t>SELECT</a:t>
            </a:r>
            <a:r>
              <a:rPr kumimoji="1" lang="zh-CN" altLang="en-US" sz="2400" b="1" dirty="0"/>
              <a:t> * </a:t>
            </a:r>
            <a:r>
              <a:rPr kumimoji="1" lang="en-US" altLang="zh-CN" sz="2400" b="1" dirty="0"/>
              <a:t>FROM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 err="1"/>
              <a:t>t_order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where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 err="1"/>
              <a:t>user_id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=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10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and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 err="1"/>
              <a:t>order_id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=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1;</a:t>
            </a:r>
            <a:endParaRPr kumimoji="1"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007" y="2990013"/>
            <a:ext cx="6467494" cy="342347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8759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4422" y="1133542"/>
            <a:ext cx="3676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SQL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的一生 </a:t>
            </a:r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– SQL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解析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16" y="1719512"/>
            <a:ext cx="8509686" cy="488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3017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SQL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的一生 </a:t>
            </a:r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– </a:t>
            </a:r>
            <a:r>
              <a:rPr lang="zh-CN" altLang="en-US" sz="2800" b="1" dirty="0">
                <a:solidFill>
                  <a:srgbClr val="4B4B4B"/>
                </a:solidFill>
                <a:latin typeface="Segoe UI"/>
              </a:rPr>
              <a:t>路由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3">
            <a:extLst>
              <a:ext uri="{FF2B5EF4-FFF2-40B4-BE49-F238E27FC236}">
                <a16:creationId xmlns="" xmlns:a16="http://schemas.microsoft.com/office/drawing/2014/main" id="{801D8D51-432A-F64B-BC27-CD3F81538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2101008"/>
            <a:ext cx="79309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 dirty="0"/>
              <a:t>SELECT</a:t>
            </a:r>
            <a:r>
              <a:rPr kumimoji="1" lang="zh-CN" altLang="en-US" sz="2400" b="1" dirty="0"/>
              <a:t> * </a:t>
            </a:r>
            <a:r>
              <a:rPr kumimoji="1" lang="en-US" altLang="zh-CN" sz="2400" b="1" dirty="0"/>
              <a:t>FROM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 err="1"/>
              <a:t>t_order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where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 err="1"/>
              <a:t>user_id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=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10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and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 err="1"/>
              <a:t>order_id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=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1;</a:t>
            </a:r>
            <a:endParaRPr kumimoji="1"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765521" y="3100614"/>
            <a:ext cx="176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逻辑</a:t>
            </a:r>
            <a:r>
              <a:rPr lang="zh-CN" altLang="en-US" sz="2400" dirty="0" smtClean="0"/>
              <a:t>库： </a:t>
            </a:r>
            <a:r>
              <a:rPr lang="en-US" altLang="zh-CN" sz="2400" dirty="0" smtClean="0">
                <a:solidFill>
                  <a:srgbClr val="00B050"/>
                </a:solidFill>
              </a:rPr>
              <a:t>ds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4544386" y="3957423"/>
            <a:ext cx="484632" cy="1258562"/>
          </a:xfrm>
          <a:prstGeom prst="downArrow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5029018" y="3100613"/>
            <a:ext cx="2429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逻辑</a:t>
            </a:r>
            <a:r>
              <a:rPr lang="zh-CN" altLang="en-US" sz="2400" dirty="0"/>
              <a:t>表</a:t>
            </a:r>
            <a:r>
              <a:rPr lang="zh-CN" altLang="en-US" sz="2400" dirty="0" smtClean="0"/>
              <a:t>： </a:t>
            </a:r>
            <a:r>
              <a:rPr lang="en-US" altLang="zh-CN" sz="2400" dirty="0" err="1" smtClean="0">
                <a:solidFill>
                  <a:srgbClr val="00B050"/>
                </a:solidFill>
              </a:rPr>
              <a:t>t_order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65521" y="5449710"/>
            <a:ext cx="2076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物理库： </a:t>
            </a:r>
            <a:r>
              <a:rPr lang="en-US" altLang="zh-CN" sz="2400" dirty="0" smtClean="0">
                <a:solidFill>
                  <a:srgbClr val="FF0000"/>
                </a:solidFill>
              </a:rPr>
              <a:t>ds_0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29018" y="5459704"/>
            <a:ext cx="2738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物理</a:t>
            </a:r>
            <a:r>
              <a:rPr lang="zh-CN" altLang="en-US" sz="2400" dirty="0" smtClean="0"/>
              <a:t>表： </a:t>
            </a:r>
            <a:r>
              <a:rPr lang="en-US" altLang="zh-CN" sz="2400" dirty="0" smtClean="0">
                <a:solidFill>
                  <a:srgbClr val="FF0000"/>
                </a:solidFill>
              </a:rPr>
              <a:t>t_order_1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本框 21">
            <a:extLst>
              <a:ext uri="{FF2B5EF4-FFF2-40B4-BE49-F238E27FC236}">
                <a16:creationId xmlns="" xmlns:a16="http://schemas.microsoft.com/office/drawing/2014/main" id="{4642A821-7248-CA48-AB9D-333CB122F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165" y="4182919"/>
            <a:ext cx="4146514" cy="830997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b="1" dirty="0"/>
              <a:t>库</a:t>
            </a:r>
            <a:r>
              <a:rPr kumimoji="1" lang="zh-CN" altLang="en-US" sz="2400" b="1" dirty="0" smtClean="0"/>
              <a:t>分片规则：</a:t>
            </a:r>
            <a:r>
              <a:rPr kumimoji="1" lang="en-US" altLang="zh-CN" sz="2400" b="1" dirty="0" err="1"/>
              <a:t>user_id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%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2</a:t>
            </a:r>
          </a:p>
          <a:p>
            <a:r>
              <a:rPr kumimoji="1" lang="zh-CN" altLang="en-US" sz="2400" b="1" dirty="0"/>
              <a:t>表</a:t>
            </a:r>
            <a:r>
              <a:rPr kumimoji="1" lang="zh-CN" altLang="en-US" sz="2400" b="1" dirty="0" smtClean="0"/>
              <a:t>分片规则：</a:t>
            </a:r>
            <a:r>
              <a:rPr kumimoji="1" lang="en-US" altLang="zh-CN" sz="2400" b="1" dirty="0" err="1"/>
              <a:t>order_id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%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2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5375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微软雅黑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4B4B4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11272</TotalTime>
  <Words>2081</Words>
  <Application>Microsoft Office PowerPoint</Application>
  <PresentationFormat>宽屏</PresentationFormat>
  <Paragraphs>316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微软雅黑</vt:lpstr>
      <vt:lpstr>微软雅黑</vt:lpstr>
      <vt:lpstr>Arial</vt:lpstr>
      <vt:lpstr>Consolas</vt:lpstr>
      <vt:lpstr>Segoe UI</vt:lpstr>
      <vt:lpstr>Calibri</vt:lpstr>
      <vt:lpstr>Kaiti SC</vt:lpstr>
      <vt:lpstr>Helvetica</vt:lpstr>
      <vt:lpstr>Times New Roman</vt:lpstr>
      <vt:lpstr>宋体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Youka .</dc:creator>
  <cp:lastModifiedBy>zhangyonglun</cp:lastModifiedBy>
  <cp:revision>290</cp:revision>
  <dcterms:created xsi:type="dcterms:W3CDTF">2015-03-02T06:53:30Z</dcterms:created>
  <dcterms:modified xsi:type="dcterms:W3CDTF">2019-12-07T14:57:17Z</dcterms:modified>
</cp:coreProperties>
</file>